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2.xml" ContentType="application/vnd.openxmlformats-officedocument.drawingml.chartshapes+xml"/>
  <Override PartName="/ppt/notesSlides/notesSlide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3.xml" ContentType="application/vnd.openxmlformats-officedocument.drawingml.chartshapes+xml"/>
  <Override PartName="/ppt/charts/chart11.xml" ContentType="application/vnd.openxmlformats-officedocument.drawingml.chart+xml"/>
  <Override PartName="/ppt/drawings/drawing4.xml" ContentType="application/vnd.openxmlformats-officedocument.drawingml.chartshapes+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5.xml" ContentType="application/vnd.openxmlformats-officedocument.drawingml.chartshapes+xml"/>
  <Override PartName="/ppt/notesSlides/notesSlide7.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8.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1.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notesMasterIdLst>
    <p:notesMasterId r:id="rId68"/>
  </p:notesMasterIdLst>
  <p:sldIdLst>
    <p:sldId id="373" r:id="rId2"/>
    <p:sldId id="257" r:id="rId3"/>
    <p:sldId id="258" r:id="rId4"/>
    <p:sldId id="259" r:id="rId5"/>
    <p:sldId id="260" r:id="rId6"/>
    <p:sldId id="261" r:id="rId7"/>
    <p:sldId id="369" r:id="rId8"/>
    <p:sldId id="374" r:id="rId9"/>
    <p:sldId id="263" r:id="rId10"/>
    <p:sldId id="264" r:id="rId11"/>
    <p:sldId id="265" r:id="rId12"/>
    <p:sldId id="364" r:id="rId13"/>
    <p:sldId id="270" r:id="rId14"/>
    <p:sldId id="391" r:id="rId15"/>
    <p:sldId id="392" r:id="rId16"/>
    <p:sldId id="393" r:id="rId17"/>
    <p:sldId id="394" r:id="rId18"/>
    <p:sldId id="395" r:id="rId19"/>
    <p:sldId id="396" r:id="rId20"/>
    <p:sldId id="397" r:id="rId21"/>
    <p:sldId id="398" r:id="rId22"/>
    <p:sldId id="399" r:id="rId23"/>
    <p:sldId id="348" r:id="rId24"/>
    <p:sldId id="347" r:id="rId25"/>
    <p:sldId id="370" r:id="rId26"/>
    <p:sldId id="371" r:id="rId27"/>
    <p:sldId id="268" r:id="rId28"/>
    <p:sldId id="269" r:id="rId29"/>
    <p:sldId id="271" r:id="rId30"/>
    <p:sldId id="273" r:id="rId31"/>
    <p:sldId id="274" r:id="rId32"/>
    <p:sldId id="275" r:id="rId33"/>
    <p:sldId id="276" r:id="rId34"/>
    <p:sldId id="277" r:id="rId35"/>
    <p:sldId id="278" r:id="rId36"/>
    <p:sldId id="279" r:id="rId37"/>
    <p:sldId id="280" r:id="rId38"/>
    <p:sldId id="281" r:id="rId39"/>
    <p:sldId id="282" r:id="rId40"/>
    <p:sldId id="283" r:id="rId41"/>
    <p:sldId id="288" r:id="rId42"/>
    <p:sldId id="286" r:id="rId43"/>
    <p:sldId id="327" r:id="rId44"/>
    <p:sldId id="328" r:id="rId45"/>
    <p:sldId id="329" r:id="rId46"/>
    <p:sldId id="375" r:id="rId47"/>
    <p:sldId id="376" r:id="rId48"/>
    <p:sldId id="335" r:id="rId49"/>
    <p:sldId id="330" r:id="rId50"/>
    <p:sldId id="355" r:id="rId51"/>
    <p:sldId id="331" r:id="rId52"/>
    <p:sldId id="377" r:id="rId53"/>
    <p:sldId id="336" r:id="rId54"/>
    <p:sldId id="337" r:id="rId55"/>
    <p:sldId id="338" r:id="rId56"/>
    <p:sldId id="342" r:id="rId57"/>
    <p:sldId id="388" r:id="rId58"/>
    <p:sldId id="379" r:id="rId59"/>
    <p:sldId id="344" r:id="rId60"/>
    <p:sldId id="387" r:id="rId61"/>
    <p:sldId id="389" r:id="rId62"/>
    <p:sldId id="351" r:id="rId63"/>
    <p:sldId id="381" r:id="rId64"/>
    <p:sldId id="385" r:id="rId65"/>
    <p:sldId id="390" r:id="rId66"/>
    <p:sldId id="345" r:id="rId67"/>
  </p:sldIdLst>
  <p:sldSz cx="9144000" cy="6858000" type="screen4x3"/>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52F1FB7D-5E33-40B2-97F4-C539A697880E}">
          <p14:sldIdLst>
            <p14:sldId id="373"/>
            <p14:sldId id="257"/>
            <p14:sldId id="258"/>
            <p14:sldId id="259"/>
            <p14:sldId id="260"/>
            <p14:sldId id="261"/>
            <p14:sldId id="369"/>
            <p14:sldId id="374"/>
            <p14:sldId id="263"/>
            <p14:sldId id="264"/>
            <p14:sldId id="265"/>
            <p14:sldId id="364"/>
          </p14:sldIdLst>
        </p14:section>
        <p14:section name="Раздел без заголовка" id="{EF1BBD07-EE7E-424F-B7B2-F4E59901F0EB}">
          <p14:sldIdLst>
            <p14:sldId id="270"/>
            <p14:sldId id="391"/>
            <p14:sldId id="392"/>
            <p14:sldId id="393"/>
            <p14:sldId id="394"/>
            <p14:sldId id="395"/>
            <p14:sldId id="396"/>
            <p14:sldId id="397"/>
            <p14:sldId id="398"/>
            <p14:sldId id="399"/>
            <p14:sldId id="348"/>
            <p14:sldId id="347"/>
            <p14:sldId id="370"/>
            <p14:sldId id="371"/>
            <p14:sldId id="268"/>
            <p14:sldId id="269"/>
            <p14:sldId id="271"/>
            <p14:sldId id="273"/>
            <p14:sldId id="274"/>
            <p14:sldId id="275"/>
            <p14:sldId id="276"/>
            <p14:sldId id="277"/>
            <p14:sldId id="278"/>
            <p14:sldId id="279"/>
            <p14:sldId id="280"/>
            <p14:sldId id="281"/>
            <p14:sldId id="282"/>
            <p14:sldId id="283"/>
            <p14:sldId id="288"/>
            <p14:sldId id="286"/>
            <p14:sldId id="327"/>
            <p14:sldId id="328"/>
            <p14:sldId id="329"/>
            <p14:sldId id="375"/>
            <p14:sldId id="376"/>
            <p14:sldId id="335"/>
            <p14:sldId id="330"/>
            <p14:sldId id="355"/>
            <p14:sldId id="331"/>
            <p14:sldId id="377"/>
            <p14:sldId id="336"/>
            <p14:sldId id="337"/>
            <p14:sldId id="338"/>
            <p14:sldId id="342"/>
            <p14:sldId id="388"/>
            <p14:sldId id="379"/>
            <p14:sldId id="344"/>
            <p14:sldId id="387"/>
            <p14:sldId id="389"/>
            <p14:sldId id="351"/>
            <p14:sldId id="381"/>
          </p14:sldIdLst>
        </p14:section>
        <p14:section name="Раздел без заголовка" id="{7C5807CA-9C89-4230-86D3-2BBB0A02249E}">
          <p14:sldIdLst>
            <p14:sldId id="385"/>
            <p14:sldId id="390"/>
            <p14:sldId id="3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009900"/>
    <a:srgbClr val="0033CC"/>
    <a:srgbClr val="E3EDA9"/>
    <a:srgbClr val="3366FF"/>
    <a:srgbClr val="0099CC"/>
    <a:srgbClr val="F9EBD8"/>
    <a:srgbClr val="00CC66"/>
    <a:srgbClr val="3399FF"/>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2" autoAdjust="0"/>
    <p:restoredTop sz="96279" autoAdjust="0"/>
  </p:normalViewPr>
  <p:slideViewPr>
    <p:cSldViewPr>
      <p:cViewPr varScale="1">
        <p:scale>
          <a:sx n="107" d="100"/>
          <a:sy n="107" d="100"/>
        </p:scale>
        <p:origin x="113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3.xm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Excel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5.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ru-RU" sz="1800" b="1" i="0" baseline="0" dirty="0">
                <a:solidFill>
                  <a:schemeClr val="bg1"/>
                </a:solidFill>
                <a:latin typeface="Times New Roman" panose="02020603050405020304" pitchFamily="18" charset="0"/>
                <a:cs typeface="Times New Roman" panose="02020603050405020304" pitchFamily="18" charset="0"/>
              </a:rPr>
              <a:t>Структура экономики </a:t>
            </a:r>
            <a:r>
              <a:rPr lang="ru-RU" sz="1800" b="1" i="0" baseline="0" dirty="0" err="1">
                <a:solidFill>
                  <a:schemeClr val="bg1"/>
                </a:solidFill>
                <a:latin typeface="Times New Roman" panose="02020603050405020304" pitchFamily="18" charset="0"/>
                <a:cs typeface="Times New Roman" panose="02020603050405020304" pitchFamily="18" charset="0"/>
              </a:rPr>
              <a:t>Тулунского</a:t>
            </a:r>
            <a:r>
              <a:rPr lang="ru-RU" sz="1800" b="1" i="0" baseline="0" dirty="0">
                <a:solidFill>
                  <a:schemeClr val="bg1"/>
                </a:solidFill>
                <a:latin typeface="Times New Roman" panose="02020603050405020304" pitchFamily="18" charset="0"/>
                <a:cs typeface="Times New Roman" panose="02020603050405020304" pitchFamily="18" charset="0"/>
              </a:rPr>
              <a:t> района </a:t>
            </a:r>
          </a:p>
          <a:p>
            <a:pPr>
              <a:defRPr sz="1800" b="1"/>
            </a:pPr>
            <a:r>
              <a:rPr lang="ru-RU" sz="1800" b="1" i="0" baseline="0" dirty="0">
                <a:solidFill>
                  <a:schemeClr val="bg1"/>
                </a:solidFill>
                <a:latin typeface="Times New Roman" panose="02020603050405020304" pitchFamily="18" charset="0"/>
                <a:cs typeface="Times New Roman" panose="02020603050405020304" pitchFamily="18" charset="0"/>
              </a:rPr>
              <a:t>по видам экономической деятельности</a:t>
            </a:r>
          </a:p>
        </c:rich>
      </c:tx>
      <c:layout>
        <c:manualLayout>
          <c:xMode val="edge"/>
          <c:yMode val="edge"/>
          <c:x val="0.15941018373844987"/>
          <c:y val="0"/>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0348067657954372"/>
          <c:y val="8.5420281940504272E-2"/>
          <c:w val="0.58420614555371986"/>
          <c:h val="0.71430658721800866"/>
        </c:manualLayout>
      </c:layout>
      <c:pie3DChart>
        <c:varyColors val="1"/>
        <c:ser>
          <c:idx val="0"/>
          <c:order val="0"/>
          <c:tx>
            <c:strRef>
              <c:f>Лист1!$B$1</c:f>
              <c:strCache>
                <c:ptCount val="1"/>
                <c:pt idx="0">
                  <c:v>Продажи</c:v>
                </c:pt>
              </c:strCache>
            </c:strRef>
          </c:tx>
          <c:explosion val="14"/>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9FF-4B03-B161-A0010AAFBF4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9FF-4B03-B161-A0010AAFBF49}"/>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9FF-4B03-B161-A0010AAFBF49}"/>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C9FF-4B03-B161-A0010AAFBF49}"/>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C9FF-4B03-B161-A0010AAFBF49}"/>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C9FF-4B03-B161-A0010AAFBF49}"/>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C9FF-4B03-B161-A0010AAFBF49}"/>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Лист1!$A$2:$A$7</c:f>
              <c:strCache>
                <c:ptCount val="6"/>
                <c:pt idx="0">
                  <c:v>добыча полезных ископаемых</c:v>
                </c:pt>
                <c:pt idx="1">
                  <c:v>обрабатывающие производства</c:v>
                </c:pt>
                <c:pt idx="2">
                  <c:v>обеспечение электрической энергией, газом и паром</c:v>
                </c:pt>
                <c:pt idx="3">
                  <c:v>сельское хозяйство (растениеводство и животноводство)</c:v>
                </c:pt>
                <c:pt idx="4">
                  <c:v>лесное хозяйство (лесозаготовки)</c:v>
                </c:pt>
                <c:pt idx="5">
                  <c:v>торговля</c:v>
                </c:pt>
              </c:strCache>
            </c:strRef>
          </c:cat>
          <c:val>
            <c:numRef>
              <c:f>Лист1!$B$2:$B$7</c:f>
              <c:numCache>
                <c:formatCode>0.0%</c:formatCode>
                <c:ptCount val="6"/>
                <c:pt idx="0">
                  <c:v>0.83499999999999996</c:v>
                </c:pt>
                <c:pt idx="1">
                  <c:v>5.0000000000000001E-3</c:v>
                </c:pt>
                <c:pt idx="2">
                  <c:v>1.2999999999999999E-2</c:v>
                </c:pt>
                <c:pt idx="3">
                  <c:v>0.13800000000000001</c:v>
                </c:pt>
                <c:pt idx="4">
                  <c:v>6.0000000000000001E-3</c:v>
                </c:pt>
                <c:pt idx="5">
                  <c:v>3.0000000000000001E-3</c:v>
                </c:pt>
              </c:numCache>
            </c:numRef>
          </c:val>
          <c:extLst>
            <c:ext xmlns:c16="http://schemas.microsoft.com/office/drawing/2014/chart" uri="{C3380CC4-5D6E-409C-BE32-E72D297353CC}">
              <c16:uniqueId val="{0000000E-C9FF-4B03-B161-A0010AAFBF49}"/>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25435250102234502"/>
          <c:y val="0.65240054719603535"/>
          <c:w val="0.49948350892454035"/>
          <c:h val="0.34520377242319106"/>
        </c:manualLayout>
      </c:layout>
      <c:overlay val="0"/>
      <c:spPr>
        <a:solidFill>
          <a:schemeClr val="accent4">
            <a:lumMod val="20000"/>
            <a:lumOff val="80000"/>
          </a:schemeClr>
        </a:solidFill>
        <a:ln>
          <a:noFill/>
        </a:ln>
        <a:effectLst/>
      </c:spPr>
      <c:txPr>
        <a:bodyPr rot="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legend>
    <c:plotVisOnly val="1"/>
    <c:dispBlanksAs val="zero"/>
    <c:showDLblsOverMax val="0"/>
  </c:chart>
  <c:spPr>
    <a:solidFill>
      <a:schemeClr val="accent5">
        <a:lumMod val="40000"/>
        <a:lumOff val="60000"/>
      </a:schemeClr>
    </a:solid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ru-RU" sz="1400" b="1" dirty="0">
                <a:solidFill>
                  <a:schemeClr val="bg1"/>
                </a:solidFill>
                <a:latin typeface="Times New Roman" panose="02020603050405020304" pitchFamily="18" charset="0"/>
                <a:cs typeface="Times New Roman" panose="02020603050405020304" pitchFamily="18" charset="0"/>
              </a:rPr>
              <a:t>Надой на одну корову в с/</a:t>
            </a:r>
            <a:r>
              <a:rPr lang="ru-RU" sz="1400" b="1" dirty="0" err="1">
                <a:solidFill>
                  <a:schemeClr val="bg1"/>
                </a:solidFill>
                <a:latin typeface="Times New Roman" panose="02020603050405020304" pitchFamily="18" charset="0"/>
                <a:cs typeface="Times New Roman" panose="02020603050405020304" pitchFamily="18" charset="0"/>
              </a:rPr>
              <a:t>х</a:t>
            </a:r>
            <a:r>
              <a:rPr lang="ru-RU" sz="1400" b="1" dirty="0">
                <a:solidFill>
                  <a:schemeClr val="bg1"/>
                </a:solidFill>
                <a:latin typeface="Times New Roman" panose="02020603050405020304" pitchFamily="18" charset="0"/>
                <a:cs typeface="Times New Roman" panose="02020603050405020304" pitchFamily="18" charset="0"/>
              </a:rPr>
              <a:t> организациях и КФХ, кг</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548841533330679"/>
          <c:y val="0.19615706784503473"/>
          <c:w val="0.86476155427174761"/>
          <c:h val="0.69225709338528785"/>
        </c:manualLayout>
      </c:layout>
      <c:bar3DChart>
        <c:barDir val="col"/>
        <c:grouping val="clustered"/>
        <c:varyColors val="0"/>
        <c:ser>
          <c:idx val="0"/>
          <c:order val="0"/>
          <c:tx>
            <c:strRef>
              <c:f>Лист1!$B$1</c:f>
              <c:strCache>
                <c:ptCount val="1"/>
                <c:pt idx="0">
                  <c:v>Столбец3</c:v>
                </c:pt>
              </c:strCache>
            </c:strRef>
          </c:tx>
          <c:spPr>
            <a:solidFill>
              <a:schemeClr val="tx1"/>
            </a:solidFill>
            <a:ln>
              <a:noFill/>
            </a:ln>
            <a:effectLst/>
            <a:sp3d/>
          </c:spPr>
          <c:invertIfNegative val="0"/>
          <c:dLbls>
            <c:dLbl>
              <c:idx val="0"/>
              <c:layout>
                <c:manualLayout>
                  <c:x val="2.6150396287204985E-2"/>
                  <c:y val="0.29944371647313967"/>
                </c:manualLayout>
              </c:layout>
              <c:showLegendKey val="0"/>
              <c:showVal val="1"/>
              <c:showCatName val="0"/>
              <c:showSerName val="0"/>
              <c:showPercent val="0"/>
              <c:showBubbleSize val="0"/>
              <c:extLst>
                <c:ext xmlns:c15="http://schemas.microsoft.com/office/drawing/2012/chart" uri="{CE6537A1-D6FC-4f65-9D91-7224C49458BB}">
                  <c15:layout>
                    <c:manualLayout>
                      <c:w val="0.1131425648722469"/>
                      <c:h val="9.1731947729769461E-2"/>
                    </c:manualLayout>
                  </c15:layout>
                </c:ext>
                <c:ext xmlns:c16="http://schemas.microsoft.com/office/drawing/2014/chart" uri="{C3380CC4-5D6E-409C-BE32-E72D297353CC}">
                  <c16:uniqueId val="{00000003-EFDF-4151-9C26-A8B367B436F6}"/>
                </c:ext>
              </c:extLst>
            </c:dLbl>
            <c:dLbl>
              <c:idx val="1"/>
              <c:layout>
                <c:manualLayout>
                  <c:x val="3.5590647160797649E-2"/>
                  <c:y val="0.15073090209825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FDF-4151-9C26-A8B367B436F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2022 год</c:v>
                </c:pt>
                <c:pt idx="1">
                  <c:v>2023 год</c:v>
                </c:pt>
              </c:strCache>
            </c:strRef>
          </c:cat>
          <c:val>
            <c:numRef>
              <c:f>Лист1!$B$2:$B$3</c:f>
              <c:numCache>
                <c:formatCode>General</c:formatCode>
                <c:ptCount val="2"/>
                <c:pt idx="0">
                  <c:v>6535</c:v>
                </c:pt>
                <c:pt idx="1">
                  <c:v>6062</c:v>
                </c:pt>
              </c:numCache>
            </c:numRef>
          </c:val>
          <c:shape val="cylinder"/>
          <c:extLst>
            <c:ext xmlns:c16="http://schemas.microsoft.com/office/drawing/2014/chart" uri="{C3380CC4-5D6E-409C-BE32-E72D297353CC}">
              <c16:uniqueId val="{00000000-EFDF-4151-9C26-A8B367B436F6}"/>
            </c:ext>
          </c:extLst>
        </c:ser>
        <c:dLbls>
          <c:showLegendKey val="0"/>
          <c:showVal val="0"/>
          <c:showCatName val="0"/>
          <c:showSerName val="0"/>
          <c:showPercent val="0"/>
          <c:showBubbleSize val="0"/>
        </c:dLbls>
        <c:gapWidth val="100"/>
        <c:shape val="box"/>
        <c:axId val="158031872"/>
        <c:axId val="158033408"/>
        <c:axId val="0"/>
      </c:bar3DChart>
      <c:catAx>
        <c:axId val="1580318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58033408"/>
        <c:crosses val="autoZero"/>
        <c:auto val="1"/>
        <c:lblAlgn val="ctr"/>
        <c:lblOffset val="100"/>
        <c:noMultiLvlLbl val="0"/>
      </c:catAx>
      <c:valAx>
        <c:axId val="158033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58031872"/>
        <c:crosses val="autoZero"/>
        <c:crossBetween val="between"/>
      </c:valAx>
      <c:spPr>
        <a:noFill/>
        <a:ln>
          <a:noFill/>
        </a:ln>
        <a:effectLst/>
      </c:spPr>
    </c:plotArea>
    <c:plotVisOnly val="1"/>
    <c:dispBlanksAs val="gap"/>
    <c:showDLblsOverMax val="0"/>
  </c:chart>
  <c:spPr>
    <a:solidFill>
      <a:schemeClr val="accent3">
        <a:lumMod val="40000"/>
        <a:lumOff val="60000"/>
      </a:schemeClr>
    </a:solidFill>
    <a:ln>
      <a:noFill/>
    </a:ln>
    <a:effectLst/>
  </c:spPr>
  <c:txPr>
    <a:bodyPr/>
    <a:lstStyle/>
    <a:p>
      <a:pPr>
        <a:defRPr/>
      </a:pPr>
      <a:endParaRPr lang="ru-RU"/>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ru-RU" sz="1400" b="1" dirty="0">
                <a:solidFill>
                  <a:schemeClr val="bg1"/>
                </a:solidFill>
                <a:latin typeface="Times New Roman" panose="02020603050405020304" pitchFamily="18" charset="0"/>
                <a:cs typeface="Times New Roman" panose="02020603050405020304" pitchFamily="18" charset="0"/>
              </a:rPr>
              <a:t>Поголовье крупного рогатого скота во всех категориях хозяйств, гол.</a:t>
            </a:r>
          </a:p>
        </c:rich>
      </c:tx>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Лист1!$B$1</c:f>
              <c:strCache>
                <c:ptCount val="1"/>
                <c:pt idx="0">
                  <c:v>Ряд 1</c:v>
                </c:pt>
              </c:strCache>
            </c:strRef>
          </c:tx>
          <c:spPr>
            <a:solidFill>
              <a:srgbClr val="CC6600"/>
            </a:solidFill>
            <a:ln>
              <a:noFill/>
            </a:ln>
            <a:effectLst/>
            <a:sp3d/>
          </c:spPr>
          <c:invertIfNegative val="0"/>
          <c:dLbls>
            <c:dLbl>
              <c:idx val="0"/>
              <c:layout>
                <c:manualLayout>
                  <c:x val="6.6554449924851114E-3"/>
                  <c:y val="0.1624793549656370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66-44F7-8D7A-293FD463A87C}"/>
                </c:ext>
              </c:extLst>
            </c:dLbl>
            <c:dLbl>
              <c:idx val="1"/>
              <c:layout>
                <c:manualLayout>
                  <c:x val="0"/>
                  <c:y val="0.2697224348493139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66-44F7-8D7A-293FD463A87C}"/>
                </c:ext>
              </c:extLst>
            </c:dLbl>
            <c:spPr>
              <a:noFill/>
              <a:ln>
                <a:noFill/>
              </a:ln>
              <a:effectLst/>
            </c:spPr>
            <c:txPr>
              <a:bodyPr anchor="ctr" anchorCtr="1"/>
              <a:lstStyle/>
              <a:p>
                <a:pPr>
                  <a:defRPr sz="1400" b="1">
                    <a:solidFill>
                      <a:schemeClr val="bg1"/>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Лист1!$A$2:$A$3</c:f>
              <c:strCache>
                <c:ptCount val="2"/>
                <c:pt idx="0">
                  <c:v>2022 год</c:v>
                </c:pt>
                <c:pt idx="1">
                  <c:v>2023 год</c:v>
                </c:pt>
              </c:strCache>
            </c:strRef>
          </c:cat>
          <c:val>
            <c:numRef>
              <c:f>Лист1!$B$2:$B$3</c:f>
              <c:numCache>
                <c:formatCode>General</c:formatCode>
                <c:ptCount val="2"/>
                <c:pt idx="0">
                  <c:v>926</c:v>
                </c:pt>
                <c:pt idx="1">
                  <c:v>1088</c:v>
                </c:pt>
              </c:numCache>
            </c:numRef>
          </c:val>
          <c:extLst>
            <c:ext xmlns:c16="http://schemas.microsoft.com/office/drawing/2014/chart" uri="{C3380CC4-5D6E-409C-BE32-E72D297353CC}">
              <c16:uniqueId val="{00000000-8477-4C43-AC27-5E3D7BD8CD6E}"/>
            </c:ext>
          </c:extLst>
        </c:ser>
        <c:dLbls>
          <c:showLegendKey val="0"/>
          <c:showVal val="0"/>
          <c:showCatName val="0"/>
          <c:showSerName val="0"/>
          <c:showPercent val="0"/>
          <c:showBubbleSize val="0"/>
        </c:dLbls>
        <c:gapWidth val="100"/>
        <c:shape val="box"/>
        <c:axId val="158087040"/>
        <c:axId val="158088576"/>
        <c:axId val="0"/>
      </c:bar3DChart>
      <c:catAx>
        <c:axId val="1580870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58088576"/>
        <c:crosses val="autoZero"/>
        <c:auto val="1"/>
        <c:lblAlgn val="ctr"/>
        <c:lblOffset val="100"/>
        <c:noMultiLvlLbl val="0"/>
      </c:catAx>
      <c:valAx>
        <c:axId val="158088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58087040"/>
        <c:crosses val="autoZero"/>
        <c:crossBetween val="between"/>
      </c:valAx>
      <c:spPr>
        <a:noFill/>
        <a:ln>
          <a:noFill/>
        </a:ln>
        <a:effectLst/>
      </c:spPr>
    </c:plotArea>
    <c:plotVisOnly val="1"/>
    <c:dispBlanksAs val="gap"/>
    <c:showDLblsOverMax val="0"/>
  </c:chart>
  <c:spPr>
    <a:solidFill>
      <a:schemeClr val="accent1">
        <a:lumMod val="40000"/>
        <a:lumOff val="60000"/>
      </a:schemeClr>
    </a:solidFill>
    <a:ln>
      <a:noFill/>
    </a:ln>
    <a:effectLst/>
  </c:spPr>
  <c:txPr>
    <a:bodyPr/>
    <a:lstStyle/>
    <a:p>
      <a:pPr>
        <a:defRPr/>
      </a:pPr>
      <a:endParaRPr lang="ru-RU"/>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ru-RU" sz="1400" b="1" dirty="0">
                <a:solidFill>
                  <a:schemeClr val="bg1"/>
                </a:solidFill>
                <a:latin typeface="Times New Roman" panose="02020603050405020304" pitchFamily="18" charset="0"/>
                <a:cs typeface="Times New Roman" panose="02020603050405020304" pitchFamily="18" charset="0"/>
              </a:rPr>
              <a:t>Посевные площади всего, га</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0372681902446571"/>
          <c:y val="0.16542987178250862"/>
          <c:w val="0.80042604198662026"/>
          <c:h val="0.7436066156519503"/>
        </c:manualLayout>
      </c:layout>
      <c:bar3DChart>
        <c:barDir val="col"/>
        <c:grouping val="clustered"/>
        <c:varyColors val="0"/>
        <c:ser>
          <c:idx val="0"/>
          <c:order val="0"/>
          <c:tx>
            <c:strRef>
              <c:f>Лист1!$B$1</c:f>
              <c:strCache>
                <c:ptCount val="1"/>
                <c:pt idx="0">
                  <c:v>Ряд 1</c:v>
                </c:pt>
              </c:strCache>
            </c:strRef>
          </c:tx>
          <c:spPr>
            <a:solidFill>
              <a:srgbClr val="92D050"/>
            </a:solidFill>
            <a:ln>
              <a:noFill/>
            </a:ln>
            <a:effectLst/>
            <a:sp3d/>
          </c:spPr>
          <c:invertIfNegative val="0"/>
          <c:dLbls>
            <c:dLbl>
              <c:idx val="0"/>
              <c:layout>
                <c:manualLayout>
                  <c:x val="2.6621769694434822E-2"/>
                  <c:y val="0.29994422038054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CDC-4220-85D1-051A00BDD1FD}"/>
                </c:ext>
              </c:extLst>
            </c:dLbl>
            <c:dLbl>
              <c:idx val="1"/>
              <c:layout>
                <c:manualLayout>
                  <c:x val="3.2200670513733771E-2"/>
                  <c:y val="0.3217260672342952"/>
                </c:manualLayout>
              </c:layout>
              <c:spPr>
                <a:noFill/>
                <a:ln>
                  <a:noFill/>
                </a:ln>
                <a:effectLst/>
              </c:spPr>
              <c:txPr>
                <a:bodyPr rot="0" spcFirstLastPara="1" vertOverflow="ellipsis" vert="horz" wrap="square" lIns="38100" tIns="19050" rIns="38100" bIns="19050" anchor="ctr" anchorCtr="0">
                  <a:noAutofit/>
                </a:bodyPr>
                <a:lstStyle/>
                <a:p>
                  <a:pPr algn="l">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0.19333200450494609"/>
                      <c:h val="0.10452722518137829"/>
                    </c:manualLayout>
                  </c15:layout>
                </c:ext>
                <c:ext xmlns:c16="http://schemas.microsoft.com/office/drawing/2014/chart" uri="{C3380CC4-5D6E-409C-BE32-E72D297353CC}">
                  <c16:uniqueId val="{00000003-6CDC-4220-85D1-051A00BDD1FD}"/>
                </c:ext>
              </c:extLst>
            </c:dLbl>
            <c:spPr>
              <a:noFill/>
              <a:ln>
                <a:noFill/>
              </a:ln>
              <a:effectLst/>
            </c:spPr>
            <c:txPr>
              <a:bodyPr rot="0" spcFirstLastPara="1" vertOverflow="ellipsis" vert="horz" wrap="square" lIns="38100" tIns="19050" rIns="38100" bIns="19050" anchor="ctr" anchorCtr="0">
                <a:spAutoFit/>
              </a:bodyPr>
              <a:lstStyle/>
              <a:p>
                <a:pPr algn="l">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2022 год</c:v>
                </c:pt>
                <c:pt idx="1">
                  <c:v>2023 год</c:v>
                </c:pt>
              </c:strCache>
            </c:strRef>
          </c:cat>
          <c:val>
            <c:numRef>
              <c:f>Лист1!$B$2:$B$3</c:f>
              <c:numCache>
                <c:formatCode>General</c:formatCode>
                <c:ptCount val="2"/>
                <c:pt idx="0" formatCode="0.0">
                  <c:v>50109.1</c:v>
                </c:pt>
                <c:pt idx="1">
                  <c:v>57716.7</c:v>
                </c:pt>
              </c:numCache>
            </c:numRef>
          </c:val>
          <c:shape val="cylinder"/>
          <c:extLst>
            <c:ext xmlns:c16="http://schemas.microsoft.com/office/drawing/2014/chart" uri="{C3380CC4-5D6E-409C-BE32-E72D297353CC}">
              <c16:uniqueId val="{00000000-6CDC-4220-85D1-051A00BDD1FD}"/>
            </c:ext>
          </c:extLst>
        </c:ser>
        <c:dLbls>
          <c:showLegendKey val="0"/>
          <c:showVal val="0"/>
          <c:showCatName val="0"/>
          <c:showSerName val="0"/>
          <c:showPercent val="0"/>
          <c:showBubbleSize val="0"/>
        </c:dLbls>
        <c:gapWidth val="100"/>
        <c:shape val="box"/>
        <c:axId val="158135040"/>
        <c:axId val="158136576"/>
        <c:axId val="0"/>
      </c:bar3DChart>
      <c:catAx>
        <c:axId val="1581350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58136576"/>
        <c:crosses val="autoZero"/>
        <c:auto val="1"/>
        <c:lblAlgn val="ctr"/>
        <c:lblOffset val="100"/>
        <c:noMultiLvlLbl val="0"/>
      </c:catAx>
      <c:valAx>
        <c:axId val="1581365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58135040"/>
        <c:crosses val="autoZero"/>
        <c:crossBetween val="between"/>
      </c:valAx>
      <c:spPr>
        <a:noFill/>
        <a:ln>
          <a:noFill/>
        </a:ln>
        <a:effectLst/>
      </c:spPr>
    </c:plotArea>
    <c:plotVisOnly val="1"/>
    <c:dispBlanksAs val="gap"/>
    <c:showDLblsOverMax val="0"/>
  </c:chart>
  <c:spPr>
    <a:solidFill>
      <a:srgbClr val="FFFF99"/>
    </a:solidFill>
    <a:ln>
      <a:noFill/>
    </a:ln>
    <a:effectLst/>
  </c:spPr>
  <c:txPr>
    <a:bodyPr/>
    <a:lstStyle/>
    <a:p>
      <a:pPr>
        <a:defRPr/>
      </a:pPr>
      <a:endParaRPr lang="ru-RU"/>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ru-RU" sz="1400" b="1">
                <a:solidFill>
                  <a:schemeClr val="bg1"/>
                </a:solidFill>
                <a:latin typeface="Times New Roman" panose="02020603050405020304" pitchFamily="18" charset="0"/>
                <a:cs typeface="Times New Roman" panose="02020603050405020304" pitchFamily="18" charset="0"/>
              </a:rPr>
              <a:t>Объем произведенной товарной продукции, выполненных работ (услуг) СМСП по видам экономической деятельности</a:t>
            </a:r>
          </a:p>
        </c:rich>
      </c:tx>
      <c:layout>
        <c:manualLayout>
          <c:xMode val="edge"/>
          <c:yMode val="edge"/>
          <c:x val="0.19834437587742776"/>
          <c:y val="1.259780659291824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ru-RU"/>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9479574285984683E-2"/>
          <c:y val="0.13143531700058089"/>
          <c:w val="0.94459334765272995"/>
          <c:h val="0.56798434934164976"/>
        </c:manualLayout>
      </c:layout>
      <c:pie3DChart>
        <c:varyColors val="1"/>
        <c:ser>
          <c:idx val="0"/>
          <c:order val="0"/>
          <c:tx>
            <c:strRef>
              <c:f>Лист1!$B$1</c:f>
              <c:strCache>
                <c:ptCount val="1"/>
                <c:pt idx="0">
                  <c:v>Продажи</c:v>
                </c:pt>
              </c:strCache>
            </c:strRef>
          </c:tx>
          <c:explosion val="2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582-413F-81EF-3707AE381FB5}"/>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3582-413F-81EF-3707AE381FB5}"/>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3582-413F-81EF-3707AE381FB5}"/>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3582-413F-81EF-3707AE381FB5}"/>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3582-413F-81EF-3707AE381FB5}"/>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3582-413F-81EF-3707AE381FB5}"/>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3582-413F-81EF-3707AE381FB5}"/>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Лист1!$A$2:$A$7</c:f>
              <c:strCache>
                <c:ptCount val="6"/>
                <c:pt idx="0">
                  <c:v>Добыча полезных ископаемых</c:v>
                </c:pt>
                <c:pt idx="1">
                  <c:v>Обрабатывающее производство</c:v>
                </c:pt>
                <c:pt idx="2">
                  <c:v>Обеспечение электрической энергией, газом и паром</c:v>
                </c:pt>
                <c:pt idx="3">
                  <c:v>Сельское хозяйство (растениеводство и животноводство)</c:v>
                </c:pt>
                <c:pt idx="4">
                  <c:v>Лесное хозяйство (лесозаготовки)</c:v>
                </c:pt>
                <c:pt idx="5">
                  <c:v>Торговля оптовая и розничная</c:v>
                </c:pt>
              </c:strCache>
            </c:strRef>
          </c:cat>
          <c:val>
            <c:numRef>
              <c:f>Лист1!$B$2:$B$7</c:f>
              <c:numCache>
                <c:formatCode>0.0%</c:formatCode>
                <c:ptCount val="6"/>
                <c:pt idx="0">
                  <c:v>0.46300000000000002</c:v>
                </c:pt>
                <c:pt idx="1">
                  <c:v>1.7999999999999999E-2</c:v>
                </c:pt>
                <c:pt idx="2">
                  <c:v>2.1999999999999999E-2</c:v>
                </c:pt>
                <c:pt idx="3">
                  <c:v>0.46899999999999997</c:v>
                </c:pt>
                <c:pt idx="4">
                  <c:v>1.9E-2</c:v>
                </c:pt>
                <c:pt idx="5">
                  <c:v>8.9999999999999993E-3</c:v>
                </c:pt>
              </c:numCache>
            </c:numRef>
          </c:val>
          <c:extLst>
            <c:ext xmlns:c16="http://schemas.microsoft.com/office/drawing/2014/chart" uri="{C3380CC4-5D6E-409C-BE32-E72D297353CC}">
              <c16:uniqueId val="{00000000-C3A4-4D81-BEEC-C89A030F6F6F}"/>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10572032400440354"/>
          <c:y val="0.63101306953457492"/>
          <c:w val="0.88600332286311623"/>
          <c:h val="0.3689869304654249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ru-RU" sz="1400" b="1" dirty="0">
                <a:solidFill>
                  <a:schemeClr val="bg1"/>
                </a:solidFill>
                <a:latin typeface="Times New Roman" panose="02020603050405020304" pitchFamily="18" charset="0"/>
                <a:cs typeface="Times New Roman" panose="02020603050405020304" pitchFamily="18" charset="0"/>
              </a:rPr>
              <a:t>Выручка от реализации товаров, выполненных работ (услуг) СМСП по видам экономической деятельности</a:t>
            </a:r>
          </a:p>
          <a:p>
            <a:pPr>
              <a:defRPr>
                <a:solidFill>
                  <a:schemeClr val="bg1"/>
                </a:solidFill>
              </a:defRPr>
            </a:pPr>
            <a:endParaRPr lang="ru-RU" sz="1400" b="1" dirty="0">
              <a:solidFill>
                <a:schemeClr val="bg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ru-RU"/>
        </a:p>
      </c:txPr>
    </c:title>
    <c:autoTitleDeleted val="0"/>
    <c:plotArea>
      <c:layout>
        <c:manualLayout>
          <c:layoutTarget val="inner"/>
          <c:xMode val="edge"/>
          <c:yMode val="edge"/>
          <c:x val="0.14840918581526027"/>
          <c:y val="0.14833984715988771"/>
          <c:w val="0.69748623557929712"/>
          <c:h val="0.49342686825559101"/>
        </c:manualLayout>
      </c:layout>
      <c:pieChart>
        <c:varyColors val="1"/>
        <c:ser>
          <c:idx val="0"/>
          <c:order val="0"/>
          <c:tx>
            <c:strRef>
              <c:f>Лист1!$B$1</c:f>
              <c:strCache>
                <c:ptCount val="1"/>
                <c:pt idx="0">
                  <c:v>Продажи</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5A3-40BE-8FA0-520CA1B856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5A3-40BE-8FA0-520CA1B856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5A3-40BE-8FA0-520CA1B856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5A3-40BE-8FA0-520CA1B856C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5A3-40BE-8FA0-520CA1B856C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5A3-40BE-8FA0-520CA1B856C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5A3-40BE-8FA0-520CA1B856C5}"/>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Лист1!$A$2:$A$7</c:f>
              <c:strCache>
                <c:ptCount val="6"/>
                <c:pt idx="0">
                  <c:v>Добыча полезных ископаемых</c:v>
                </c:pt>
                <c:pt idx="1">
                  <c:v>Обрабатывающие производства</c:v>
                </c:pt>
                <c:pt idx="2">
                  <c:v>Обеспечение электрической энергией, газом и паром</c:v>
                </c:pt>
                <c:pt idx="3">
                  <c:v>Сельское хозяйство (растениеводство и животноводство)</c:v>
                </c:pt>
                <c:pt idx="4">
                  <c:v>Лесное хозяйство (лесозагововки)</c:v>
                </c:pt>
                <c:pt idx="5">
                  <c:v>Торговля оптовая и розничная</c:v>
                </c:pt>
              </c:strCache>
            </c:strRef>
          </c:cat>
          <c:val>
            <c:numRef>
              <c:f>Лист1!$B$2:$B$7</c:f>
              <c:numCache>
                <c:formatCode>0.0%</c:formatCode>
                <c:ptCount val="6"/>
                <c:pt idx="0">
                  <c:v>0.46500000000000002</c:v>
                </c:pt>
                <c:pt idx="1">
                  <c:v>1.7000000000000001E-2</c:v>
                </c:pt>
                <c:pt idx="2">
                  <c:v>2.1999999999999999E-2</c:v>
                </c:pt>
                <c:pt idx="3">
                  <c:v>0.224</c:v>
                </c:pt>
                <c:pt idx="4">
                  <c:v>1.9E-2</c:v>
                </c:pt>
                <c:pt idx="5">
                  <c:v>0.253</c:v>
                </c:pt>
              </c:numCache>
            </c:numRef>
          </c:val>
          <c:extLst>
            <c:ext xmlns:c16="http://schemas.microsoft.com/office/drawing/2014/chart" uri="{C3380CC4-5D6E-409C-BE32-E72D297353CC}">
              <c16:uniqueId val="{00000000-E7F3-4873-82EE-74E32539BD65}"/>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1370583453493899"/>
          <c:y val="0.71670433128187727"/>
          <c:w val="0.81020078847982913"/>
          <c:h val="0.2832956558791074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ru-RU" sz="1400" b="1" dirty="0">
                <a:solidFill>
                  <a:schemeClr val="bg1"/>
                </a:solidFill>
                <a:latin typeface="Times New Roman" panose="02020603050405020304" pitchFamily="18" charset="0"/>
                <a:cs typeface="Times New Roman" panose="02020603050405020304" pitchFamily="18" charset="0"/>
              </a:rPr>
              <a:t>Показатели среднемесячной заработной платы</a:t>
            </a:r>
            <a:r>
              <a:rPr lang="ru-RU" sz="1400" b="1" baseline="0" dirty="0">
                <a:solidFill>
                  <a:schemeClr val="bg1"/>
                </a:solidFill>
                <a:latin typeface="Times New Roman" panose="02020603050405020304" pitchFamily="18" charset="0"/>
                <a:cs typeface="Times New Roman" panose="02020603050405020304" pitchFamily="18" charset="0"/>
              </a:rPr>
              <a:t> и прожиточного минимума, руб.</a:t>
            </a:r>
            <a:endParaRPr lang="ru-RU" sz="1400" b="1" dirty="0">
              <a:solidFill>
                <a:schemeClr val="bg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barChart>
        <c:barDir val="col"/>
        <c:grouping val="clustered"/>
        <c:varyColors val="0"/>
        <c:ser>
          <c:idx val="0"/>
          <c:order val="0"/>
          <c:tx>
            <c:strRef>
              <c:f>Лист1!$B$1</c:f>
              <c:strCache>
                <c:ptCount val="1"/>
                <c:pt idx="0">
                  <c:v>Среднемесячная заработная плата на 1 работающего</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2021 год</c:v>
                </c:pt>
                <c:pt idx="1">
                  <c:v>2022 год</c:v>
                </c:pt>
                <c:pt idx="2">
                  <c:v>2023 год</c:v>
                </c:pt>
              </c:strCache>
            </c:strRef>
          </c:cat>
          <c:val>
            <c:numRef>
              <c:f>Лист1!$B$2:$B$4</c:f>
              <c:numCache>
                <c:formatCode>General</c:formatCode>
                <c:ptCount val="3"/>
                <c:pt idx="0">
                  <c:v>42535</c:v>
                </c:pt>
                <c:pt idx="1">
                  <c:v>51955</c:v>
                </c:pt>
                <c:pt idx="2">
                  <c:v>58324</c:v>
                </c:pt>
              </c:numCache>
            </c:numRef>
          </c:val>
          <c:extLst>
            <c:ext xmlns:c16="http://schemas.microsoft.com/office/drawing/2014/chart" uri="{C3380CC4-5D6E-409C-BE32-E72D297353CC}">
              <c16:uniqueId val="{00000000-96DC-461D-BEE5-1554BD0FD561}"/>
            </c:ext>
          </c:extLst>
        </c:ser>
        <c:ser>
          <c:idx val="1"/>
          <c:order val="1"/>
          <c:tx>
            <c:strRef>
              <c:f>Лист1!$C$1</c:f>
              <c:strCache>
                <c:ptCount val="1"/>
                <c:pt idx="0">
                  <c:v>Величина прожиточного минимума для трудоспособного населения</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2021 год</c:v>
                </c:pt>
                <c:pt idx="1">
                  <c:v>2022 год</c:v>
                </c:pt>
                <c:pt idx="2">
                  <c:v>2023 год</c:v>
                </c:pt>
              </c:strCache>
            </c:strRef>
          </c:cat>
          <c:val>
            <c:numRef>
              <c:f>Лист1!$C$2:$C$4</c:f>
              <c:numCache>
                <c:formatCode>General</c:formatCode>
                <c:ptCount val="3"/>
                <c:pt idx="0">
                  <c:v>12167</c:v>
                </c:pt>
                <c:pt idx="1">
                  <c:v>14467</c:v>
                </c:pt>
                <c:pt idx="2">
                  <c:v>15529</c:v>
                </c:pt>
              </c:numCache>
            </c:numRef>
          </c:val>
          <c:extLst>
            <c:ext xmlns:c16="http://schemas.microsoft.com/office/drawing/2014/chart" uri="{C3380CC4-5D6E-409C-BE32-E72D297353CC}">
              <c16:uniqueId val="{00000001-96DC-461D-BEE5-1554BD0FD561}"/>
            </c:ext>
          </c:extLst>
        </c:ser>
        <c:dLbls>
          <c:showLegendKey val="0"/>
          <c:showVal val="0"/>
          <c:showCatName val="0"/>
          <c:showSerName val="0"/>
          <c:showPercent val="0"/>
          <c:showBubbleSize val="0"/>
        </c:dLbls>
        <c:gapWidth val="100"/>
        <c:overlap val="-27"/>
        <c:axId val="164606720"/>
        <c:axId val="164608256"/>
      </c:barChart>
      <c:catAx>
        <c:axId val="16460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64608256"/>
        <c:crosses val="autoZero"/>
        <c:auto val="1"/>
        <c:lblAlgn val="ctr"/>
        <c:lblOffset val="100"/>
        <c:noMultiLvlLbl val="0"/>
      </c:catAx>
      <c:valAx>
        <c:axId val="164608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64606720"/>
        <c:crosses val="autoZero"/>
        <c:crossBetween val="between"/>
      </c:valAx>
      <c:spPr>
        <a:noFill/>
        <a:ln>
          <a:noFill/>
        </a:ln>
        <a:effectLst/>
      </c:spPr>
    </c:plotArea>
    <c:legend>
      <c:legendPos val="b"/>
      <c:layout>
        <c:manualLayout>
          <c:xMode val="edge"/>
          <c:yMode val="edge"/>
          <c:x val="0"/>
          <c:y val="0.7974110757719427"/>
          <c:w val="1"/>
          <c:h val="0.2025889168880225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ru-RU" sz="1400" b="1" dirty="0">
                <a:solidFill>
                  <a:schemeClr val="bg1"/>
                </a:solidFill>
                <a:latin typeface="Times New Roman" panose="02020603050405020304" pitchFamily="18" charset="0"/>
                <a:cs typeface="Times New Roman" panose="02020603050405020304" pitchFamily="18" charset="0"/>
              </a:rPr>
              <a:t>Уровень регистрируемой безработицы,</a:t>
            </a:r>
            <a:r>
              <a:rPr lang="ru-RU" sz="1400" b="1" baseline="0" dirty="0">
                <a:solidFill>
                  <a:schemeClr val="bg1"/>
                </a:solidFill>
                <a:latin typeface="Times New Roman" panose="02020603050405020304" pitchFamily="18" charset="0"/>
                <a:cs typeface="Times New Roman" panose="02020603050405020304" pitchFamily="18" charset="0"/>
              </a:rPr>
              <a:t> %</a:t>
            </a:r>
            <a:endParaRPr lang="ru-RU" sz="1400" b="1" dirty="0">
              <a:solidFill>
                <a:schemeClr val="bg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lineChart>
        <c:grouping val="stacked"/>
        <c:varyColors val="0"/>
        <c:ser>
          <c:idx val="0"/>
          <c:order val="0"/>
          <c:tx>
            <c:strRef>
              <c:f>Лист1!$B$1</c:f>
              <c:strCache>
                <c:ptCount val="1"/>
                <c:pt idx="0">
                  <c:v>Ряд 1</c:v>
                </c:pt>
              </c:strCache>
            </c:strRef>
          </c:tx>
          <c:spPr>
            <a:ln w="38100" cap="rnd">
              <a:solidFill>
                <a:schemeClr val="accent5">
                  <a:lumMod val="75000"/>
                </a:schemeClr>
              </a:solidFill>
              <a:round/>
            </a:ln>
            <a:effectLst/>
          </c:spPr>
          <c:marker>
            <c:symbol val="diamond"/>
            <c:size val="6"/>
            <c:spPr>
              <a:solidFill>
                <a:srgbClr val="C00000"/>
              </a:solidFill>
              <a:ln w="38100">
                <a:solidFill>
                  <a:srgbClr val="0070C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2021 год</c:v>
                </c:pt>
                <c:pt idx="1">
                  <c:v>2022 год</c:v>
                </c:pt>
                <c:pt idx="2">
                  <c:v>2023 год</c:v>
                </c:pt>
              </c:strCache>
            </c:strRef>
          </c:cat>
          <c:val>
            <c:numRef>
              <c:f>Лист1!$B$2:$B$4</c:f>
              <c:numCache>
                <c:formatCode>General</c:formatCode>
                <c:ptCount val="3"/>
                <c:pt idx="0" formatCode="0.0">
                  <c:v>2.2999999999999998</c:v>
                </c:pt>
                <c:pt idx="1">
                  <c:v>1.1000000000000001</c:v>
                </c:pt>
                <c:pt idx="2">
                  <c:v>1.1000000000000001</c:v>
                </c:pt>
              </c:numCache>
            </c:numRef>
          </c:val>
          <c:smooth val="0"/>
          <c:extLst>
            <c:ext xmlns:c16="http://schemas.microsoft.com/office/drawing/2014/chart" uri="{C3380CC4-5D6E-409C-BE32-E72D297353CC}">
              <c16:uniqueId val="{00000000-257C-4D39-82A9-2394BA2754EC}"/>
            </c:ext>
          </c:extLst>
        </c:ser>
        <c:dLbls>
          <c:showLegendKey val="0"/>
          <c:showVal val="0"/>
          <c:showCatName val="0"/>
          <c:showSerName val="0"/>
          <c:showPercent val="0"/>
          <c:showBubbleSize val="0"/>
        </c:dLbls>
        <c:marker val="1"/>
        <c:smooth val="0"/>
        <c:axId val="164727424"/>
        <c:axId val="164733312"/>
      </c:lineChart>
      <c:catAx>
        <c:axId val="1647274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64733312"/>
        <c:crosses val="autoZero"/>
        <c:auto val="1"/>
        <c:lblAlgn val="ctr"/>
        <c:lblOffset val="100"/>
        <c:noMultiLvlLbl val="0"/>
      </c:catAx>
      <c:valAx>
        <c:axId val="16473331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64727424"/>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ru-RU" sz="1400" b="1" dirty="0">
                <a:solidFill>
                  <a:schemeClr val="bg1"/>
                </a:solidFill>
                <a:latin typeface="Times New Roman" panose="02020603050405020304" pitchFamily="18" charset="0"/>
                <a:cs typeface="Times New Roman" panose="02020603050405020304" pitchFamily="18" charset="0"/>
              </a:rPr>
              <a:t>Показатели естественной убыли</a:t>
            </a:r>
            <a:r>
              <a:rPr lang="ru-RU" sz="1400" b="1" baseline="0" dirty="0">
                <a:solidFill>
                  <a:schemeClr val="bg1"/>
                </a:solidFill>
                <a:latin typeface="Times New Roman" panose="02020603050405020304" pitchFamily="18" charset="0"/>
                <a:cs typeface="Times New Roman" panose="02020603050405020304" pitchFamily="18" charset="0"/>
              </a:rPr>
              <a:t> населения, чел.</a:t>
            </a:r>
            <a:endParaRPr lang="ru-RU" sz="1400" b="1" dirty="0">
              <a:solidFill>
                <a:schemeClr val="bg1"/>
              </a:solidFill>
              <a:latin typeface="Times New Roman" panose="02020603050405020304" pitchFamily="18" charset="0"/>
              <a:cs typeface="Times New Roman" panose="02020603050405020304" pitchFamily="18" charset="0"/>
            </a:endParaRPr>
          </a:p>
        </c:rich>
      </c:tx>
      <c:layout>
        <c:manualLayout>
          <c:xMode val="edge"/>
          <c:yMode val="edge"/>
          <c:x val="0.20165946643430088"/>
          <c:y val="1.796148463691990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570130828151473"/>
          <c:y val="0.1873410737175713"/>
          <c:w val="0.85141629676914576"/>
          <c:h val="0.47782062036489809"/>
        </c:manualLayout>
      </c:layout>
      <c:bar3DChart>
        <c:barDir val="col"/>
        <c:grouping val="clustered"/>
        <c:varyColors val="0"/>
        <c:ser>
          <c:idx val="0"/>
          <c:order val="0"/>
          <c:tx>
            <c:strRef>
              <c:f>Лист1!$B$1</c:f>
              <c:strCache>
                <c:ptCount val="1"/>
                <c:pt idx="0">
                  <c:v>Рождаемость населения</c:v>
                </c:pt>
              </c:strCache>
            </c:strRef>
          </c:tx>
          <c:spPr>
            <a:solidFill>
              <a:schemeClr val="accent1"/>
            </a:solidFill>
            <a:ln>
              <a:noFill/>
            </a:ln>
            <a:effectLst/>
            <a:sp3d/>
          </c:spPr>
          <c:invertIfNegative val="0"/>
          <c:dLbls>
            <c:dLbl>
              <c:idx val="0"/>
              <c:layout>
                <c:manualLayout>
                  <c:x val="-8.9679258952743979E-3"/>
                  <c:y val="-8.20322289771428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52-49F7-A543-538DD0689400}"/>
                </c:ext>
              </c:extLst>
            </c:dLbl>
            <c:dLbl>
              <c:idx val="1"/>
              <c:layout>
                <c:manualLayout>
                  <c:x val="2.989308631758023E-3"/>
                  <c:y val="-1.79615055691486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624-4158-9672-C9BA463EB25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2022 год</c:v>
                </c:pt>
                <c:pt idx="1">
                  <c:v>2023 год</c:v>
                </c:pt>
              </c:strCache>
            </c:strRef>
          </c:cat>
          <c:val>
            <c:numRef>
              <c:f>Лист1!$B$2:$B$3</c:f>
              <c:numCache>
                <c:formatCode>General</c:formatCode>
                <c:ptCount val="2"/>
                <c:pt idx="0">
                  <c:v>227</c:v>
                </c:pt>
                <c:pt idx="1">
                  <c:v>222</c:v>
                </c:pt>
              </c:numCache>
            </c:numRef>
          </c:val>
          <c:extLst>
            <c:ext xmlns:c16="http://schemas.microsoft.com/office/drawing/2014/chart" uri="{C3380CC4-5D6E-409C-BE32-E72D297353CC}">
              <c16:uniqueId val="{00000000-44C6-47C1-A57A-15D27CA52EE3}"/>
            </c:ext>
          </c:extLst>
        </c:ser>
        <c:ser>
          <c:idx val="1"/>
          <c:order val="1"/>
          <c:tx>
            <c:strRef>
              <c:f>Лист1!$C$1</c:f>
              <c:strCache>
                <c:ptCount val="1"/>
                <c:pt idx="0">
                  <c:v>Смертность населения</c:v>
                </c:pt>
              </c:strCache>
            </c:strRef>
          </c:tx>
          <c:spPr>
            <a:solidFill>
              <a:schemeClr val="accent2"/>
            </a:solidFill>
            <a:ln>
              <a:noFill/>
            </a:ln>
            <a:effectLst/>
            <a:sp3d/>
          </c:spPr>
          <c:invertIfNegative val="0"/>
          <c:dLbls>
            <c:dLbl>
              <c:idx val="0"/>
              <c:layout>
                <c:manualLayout>
                  <c:x val="1.1957234527032476E-2"/>
                  <c:y val="-8.20322289771420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624-4158-9672-C9BA463EB258}"/>
                </c:ext>
              </c:extLst>
            </c:dLbl>
            <c:dLbl>
              <c:idx val="1"/>
              <c:layout>
                <c:manualLayout>
                  <c:x val="2.3914469054065059E-2"/>
                  <c:y val="-2.12854256503799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624-4158-9672-C9BA463EB25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2022 год</c:v>
                </c:pt>
                <c:pt idx="1">
                  <c:v>2023 год</c:v>
                </c:pt>
              </c:strCache>
            </c:strRef>
          </c:cat>
          <c:val>
            <c:numRef>
              <c:f>Лист1!$C$2:$C$3</c:f>
              <c:numCache>
                <c:formatCode>General</c:formatCode>
                <c:ptCount val="2"/>
                <c:pt idx="0">
                  <c:v>308</c:v>
                </c:pt>
                <c:pt idx="1">
                  <c:v>302</c:v>
                </c:pt>
              </c:numCache>
            </c:numRef>
          </c:val>
          <c:extLst>
            <c:ext xmlns:c16="http://schemas.microsoft.com/office/drawing/2014/chart" uri="{C3380CC4-5D6E-409C-BE32-E72D297353CC}">
              <c16:uniqueId val="{00000001-44C6-47C1-A57A-15D27CA52EE3}"/>
            </c:ext>
          </c:extLst>
        </c:ser>
        <c:ser>
          <c:idx val="2"/>
          <c:order val="2"/>
          <c:tx>
            <c:strRef>
              <c:f>Лист1!$D$1</c:f>
              <c:strCache>
                <c:ptCount val="1"/>
                <c:pt idx="0">
                  <c:v>Естественная убыль</c:v>
                </c:pt>
              </c:strCache>
            </c:strRef>
          </c:tx>
          <c:spPr>
            <a:solidFill>
              <a:schemeClr val="accent3"/>
            </a:solidFill>
            <a:ln>
              <a:noFill/>
            </a:ln>
            <a:effectLst/>
            <a:sp3d/>
          </c:spPr>
          <c:invertIfNegative val="0"/>
          <c:dLbls>
            <c:dLbl>
              <c:idx val="0"/>
              <c:layout>
                <c:manualLayout>
                  <c:x val="2.3914469054065003E-2"/>
                  <c:y val="-1.24436040897759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24-4158-9672-C9BA463EB258}"/>
                </c:ext>
              </c:extLst>
            </c:dLbl>
            <c:dLbl>
              <c:idx val="1"/>
              <c:layout>
                <c:manualLayout>
                  <c:x val="2.9893086317581325E-2"/>
                  <c:y val="-2.52616669302121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24-4158-9672-C9BA463EB25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2022 год</c:v>
                </c:pt>
                <c:pt idx="1">
                  <c:v>2023 год</c:v>
                </c:pt>
              </c:strCache>
            </c:strRef>
          </c:cat>
          <c:val>
            <c:numRef>
              <c:f>Лист1!$D$2:$D$3</c:f>
              <c:numCache>
                <c:formatCode>General</c:formatCode>
                <c:ptCount val="2"/>
                <c:pt idx="0">
                  <c:v>81</c:v>
                </c:pt>
                <c:pt idx="1">
                  <c:v>80</c:v>
                </c:pt>
              </c:numCache>
            </c:numRef>
          </c:val>
          <c:extLst>
            <c:ext xmlns:c16="http://schemas.microsoft.com/office/drawing/2014/chart" uri="{C3380CC4-5D6E-409C-BE32-E72D297353CC}">
              <c16:uniqueId val="{00000002-44C6-47C1-A57A-15D27CA52EE3}"/>
            </c:ext>
          </c:extLst>
        </c:ser>
        <c:dLbls>
          <c:showLegendKey val="0"/>
          <c:showVal val="0"/>
          <c:showCatName val="0"/>
          <c:showSerName val="0"/>
          <c:showPercent val="0"/>
          <c:showBubbleSize val="0"/>
        </c:dLbls>
        <c:gapWidth val="150"/>
        <c:shape val="box"/>
        <c:axId val="165722752"/>
        <c:axId val="165724544"/>
        <c:axId val="0"/>
      </c:bar3DChart>
      <c:catAx>
        <c:axId val="1657227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65724544"/>
        <c:crosses val="autoZero"/>
        <c:auto val="1"/>
        <c:lblAlgn val="ctr"/>
        <c:lblOffset val="100"/>
        <c:noMultiLvlLbl val="0"/>
      </c:catAx>
      <c:valAx>
        <c:axId val="165724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65722752"/>
        <c:crosses val="autoZero"/>
        <c:crossBetween val="between"/>
      </c:valAx>
      <c:spPr>
        <a:noFill/>
        <a:ln>
          <a:noFill/>
        </a:ln>
        <a:effectLst/>
      </c:spPr>
    </c:plotArea>
    <c:legend>
      <c:legendPos val="b"/>
      <c:layout>
        <c:manualLayout>
          <c:xMode val="edge"/>
          <c:yMode val="edge"/>
          <c:x val="0.27202714951936846"/>
          <c:y val="0.77795955426763008"/>
          <c:w val="0.59030503430291303"/>
          <c:h val="0.2220404457323699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ru-RU" sz="1400" b="1" dirty="0">
                <a:solidFill>
                  <a:schemeClr val="bg1"/>
                </a:solidFill>
                <a:latin typeface="Times New Roman" panose="02020603050405020304" pitchFamily="18" charset="0"/>
                <a:cs typeface="Times New Roman" panose="02020603050405020304" pitchFamily="18" charset="0"/>
              </a:rPr>
              <a:t>Численность населения (на начало года), чел.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lineChart>
        <c:grouping val="stacked"/>
        <c:varyColors val="0"/>
        <c:ser>
          <c:idx val="0"/>
          <c:order val="0"/>
          <c:tx>
            <c:strRef>
              <c:f>Лист1!$B$1</c:f>
              <c:strCache>
                <c:ptCount val="1"/>
                <c:pt idx="0">
                  <c:v>Ряд 1</c:v>
                </c:pt>
              </c:strCache>
            </c:strRef>
          </c:tx>
          <c:spPr>
            <a:ln w="38100" cap="rnd">
              <a:solidFill>
                <a:schemeClr val="accent5">
                  <a:lumMod val="50000"/>
                </a:schemeClr>
              </a:solidFill>
              <a:round/>
            </a:ln>
            <a:effectLst/>
          </c:spPr>
          <c:marker>
            <c:symbol val="square"/>
            <c:size val="6"/>
            <c:spPr>
              <a:solidFill>
                <a:srgbClr val="FF0000"/>
              </a:solidFill>
              <a:ln w="38100">
                <a:solidFill>
                  <a:srgbClr val="FF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2019 год </c:v>
                </c:pt>
                <c:pt idx="1">
                  <c:v>2020 год</c:v>
                </c:pt>
                <c:pt idx="2">
                  <c:v>2021 год</c:v>
                </c:pt>
                <c:pt idx="3">
                  <c:v>2022 год</c:v>
                </c:pt>
                <c:pt idx="4">
                  <c:v>2023 год</c:v>
                </c:pt>
              </c:strCache>
            </c:strRef>
          </c:cat>
          <c:val>
            <c:numRef>
              <c:f>Лист1!$B$2:$B$6</c:f>
              <c:numCache>
                <c:formatCode>General</c:formatCode>
                <c:ptCount val="5"/>
                <c:pt idx="0">
                  <c:v>24767</c:v>
                </c:pt>
                <c:pt idx="1">
                  <c:v>24455</c:v>
                </c:pt>
                <c:pt idx="2">
                  <c:v>23775</c:v>
                </c:pt>
                <c:pt idx="3">
                  <c:v>19653</c:v>
                </c:pt>
                <c:pt idx="4">
                  <c:v>19460</c:v>
                </c:pt>
              </c:numCache>
            </c:numRef>
          </c:val>
          <c:smooth val="0"/>
          <c:extLst>
            <c:ext xmlns:c16="http://schemas.microsoft.com/office/drawing/2014/chart" uri="{C3380CC4-5D6E-409C-BE32-E72D297353CC}">
              <c16:uniqueId val="{00000000-3CD8-4BFE-A1A6-EBC7285EC6BE}"/>
            </c:ext>
          </c:extLst>
        </c:ser>
        <c:dLbls>
          <c:showLegendKey val="0"/>
          <c:showVal val="0"/>
          <c:showCatName val="0"/>
          <c:showSerName val="0"/>
          <c:showPercent val="0"/>
          <c:showBubbleSize val="0"/>
        </c:dLbls>
        <c:marker val="1"/>
        <c:smooth val="0"/>
        <c:axId val="164659968"/>
        <c:axId val="164661504"/>
      </c:lineChart>
      <c:catAx>
        <c:axId val="164659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64661504"/>
        <c:crosses val="autoZero"/>
        <c:auto val="1"/>
        <c:lblAlgn val="ctr"/>
        <c:lblOffset val="100"/>
        <c:noMultiLvlLbl val="0"/>
      </c:catAx>
      <c:valAx>
        <c:axId val="164661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64659968"/>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ru-RU" sz="1600" b="1"/>
              <a:t>Объем отгруженных товаров, выполненных работ и оказанных услуг (млн. руб.)</a:t>
            </a:r>
          </a:p>
        </c:rich>
      </c:tx>
      <c:layout>
        <c:manualLayout>
          <c:xMode val="edge"/>
          <c:yMode val="edge"/>
          <c:x val="0.10547841607072787"/>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0.14177232223239572"/>
          <c:y val="0.20565067633789377"/>
          <c:w val="0.85787490315884873"/>
          <c:h val="0.6941533071016488"/>
        </c:manualLayout>
      </c:layout>
      <c:lineChart>
        <c:grouping val="stacked"/>
        <c:varyColors val="0"/>
        <c:ser>
          <c:idx val="0"/>
          <c:order val="0"/>
          <c:tx>
            <c:strRef>
              <c:f>Лист1!$B$1</c:f>
              <c:strCache>
                <c:ptCount val="1"/>
                <c:pt idx="0">
                  <c:v>Столбец1</c:v>
                </c:pt>
              </c:strCache>
            </c:strRef>
          </c:tx>
          <c:spPr>
            <a:ln w="50800" cap="rnd">
              <a:solidFill>
                <a:srgbClr val="00B050"/>
              </a:solidFill>
              <a:round/>
            </a:ln>
            <a:effectLst/>
          </c:spPr>
          <c:marker>
            <c:symbol val="circle"/>
            <c:size val="5"/>
            <c:spPr>
              <a:solidFill>
                <a:schemeClr val="accent1"/>
              </a:solidFill>
              <a:ln w="50800">
                <a:solidFill>
                  <a:schemeClr val="accent1"/>
                </a:solidFill>
              </a:ln>
              <a:effectLst/>
            </c:spPr>
          </c:marker>
          <c:dLbls>
            <c:dLbl>
              <c:idx val="2"/>
              <c:spPr>
                <a:noFill/>
                <a:ln>
                  <a:noFill/>
                </a:ln>
                <a:effectLst/>
              </c:spPr>
              <c:txPr>
                <a:bodyPr rot="0" spcFirstLastPara="1" vertOverflow="ellipsis" vert="horz" wrap="square" anchor="ctr" anchorCtr="1"/>
                <a:lstStyle/>
                <a:p>
                  <a:pPr algn="ctr">
                    <a:defRPr sz="16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dLblPos val="t"/>
              <c:showLegendKey val="0"/>
              <c:showVal val="1"/>
              <c:showCatName val="0"/>
              <c:showSerName val="0"/>
              <c:showPercent val="0"/>
              <c:showBubbleSize val="0"/>
              <c:extLst>
                <c:ext xmlns:c16="http://schemas.microsoft.com/office/drawing/2014/chart" uri="{C3380CC4-5D6E-409C-BE32-E72D297353CC}">
                  <c16:uniqueId val="{00000000-E8EB-4C88-BD2B-43339D8D6885}"/>
                </c:ext>
              </c:extLst>
            </c:dLbl>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Лист1!$A$2:$A$6</c:f>
              <c:strCache>
                <c:ptCount val="5"/>
                <c:pt idx="0">
                  <c:v>2019 год</c:v>
                </c:pt>
                <c:pt idx="1">
                  <c:v>2020 год</c:v>
                </c:pt>
                <c:pt idx="2">
                  <c:v>2021 год</c:v>
                </c:pt>
                <c:pt idx="3">
                  <c:v>2022 год</c:v>
                </c:pt>
                <c:pt idx="4">
                  <c:v>2023 год</c:v>
                </c:pt>
              </c:strCache>
            </c:strRef>
          </c:cat>
          <c:val>
            <c:numRef>
              <c:f>Лист1!$B$2:$B$6</c:f>
              <c:numCache>
                <c:formatCode>0.0</c:formatCode>
                <c:ptCount val="5"/>
                <c:pt idx="0">
                  <c:v>6763.2</c:v>
                </c:pt>
                <c:pt idx="1">
                  <c:v>6594.3</c:v>
                </c:pt>
                <c:pt idx="2">
                  <c:v>6444</c:v>
                </c:pt>
                <c:pt idx="3">
                  <c:v>9825.2999999999993</c:v>
                </c:pt>
                <c:pt idx="4">
                  <c:v>10702.5</c:v>
                </c:pt>
              </c:numCache>
            </c:numRef>
          </c:val>
          <c:smooth val="0"/>
          <c:extLst>
            <c:ext xmlns:c16="http://schemas.microsoft.com/office/drawing/2014/chart" uri="{C3380CC4-5D6E-409C-BE32-E72D297353CC}">
              <c16:uniqueId val="{00000001-E8EB-4C88-BD2B-43339D8D6885}"/>
            </c:ext>
          </c:extLst>
        </c:ser>
        <c:dLbls>
          <c:showLegendKey val="0"/>
          <c:showVal val="0"/>
          <c:showCatName val="0"/>
          <c:showSerName val="0"/>
          <c:showPercent val="0"/>
          <c:showBubbleSize val="0"/>
        </c:dLbls>
        <c:marker val="1"/>
        <c:smooth val="0"/>
        <c:axId val="57702272"/>
        <c:axId val="57703808"/>
      </c:lineChart>
      <c:catAx>
        <c:axId val="577022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57703808"/>
        <c:crosses val="autoZero"/>
        <c:auto val="1"/>
        <c:lblAlgn val="ctr"/>
        <c:lblOffset val="100"/>
        <c:noMultiLvlLbl val="0"/>
      </c:catAx>
      <c:valAx>
        <c:axId val="577038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57702272"/>
        <c:crosses val="autoZero"/>
        <c:crossBetween val="between"/>
      </c:valAx>
      <c:spPr>
        <a:solidFill>
          <a:schemeClr val="accent2">
            <a:lumMod val="40000"/>
            <a:lumOff val="60000"/>
          </a:schemeClr>
        </a:solidFill>
        <a:ln>
          <a:noFill/>
        </a:ln>
        <a:effectLst/>
      </c:spPr>
    </c:plotArea>
    <c:plotVisOnly val="1"/>
    <c:dispBlanksAs val="gap"/>
    <c:showDLblsOverMax val="0"/>
  </c:chart>
  <c:spPr>
    <a:solidFill>
      <a:schemeClr val="accent2">
        <a:lumMod val="40000"/>
        <a:lumOff val="60000"/>
      </a:schemeClr>
    </a:solidFill>
    <a:ln>
      <a:noFill/>
    </a:ln>
    <a:effectLst/>
  </c:spPr>
  <c:txPr>
    <a:bodyPr/>
    <a:lstStyle/>
    <a:p>
      <a:pPr>
        <a:defRPr>
          <a:solidFill>
            <a:schemeClr val="bg1"/>
          </a:solidFill>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ru-RU" sz="1600" b="1" baseline="0" dirty="0">
                <a:solidFill>
                  <a:schemeClr val="bg1"/>
                </a:solidFill>
                <a:latin typeface="Times New Roman" panose="02020603050405020304" pitchFamily="18" charset="0"/>
                <a:cs typeface="Times New Roman" panose="02020603050405020304" pitchFamily="18" charset="0"/>
              </a:rPr>
              <a:t>Выручка от реализации товаров, выполненных работ, оказанных </a:t>
            </a:r>
            <a:r>
              <a:rPr lang="ru-RU" sz="1600" b="1" baseline="0">
                <a:solidFill>
                  <a:schemeClr val="bg1"/>
                </a:solidFill>
                <a:latin typeface="Times New Roman" panose="02020603050405020304" pitchFamily="18" charset="0"/>
                <a:cs typeface="Times New Roman" panose="02020603050405020304" pitchFamily="18" charset="0"/>
              </a:rPr>
              <a:t>услуг </a:t>
            </a:r>
            <a:endParaRPr lang="ru-RU" sz="1600" b="1" baseline="0" smtClean="0">
              <a:solidFill>
                <a:schemeClr val="bg1"/>
              </a:solidFill>
              <a:latin typeface="Times New Roman" panose="02020603050405020304" pitchFamily="18" charset="0"/>
              <a:cs typeface="Times New Roman" panose="02020603050405020304" pitchFamily="18" charset="0"/>
            </a:endParaRPr>
          </a:p>
          <a:p>
            <a:pPr>
              <a:defRPr>
                <a:solidFill>
                  <a:schemeClr val="bg1"/>
                </a:solidFill>
              </a:defRPr>
            </a:pPr>
            <a:r>
              <a:rPr lang="ru-RU" sz="1600" b="1" baseline="0" smtClean="0">
                <a:solidFill>
                  <a:schemeClr val="bg1"/>
                </a:solidFill>
                <a:latin typeface="Times New Roman" panose="02020603050405020304" pitchFamily="18" charset="0"/>
                <a:cs typeface="Times New Roman" panose="02020603050405020304" pitchFamily="18" charset="0"/>
              </a:rPr>
              <a:t>(</a:t>
            </a:r>
            <a:r>
              <a:rPr lang="ru-RU" sz="1600" b="1" baseline="0" dirty="0">
                <a:solidFill>
                  <a:schemeClr val="bg1"/>
                </a:solidFill>
                <a:latin typeface="Times New Roman" panose="02020603050405020304" pitchFamily="18" charset="0"/>
                <a:cs typeface="Times New Roman" panose="02020603050405020304" pitchFamily="18" charset="0"/>
              </a:rPr>
              <a:t>млн. руб.)</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Лист1!$B$1</c:f>
              <c:strCache>
                <c:ptCount val="1"/>
                <c:pt idx="0">
                  <c:v>Ряд 1</c:v>
                </c:pt>
              </c:strCache>
            </c:strRef>
          </c:tx>
          <c:spPr>
            <a:solidFill>
              <a:srgbClr val="FFC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Times New Roman" panose="02020603050405020304" pitchFamily="18" charset="0"/>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Лист1!$A$2:$A$6</c:f>
              <c:strCache>
                <c:ptCount val="5"/>
                <c:pt idx="0">
                  <c:v>2019 год</c:v>
                </c:pt>
                <c:pt idx="1">
                  <c:v>2020 год</c:v>
                </c:pt>
                <c:pt idx="2">
                  <c:v>2021 год</c:v>
                </c:pt>
                <c:pt idx="3">
                  <c:v>2022 год</c:v>
                </c:pt>
                <c:pt idx="4">
                  <c:v>2023 год</c:v>
                </c:pt>
              </c:strCache>
            </c:strRef>
          </c:cat>
          <c:val>
            <c:numRef>
              <c:f>Лист1!$B$2:$B$6</c:f>
              <c:numCache>
                <c:formatCode>General</c:formatCode>
                <c:ptCount val="5"/>
                <c:pt idx="0">
                  <c:v>7446.2</c:v>
                </c:pt>
                <c:pt idx="1">
                  <c:v>6678.2</c:v>
                </c:pt>
                <c:pt idx="2" formatCode="0.0">
                  <c:v>6518</c:v>
                </c:pt>
                <c:pt idx="3">
                  <c:v>9533.6</c:v>
                </c:pt>
                <c:pt idx="4">
                  <c:v>10690.7</c:v>
                </c:pt>
              </c:numCache>
            </c:numRef>
          </c:val>
          <c:extLst>
            <c:ext xmlns:c16="http://schemas.microsoft.com/office/drawing/2014/chart" uri="{C3380CC4-5D6E-409C-BE32-E72D297353CC}">
              <c16:uniqueId val="{00000000-C022-4BA7-BFC4-0176714A2228}"/>
            </c:ext>
          </c:extLst>
        </c:ser>
        <c:dLbls>
          <c:showLegendKey val="0"/>
          <c:showVal val="0"/>
          <c:showCatName val="0"/>
          <c:showSerName val="0"/>
          <c:showPercent val="0"/>
          <c:showBubbleSize val="0"/>
        </c:dLbls>
        <c:gapWidth val="150"/>
        <c:shape val="box"/>
        <c:axId val="151454080"/>
        <c:axId val="151455616"/>
        <c:axId val="0"/>
      </c:bar3DChart>
      <c:catAx>
        <c:axId val="1514540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51455616"/>
        <c:crosses val="autoZero"/>
        <c:auto val="1"/>
        <c:lblAlgn val="ctr"/>
        <c:lblOffset val="100"/>
        <c:noMultiLvlLbl val="0"/>
      </c:catAx>
      <c:valAx>
        <c:axId val="151455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51454080"/>
        <c:crosses val="autoZero"/>
        <c:crossBetween val="between"/>
      </c:valAx>
      <c:spPr>
        <a:noFill/>
        <a:ln>
          <a:noFill/>
        </a:ln>
        <a:effectLst/>
      </c:spPr>
    </c:plotArea>
    <c:plotVisOnly val="1"/>
    <c:dispBlanksAs val="gap"/>
    <c:showDLblsOverMax val="0"/>
  </c:chart>
  <c:spPr>
    <a:solidFill>
      <a:schemeClr val="accent3">
        <a:lumMod val="40000"/>
        <a:lumOff val="60000"/>
      </a:schemeClr>
    </a:solid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ru-RU" sz="1600" b="1" dirty="0">
                <a:solidFill>
                  <a:schemeClr val="bg1"/>
                </a:solidFill>
                <a:latin typeface="Times New Roman" panose="02020603050405020304" pitchFamily="18" charset="0"/>
                <a:cs typeface="Times New Roman" panose="02020603050405020304" pitchFamily="18" charset="0"/>
              </a:rPr>
              <a:t>Показатели промышленного производства</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ru-RU"/>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9263854403774257"/>
          <c:y val="0.16353188316373835"/>
          <c:w val="0.5693161031203251"/>
          <c:h val="0.73980587200333148"/>
        </c:manualLayout>
      </c:layout>
      <c:bar3DChart>
        <c:barDir val="col"/>
        <c:grouping val="clustered"/>
        <c:varyColors val="0"/>
        <c:ser>
          <c:idx val="0"/>
          <c:order val="0"/>
          <c:tx>
            <c:strRef>
              <c:f>Лист1!$B$1</c:f>
              <c:strCache>
                <c:ptCount val="1"/>
                <c:pt idx="0">
                  <c:v>Добыча полезных ископаемых</c:v>
                </c:pt>
              </c:strCache>
            </c:strRef>
          </c:tx>
          <c:spPr>
            <a:solidFill>
              <a:schemeClr val="accent1"/>
            </a:solidFill>
            <a:ln>
              <a:noFill/>
            </a:ln>
            <a:effectLst/>
            <a:sp3d/>
          </c:spPr>
          <c:invertIfNegative val="0"/>
          <c:dLbls>
            <c:dLbl>
              <c:idx val="0"/>
              <c:layout>
                <c:manualLayout>
                  <c:x val="9.4967342654680501E-3"/>
                  <c:y val="-1.8689760691005759E-2"/>
                </c:manualLayout>
              </c:layout>
              <c:tx>
                <c:rich>
                  <a:bodyPr rot="0" spcFirstLastPara="1" vertOverflow="ellipsis" vert="horz" wrap="square" lIns="38100" tIns="19050" rIns="38100" bIns="19050" anchor="ctr" anchorCtr="0">
                    <a:no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r>
                      <a:rPr lang="en-US" sz="1400" dirty="0" smtClean="0">
                        <a:solidFill>
                          <a:schemeClr val="bg1"/>
                        </a:solidFill>
                      </a:rPr>
                      <a:t>5067,8</a:t>
                    </a:r>
                    <a:endParaRPr lang="en-US" sz="1400" dirty="0">
                      <a:solidFill>
                        <a:schemeClr val="bg1"/>
                      </a:solidFill>
                    </a:endParaRPr>
                  </a:p>
                </c:rich>
              </c:tx>
              <c:spPr>
                <a:noFill/>
                <a:ln>
                  <a:noFill/>
                </a:ln>
                <a:effectLst/>
              </c:spPr>
              <c:txPr>
                <a:bodyPr rot="0" spcFirstLastPara="1" vertOverflow="ellipsis" vert="horz" wrap="square" lIns="38100" tIns="19050" rIns="38100" bIns="19050" anchor="ctr" anchorCtr="0">
                  <a:no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0.10878077431354315"/>
                      <c:h val="6.3545603315320401E-2"/>
                    </c:manualLayout>
                  </c15:layout>
                </c:ext>
                <c:ext xmlns:c16="http://schemas.microsoft.com/office/drawing/2014/chart" uri="{C3380CC4-5D6E-409C-BE32-E72D297353CC}">
                  <c16:uniqueId val="{00000000-4D17-48A3-A9F9-FF310597CB68}"/>
                </c:ext>
              </c:extLst>
            </c:dLbl>
            <c:dLbl>
              <c:idx val="1"/>
              <c:layout>
                <c:manualLayout>
                  <c:x val="2.9957538984655061E-2"/>
                  <c:y val="-3.7379797429417869E-2"/>
                </c:manualLayout>
              </c:layout>
              <c:tx>
                <c:rich>
                  <a:bodyPr rot="0" spcFirstLastPara="1" vertOverflow="ellipsis" vert="horz" wrap="square" lIns="38100" tIns="19050" rIns="38100" bIns="19050" anchor="ctr" anchorCtr="0">
                    <a:no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r>
                      <a:rPr lang="en-US" sz="1400" dirty="0" smtClean="0">
                        <a:solidFill>
                          <a:schemeClr val="bg1"/>
                        </a:solidFill>
                      </a:rPr>
                      <a:t>6940,0</a:t>
                    </a:r>
                  </a:p>
                </c:rich>
              </c:tx>
              <c:spPr>
                <a:noFill/>
                <a:ln>
                  <a:noFill/>
                </a:ln>
                <a:effectLst/>
              </c:spPr>
              <c:txPr>
                <a:bodyPr rot="0" spcFirstLastPara="1" vertOverflow="ellipsis" vert="horz" wrap="square" lIns="38100" tIns="19050" rIns="38100" bIns="19050" anchor="ctr" anchorCtr="0">
                  <a:no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0.10826208877532956"/>
                      <c:h val="5.4200600104608615E-2"/>
                    </c:manualLayout>
                  </c15:layout>
                </c:ext>
                <c:ext xmlns:c16="http://schemas.microsoft.com/office/drawing/2014/chart" uri="{C3380CC4-5D6E-409C-BE32-E72D297353CC}">
                  <c16:uniqueId val="{00000001-4D17-48A3-A9F9-FF310597CB68}"/>
                </c:ext>
              </c:extLst>
            </c:dLbl>
            <c:spPr>
              <a:noFill/>
              <a:ln>
                <a:noFill/>
              </a:ln>
              <a:effectLst/>
            </c:spPr>
            <c:txPr>
              <a:bodyPr rot="0" spcFirstLastPara="1" vertOverflow="ellipsis" vert="horz" wrap="square" lIns="38100" tIns="19050" rIns="38100" bIns="19050" anchor="ctr" anchorCtr="0">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2022 год</c:v>
                </c:pt>
                <c:pt idx="1">
                  <c:v>2023 год</c:v>
                </c:pt>
              </c:strCache>
            </c:strRef>
          </c:cat>
          <c:val>
            <c:numRef>
              <c:f>Лист1!$B$2:$B$3</c:f>
              <c:numCache>
                <c:formatCode>0.0</c:formatCode>
                <c:ptCount val="2"/>
                <c:pt idx="0">
                  <c:v>8087.7</c:v>
                </c:pt>
                <c:pt idx="1">
                  <c:v>8936.5</c:v>
                </c:pt>
              </c:numCache>
            </c:numRef>
          </c:val>
          <c:extLst>
            <c:ext xmlns:c16="http://schemas.microsoft.com/office/drawing/2014/chart" uri="{C3380CC4-5D6E-409C-BE32-E72D297353CC}">
              <c16:uniqueId val="{00000000-57B1-45F1-9798-87FBFACCBA32}"/>
            </c:ext>
          </c:extLst>
        </c:ser>
        <c:ser>
          <c:idx val="1"/>
          <c:order val="1"/>
          <c:tx>
            <c:strRef>
              <c:f>Лист1!$C$1</c:f>
              <c:strCache>
                <c:ptCount val="1"/>
                <c:pt idx="0">
                  <c:v>Обрабатывающие производства</c:v>
                </c:pt>
              </c:strCache>
            </c:strRef>
          </c:tx>
          <c:spPr>
            <a:solidFill>
              <a:schemeClr val="accent2"/>
            </a:solidFill>
            <a:ln>
              <a:noFill/>
            </a:ln>
            <a:effectLst/>
            <a:sp3d/>
          </c:spPr>
          <c:invertIfNegative val="0"/>
          <c:dLbls>
            <c:dLbl>
              <c:idx val="0"/>
              <c:layout>
                <c:manualLayout>
                  <c:x val="1.4676771137541535E-2"/>
                  <c:y val="-1.5574902773362844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6.9067158294313105E-2"/>
                      <c:h val="8.2235486643355823E-2"/>
                    </c:manualLayout>
                  </c15:layout>
                </c:ext>
                <c:ext xmlns:c16="http://schemas.microsoft.com/office/drawing/2014/chart" uri="{C3380CC4-5D6E-409C-BE32-E72D297353CC}">
                  <c16:uniqueId val="{00000005-4D17-48A3-A9F9-FF310597CB68}"/>
                </c:ext>
              </c:extLst>
            </c:dLbl>
            <c:dLbl>
              <c:idx val="1"/>
              <c:layout>
                <c:manualLayout>
                  <c:x val="1.2086752701504794E-2"/>
                  <c:y val="-2.3362231523014552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6.0433763507523969E-2"/>
                      <c:h val="7.6005525534010673E-2"/>
                    </c:manualLayout>
                  </c15:layout>
                </c:ext>
                <c:ext xmlns:c16="http://schemas.microsoft.com/office/drawing/2014/chart" uri="{C3380CC4-5D6E-409C-BE32-E72D297353CC}">
                  <c16:uniqueId val="{00000003-4D17-48A3-A9F9-FF310597CB6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2022 год</c:v>
                </c:pt>
                <c:pt idx="1">
                  <c:v>2023 год</c:v>
                </c:pt>
              </c:strCache>
            </c:strRef>
          </c:cat>
          <c:val>
            <c:numRef>
              <c:f>Лист1!$C$2:$C$3</c:f>
              <c:numCache>
                <c:formatCode>0.0</c:formatCode>
                <c:ptCount val="2"/>
                <c:pt idx="0">
                  <c:v>42</c:v>
                </c:pt>
                <c:pt idx="1">
                  <c:v>56.9</c:v>
                </c:pt>
              </c:numCache>
            </c:numRef>
          </c:val>
          <c:extLst>
            <c:ext xmlns:c16="http://schemas.microsoft.com/office/drawing/2014/chart" uri="{C3380CC4-5D6E-409C-BE32-E72D297353CC}">
              <c16:uniqueId val="{00000001-57B1-45F1-9798-87FBFACCBA32}"/>
            </c:ext>
          </c:extLst>
        </c:ser>
        <c:ser>
          <c:idx val="2"/>
          <c:order val="2"/>
          <c:tx>
            <c:strRef>
              <c:f>Лист1!$D$1</c:f>
              <c:strCache>
                <c:ptCount val="1"/>
                <c:pt idx="0">
                  <c:v>Обеспечение электрической энергии, газом и паром</c:v>
                </c:pt>
              </c:strCache>
            </c:strRef>
          </c:tx>
          <c:spPr>
            <a:solidFill>
              <a:schemeClr val="accent3"/>
            </a:solidFill>
            <a:ln>
              <a:noFill/>
            </a:ln>
            <a:effectLst/>
            <a:sp3d/>
          </c:spPr>
          <c:invertIfNegative val="0"/>
          <c:dLbls>
            <c:dLbl>
              <c:idx val="0"/>
              <c:layout>
                <c:manualLayout>
                  <c:x val="2.4173505403009589E-2"/>
                  <c:y val="-2.1804863882708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D17-48A3-A9F9-FF310597CB68}"/>
                </c:ext>
              </c:extLst>
            </c:dLbl>
            <c:dLbl>
              <c:idx val="1"/>
              <c:layout>
                <c:manualLayout>
                  <c:x val="1.2086752701504668E-2"/>
                  <c:y val="-6.2299611093451467E-3"/>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extLst>
                <c:ext xmlns:c15="http://schemas.microsoft.com/office/drawing/2012/chart" uri="{CE6537A1-D6FC-4f65-9D91-7224C49458BB}">
                  <c15:layout>
                    <c:manualLayout>
                      <c:w val="7.252051620902876E-2"/>
                      <c:h val="7.9120506088683235E-2"/>
                    </c:manualLayout>
                  </c15:layout>
                </c:ext>
                <c:ext xmlns:c16="http://schemas.microsoft.com/office/drawing/2014/chart" uri="{C3380CC4-5D6E-409C-BE32-E72D297353CC}">
                  <c16:uniqueId val="{00000002-4D17-48A3-A9F9-FF310597CB6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2022 год</c:v>
                </c:pt>
                <c:pt idx="1">
                  <c:v>2023 год</c:v>
                </c:pt>
              </c:strCache>
            </c:strRef>
          </c:cat>
          <c:val>
            <c:numRef>
              <c:f>Лист1!$D$2:$D$3</c:f>
              <c:numCache>
                <c:formatCode>0.0</c:formatCode>
                <c:ptCount val="2"/>
                <c:pt idx="0">
                  <c:v>142</c:v>
                </c:pt>
                <c:pt idx="1">
                  <c:v>144.19999999999999</c:v>
                </c:pt>
              </c:numCache>
            </c:numRef>
          </c:val>
          <c:extLst>
            <c:ext xmlns:c16="http://schemas.microsoft.com/office/drawing/2014/chart" uri="{C3380CC4-5D6E-409C-BE32-E72D297353CC}">
              <c16:uniqueId val="{00000002-57B1-45F1-9798-87FBFACCBA32}"/>
            </c:ext>
          </c:extLst>
        </c:ser>
        <c:dLbls>
          <c:showLegendKey val="0"/>
          <c:showVal val="0"/>
          <c:showCatName val="0"/>
          <c:showSerName val="0"/>
          <c:showPercent val="0"/>
          <c:showBubbleSize val="0"/>
        </c:dLbls>
        <c:gapWidth val="100"/>
        <c:shape val="box"/>
        <c:axId val="151364736"/>
        <c:axId val="151366272"/>
        <c:axId val="0"/>
      </c:bar3DChart>
      <c:catAx>
        <c:axId val="1513647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51366272"/>
        <c:crosses val="autoZero"/>
        <c:auto val="1"/>
        <c:lblAlgn val="ctr"/>
        <c:lblOffset val="100"/>
        <c:noMultiLvlLbl val="0"/>
      </c:catAx>
      <c:valAx>
        <c:axId val="15136627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51364736"/>
        <c:crosses val="autoZero"/>
        <c:crossBetween val="between"/>
      </c:valAx>
      <c:spPr>
        <a:noFill/>
        <a:ln>
          <a:noFill/>
        </a:ln>
        <a:effectLst/>
      </c:spPr>
    </c:plotArea>
    <c:legend>
      <c:legendPos val="l"/>
      <c:legendEntry>
        <c:idx val="0"/>
        <c:txPr>
          <a:bodyPr rot="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legendEntry>
      <c:legendEntry>
        <c:idx val="1"/>
        <c:txPr>
          <a:bodyPr rot="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legendEntry>
      <c:legendEntry>
        <c:idx val="2"/>
        <c:txPr>
          <a:bodyPr rot="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legendEntry>
      <c:layout>
        <c:manualLayout>
          <c:xMode val="edge"/>
          <c:yMode val="edge"/>
          <c:x val="0"/>
          <c:y val="0.16255369559735855"/>
          <c:w val="0.28526836811413719"/>
          <c:h val="0.7787130888910595"/>
        </c:manualLayout>
      </c:layout>
      <c:overlay val="0"/>
      <c:spPr>
        <a:solidFill>
          <a:schemeClr val="accent4">
            <a:lumMod val="20000"/>
            <a:lumOff val="80000"/>
          </a:schemeClr>
        </a:solid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solidFill>
      <a:schemeClr val="accent5">
        <a:lumMod val="60000"/>
        <a:lumOff val="40000"/>
      </a:schemeClr>
    </a:solid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ru-RU" sz="1600" b="1" dirty="0">
                <a:solidFill>
                  <a:schemeClr val="bg1"/>
                </a:solidFill>
              </a:rPr>
              <a:t>Доля сельскохозяйственного производства в общем объеме по категориям хозяйств</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0.22368276900389175"/>
          <c:y val="0.23556832465238065"/>
          <c:w val="0.50081814083749499"/>
          <c:h val="0.61865783976072375"/>
        </c:manualLayout>
      </c:layout>
      <c:pieChart>
        <c:varyColors val="1"/>
        <c:ser>
          <c:idx val="0"/>
          <c:order val="0"/>
          <c:tx>
            <c:strRef>
              <c:f>Лист1!$B$1</c:f>
              <c:strCache>
                <c:ptCount val="1"/>
                <c:pt idx="0">
                  <c:v>Столбец1</c:v>
                </c:pt>
              </c:strCache>
            </c:strRef>
          </c:tx>
          <c:explosion val="1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3DD-434D-8563-3E7F080929C7}"/>
              </c:ext>
            </c:extLst>
          </c:dPt>
          <c:dPt>
            <c:idx val="1"/>
            <c:bubble3D val="0"/>
            <c:explosion val="13"/>
            <c:spPr>
              <a:solidFill>
                <a:schemeClr val="accent2"/>
              </a:solidFill>
              <a:ln w="19050">
                <a:solidFill>
                  <a:schemeClr val="lt1"/>
                </a:solidFill>
              </a:ln>
              <a:effectLst/>
            </c:spPr>
            <c:extLst>
              <c:ext xmlns:c16="http://schemas.microsoft.com/office/drawing/2014/chart" uri="{C3380CC4-5D6E-409C-BE32-E72D297353CC}">
                <c16:uniqueId val="{00000001-4F3F-4524-A760-A6678A955C4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3DD-434D-8563-3E7F080929C7}"/>
              </c:ext>
            </c:extLst>
          </c:dPt>
          <c:dLbls>
            <c:spPr>
              <a:noFill/>
              <a:ln>
                <a:noFill/>
              </a:ln>
              <a:effectLst/>
            </c:spPr>
            <c:txPr>
              <a:bodyPr rot="0" spcFirstLastPara="1" vertOverflow="ellipsis" vert="horz" wrap="square" anchor="ctr" anchorCtr="0"/>
              <a:lstStyle/>
              <a:p>
                <a:pPr>
                  <a:defRPr sz="16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Сельскохозяйственные организации</c:v>
                </c:pt>
                <c:pt idx="1">
                  <c:v>Крестьянские (фермерские) хозяйства</c:v>
                </c:pt>
              </c:strCache>
            </c:strRef>
          </c:cat>
          <c:val>
            <c:numRef>
              <c:f>Лист1!$B$2:$B$3</c:f>
              <c:numCache>
                <c:formatCode>0.0%</c:formatCode>
                <c:ptCount val="2"/>
                <c:pt idx="0">
                  <c:v>0.373</c:v>
                </c:pt>
                <c:pt idx="1">
                  <c:v>0.627</c:v>
                </c:pt>
              </c:numCache>
            </c:numRef>
          </c:val>
          <c:extLst>
            <c:ext xmlns:c16="http://schemas.microsoft.com/office/drawing/2014/chart" uri="{C3380CC4-5D6E-409C-BE32-E72D297353CC}">
              <c16:uniqueId val="{00000000-4F3F-4524-A760-A6678A955C49}"/>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legendEntry>
      <c:layout>
        <c:manualLayout>
          <c:xMode val="edge"/>
          <c:yMode val="edge"/>
          <c:x val="0.13258544602549399"/>
          <c:y val="0.86738406098596743"/>
          <c:w val="0.78218105295811702"/>
          <c:h val="0.13181862726556887"/>
        </c:manualLayout>
      </c:layout>
      <c:overlay val="0"/>
      <c:spPr>
        <a:solidFill>
          <a:schemeClr val="accent3">
            <a:lumMod val="60000"/>
            <a:lumOff val="40000"/>
          </a:schemeClr>
        </a:solidFill>
        <a:ln>
          <a:noFill/>
        </a:ln>
        <a:effectLst/>
      </c:spPr>
      <c:txPr>
        <a:bodyPr rot="0" spcFirstLastPara="1" vertOverflow="ellipsis" vert="horz" wrap="square" anchor="ctr" anchorCtr="1"/>
        <a:lstStyle/>
        <a:p>
          <a:pPr>
            <a:defRPr sz="14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legend>
    <c:plotVisOnly val="1"/>
    <c:dispBlanksAs val="zero"/>
    <c:showDLblsOverMax val="0"/>
  </c:chart>
  <c:spPr>
    <a:solidFill>
      <a:schemeClr val="accent2">
        <a:lumMod val="40000"/>
        <a:lumOff val="60000"/>
      </a:schemeClr>
    </a:solid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ru-RU" sz="1400" b="1" dirty="0">
                <a:solidFill>
                  <a:schemeClr val="bg1"/>
                </a:solidFill>
                <a:latin typeface="Times New Roman" panose="02020603050405020304" pitchFamily="18" charset="0"/>
                <a:cs typeface="Times New Roman" panose="02020603050405020304" pitchFamily="18" charset="0"/>
              </a:rPr>
              <a:t>Производство </a:t>
            </a:r>
            <a:r>
              <a:rPr lang="ru-RU" sz="1400" b="1" dirty="0" smtClean="0">
                <a:solidFill>
                  <a:schemeClr val="bg1"/>
                </a:solidFill>
                <a:latin typeface="Times New Roman" panose="02020603050405020304" pitchFamily="18" charset="0"/>
                <a:cs typeface="Times New Roman" panose="02020603050405020304" pitchFamily="18" charset="0"/>
              </a:rPr>
              <a:t>зерна, тонн</a:t>
            </a:r>
            <a:endParaRPr lang="ru-RU" sz="1400" b="1" dirty="0">
              <a:solidFill>
                <a:schemeClr val="bg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0.1440018977488606"/>
          <c:y val="0.16389432705675344"/>
          <c:w val="0.8130808088904049"/>
          <c:h val="0.70240881643781317"/>
        </c:manualLayout>
      </c:layout>
      <c:barChart>
        <c:barDir val="col"/>
        <c:grouping val="clustered"/>
        <c:varyColors val="0"/>
        <c:ser>
          <c:idx val="0"/>
          <c:order val="0"/>
          <c:tx>
            <c:strRef>
              <c:f>Лист1!$B$1</c:f>
              <c:strCache>
                <c:ptCount val="1"/>
                <c:pt idx="0">
                  <c:v>Ряд 1</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2022 год</c:v>
                </c:pt>
                <c:pt idx="1">
                  <c:v>2023 год</c:v>
                </c:pt>
              </c:strCache>
            </c:strRef>
          </c:cat>
          <c:val>
            <c:numRef>
              <c:f>Лист1!$B$2:$B$3</c:f>
              <c:numCache>
                <c:formatCode>General</c:formatCode>
                <c:ptCount val="2"/>
                <c:pt idx="0" formatCode="0.0">
                  <c:v>80728.3</c:v>
                </c:pt>
                <c:pt idx="1">
                  <c:v>70562.5</c:v>
                </c:pt>
              </c:numCache>
            </c:numRef>
          </c:val>
          <c:extLst>
            <c:ext xmlns:c16="http://schemas.microsoft.com/office/drawing/2014/chart" uri="{C3380CC4-5D6E-409C-BE32-E72D297353CC}">
              <c16:uniqueId val="{00000000-EAA3-406A-857F-D0D7D6D95BF6}"/>
            </c:ext>
          </c:extLst>
        </c:ser>
        <c:dLbls>
          <c:showLegendKey val="0"/>
          <c:showVal val="0"/>
          <c:showCatName val="0"/>
          <c:showSerName val="0"/>
          <c:showPercent val="0"/>
          <c:showBubbleSize val="0"/>
        </c:dLbls>
        <c:gapWidth val="100"/>
        <c:overlap val="100"/>
        <c:axId val="157667328"/>
        <c:axId val="157668864"/>
      </c:barChart>
      <c:catAx>
        <c:axId val="15766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57668864"/>
        <c:crosses val="autoZero"/>
        <c:auto val="1"/>
        <c:lblAlgn val="ctr"/>
        <c:lblOffset val="100"/>
        <c:noMultiLvlLbl val="0"/>
      </c:catAx>
      <c:valAx>
        <c:axId val="15766886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57667328"/>
        <c:crosses val="autoZero"/>
        <c:crossBetween val="between"/>
      </c:valAx>
      <c:spPr>
        <a:noFill/>
        <a:ln>
          <a:noFill/>
        </a:ln>
        <a:effectLst/>
      </c:spPr>
    </c:plotArea>
    <c:plotVisOnly val="1"/>
    <c:dispBlanksAs val="gap"/>
    <c:showDLblsOverMax val="0"/>
  </c:chart>
  <c:spPr>
    <a:solidFill>
      <a:schemeClr val="accent1">
        <a:lumMod val="40000"/>
        <a:lumOff val="60000"/>
      </a:schemeClr>
    </a:solidFill>
    <a:ln>
      <a:noFill/>
    </a:ln>
    <a:effectLst/>
  </c:spPr>
  <c:txPr>
    <a:bodyPr/>
    <a:lstStyle/>
    <a:p>
      <a:pPr>
        <a:defRPr/>
      </a:pPr>
      <a:endParaRPr lang="ru-RU"/>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ru-RU" sz="1400" b="1" dirty="0">
                <a:solidFill>
                  <a:schemeClr val="bg1"/>
                </a:solidFill>
                <a:latin typeface="Times New Roman" panose="02020603050405020304" pitchFamily="18" charset="0"/>
                <a:cs typeface="Times New Roman" panose="02020603050405020304" pitchFamily="18" charset="0"/>
              </a:rPr>
              <a:t>Производство</a:t>
            </a:r>
            <a:r>
              <a:rPr lang="ru-RU" sz="1400" b="1" baseline="0" dirty="0">
                <a:solidFill>
                  <a:schemeClr val="bg1"/>
                </a:solidFill>
                <a:latin typeface="Times New Roman" panose="02020603050405020304" pitchFamily="18" charset="0"/>
                <a:cs typeface="Times New Roman" panose="02020603050405020304" pitchFamily="18" charset="0"/>
              </a:rPr>
              <a:t> молока, тонн</a:t>
            </a:r>
            <a:endParaRPr lang="ru-RU" sz="1400" b="1" dirty="0">
              <a:solidFill>
                <a:schemeClr val="bg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0.14035244489158749"/>
          <c:y val="0.17471872188482454"/>
          <c:w val="0.81251291848762619"/>
          <c:h val="0.69485494394655356"/>
        </c:manualLayout>
      </c:layout>
      <c:barChart>
        <c:barDir val="col"/>
        <c:grouping val="clustered"/>
        <c:varyColors val="0"/>
        <c:ser>
          <c:idx val="0"/>
          <c:order val="0"/>
          <c:tx>
            <c:strRef>
              <c:f>Лист1!$B$1</c:f>
              <c:strCache>
                <c:ptCount val="1"/>
                <c:pt idx="0">
                  <c:v>Столбец3</c:v>
                </c:pt>
              </c:strCache>
            </c:strRef>
          </c:tx>
          <c:spPr>
            <a:solidFill>
              <a:srgbClr val="FFFF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2022 год</c:v>
                </c:pt>
                <c:pt idx="1">
                  <c:v>2023 год</c:v>
                </c:pt>
              </c:strCache>
            </c:strRef>
          </c:cat>
          <c:val>
            <c:numRef>
              <c:f>Лист1!$B$2:$B$3</c:f>
              <c:numCache>
                <c:formatCode>General</c:formatCode>
                <c:ptCount val="2"/>
                <c:pt idx="0">
                  <c:v>607.79999999999995</c:v>
                </c:pt>
                <c:pt idx="1">
                  <c:v>606.20000000000005</c:v>
                </c:pt>
              </c:numCache>
            </c:numRef>
          </c:val>
          <c:extLst>
            <c:ext xmlns:c16="http://schemas.microsoft.com/office/drawing/2014/chart" uri="{C3380CC4-5D6E-409C-BE32-E72D297353CC}">
              <c16:uniqueId val="{00000000-5701-4241-A930-C5D50024D02C}"/>
            </c:ext>
          </c:extLst>
        </c:ser>
        <c:dLbls>
          <c:showLegendKey val="0"/>
          <c:showVal val="0"/>
          <c:showCatName val="0"/>
          <c:showSerName val="0"/>
          <c:showPercent val="0"/>
          <c:showBubbleSize val="0"/>
        </c:dLbls>
        <c:gapWidth val="100"/>
        <c:overlap val="100"/>
        <c:axId val="157771648"/>
        <c:axId val="157773184"/>
      </c:barChart>
      <c:catAx>
        <c:axId val="15777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57773184"/>
        <c:crosses val="autoZero"/>
        <c:auto val="1"/>
        <c:lblAlgn val="ctr"/>
        <c:lblOffset val="100"/>
        <c:noMultiLvlLbl val="0"/>
      </c:catAx>
      <c:valAx>
        <c:axId val="157773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57771648"/>
        <c:crosses val="autoZero"/>
        <c:crossBetween val="between"/>
      </c:valAx>
      <c:spPr>
        <a:noFill/>
        <a:ln>
          <a:noFill/>
        </a:ln>
        <a:effectLst/>
      </c:spPr>
    </c:plotArea>
    <c:plotVisOnly val="1"/>
    <c:dispBlanksAs val="gap"/>
    <c:showDLblsOverMax val="0"/>
  </c:chart>
  <c:spPr>
    <a:solidFill>
      <a:schemeClr val="bg2">
        <a:lumMod val="40000"/>
        <a:lumOff val="60000"/>
      </a:schemeClr>
    </a:solid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ru-RU" sz="1400" b="1"/>
              <a:t>Производство рапса, тонн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barChart>
        <c:barDir val="col"/>
        <c:grouping val="clustered"/>
        <c:varyColors val="0"/>
        <c:ser>
          <c:idx val="0"/>
          <c:order val="0"/>
          <c:tx>
            <c:strRef>
              <c:f>Лист1!$B$1</c:f>
              <c:strCache>
                <c:ptCount val="1"/>
                <c:pt idx="0">
                  <c:v>картофель</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2022 год</c:v>
                </c:pt>
                <c:pt idx="1">
                  <c:v>2023 год</c:v>
                </c:pt>
              </c:strCache>
            </c:strRef>
          </c:cat>
          <c:val>
            <c:numRef>
              <c:f>Лист1!$B$2:$B$3</c:f>
              <c:numCache>
                <c:formatCode>General</c:formatCode>
                <c:ptCount val="2"/>
                <c:pt idx="0">
                  <c:v>25551.8</c:v>
                </c:pt>
                <c:pt idx="1">
                  <c:v>29912.2</c:v>
                </c:pt>
              </c:numCache>
            </c:numRef>
          </c:val>
          <c:extLst>
            <c:ext xmlns:c16="http://schemas.microsoft.com/office/drawing/2014/chart" uri="{C3380CC4-5D6E-409C-BE32-E72D297353CC}">
              <c16:uniqueId val="{00000000-91AA-4956-AD98-5AB6C7C1579F}"/>
            </c:ext>
          </c:extLst>
        </c:ser>
        <c:dLbls>
          <c:showLegendKey val="0"/>
          <c:showVal val="0"/>
          <c:showCatName val="0"/>
          <c:showSerName val="0"/>
          <c:showPercent val="0"/>
          <c:showBubbleSize val="0"/>
        </c:dLbls>
        <c:gapWidth val="100"/>
        <c:overlap val="100"/>
        <c:axId val="157814144"/>
        <c:axId val="157869184"/>
      </c:barChart>
      <c:catAx>
        <c:axId val="1578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57869184"/>
        <c:crosses val="autoZero"/>
        <c:auto val="1"/>
        <c:lblAlgn val="ctr"/>
        <c:lblOffset val="100"/>
        <c:noMultiLvlLbl val="0"/>
      </c:catAx>
      <c:valAx>
        <c:axId val="157869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57814144"/>
        <c:crosses val="autoZero"/>
        <c:crossBetween val="between"/>
      </c:valAx>
      <c:spPr>
        <a:noFill/>
        <a:ln>
          <a:noFill/>
        </a:ln>
        <a:effectLst/>
      </c:spPr>
    </c:plotArea>
    <c:plotVisOnly val="1"/>
    <c:dispBlanksAs val="gap"/>
    <c:showDLblsOverMax val="0"/>
  </c:chart>
  <c:spPr>
    <a:solidFill>
      <a:schemeClr val="accent2">
        <a:lumMod val="40000"/>
        <a:lumOff val="60000"/>
      </a:schemeClr>
    </a:solidFill>
    <a:ln>
      <a:noFill/>
    </a:ln>
    <a:effectLst/>
  </c:spPr>
  <c:txPr>
    <a:bodyPr/>
    <a:lstStyle/>
    <a:p>
      <a:pPr>
        <a:defRPr>
          <a:solidFill>
            <a:schemeClr val="bg1"/>
          </a:solidFill>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r>
              <a:rPr lang="ru-RU" sz="1400" b="1" dirty="0">
                <a:solidFill>
                  <a:schemeClr val="bg1"/>
                </a:solidFill>
                <a:latin typeface="Times New Roman" panose="02020603050405020304" pitchFamily="18" charset="0"/>
                <a:cs typeface="Times New Roman" panose="02020603050405020304" pitchFamily="18" charset="0"/>
              </a:rPr>
              <a:t>Производство мяса</a:t>
            </a:r>
            <a:r>
              <a:rPr lang="ru-RU" sz="1400" b="1" baseline="0" dirty="0">
                <a:solidFill>
                  <a:schemeClr val="bg1"/>
                </a:solidFill>
                <a:latin typeface="Times New Roman" panose="02020603050405020304" pitchFamily="18" charset="0"/>
                <a:cs typeface="Times New Roman" panose="02020603050405020304" pitchFamily="18" charset="0"/>
              </a:rPr>
              <a:t>, тонн</a:t>
            </a:r>
            <a:endParaRPr lang="ru-RU" sz="1400" b="1" dirty="0">
              <a:solidFill>
                <a:schemeClr val="bg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manualLayout>
          <c:layoutTarget val="inner"/>
          <c:xMode val="edge"/>
          <c:yMode val="edge"/>
          <c:x val="0.14845572714142874"/>
          <c:y val="0.15782012493232767"/>
          <c:w val="0.83981762684617089"/>
          <c:h val="0.7292129927808656"/>
        </c:manualLayout>
      </c:layout>
      <c:barChart>
        <c:barDir val="col"/>
        <c:grouping val="clustered"/>
        <c:varyColors val="0"/>
        <c:ser>
          <c:idx val="0"/>
          <c:order val="0"/>
          <c:tx>
            <c:strRef>
              <c:f>Лист1!$B$1</c:f>
              <c:strCache>
                <c:ptCount val="1"/>
                <c:pt idx="0">
                  <c:v>Ряд 1</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Лист1!$A$2:$A$3</c:f>
              <c:strCache>
                <c:ptCount val="2"/>
                <c:pt idx="0">
                  <c:v>2022 год</c:v>
                </c:pt>
                <c:pt idx="1">
                  <c:v>2023 год</c:v>
                </c:pt>
              </c:strCache>
            </c:strRef>
          </c:cat>
          <c:val>
            <c:numRef>
              <c:f>Лист1!$B$2:$B$3</c:f>
              <c:numCache>
                <c:formatCode>General</c:formatCode>
                <c:ptCount val="2"/>
                <c:pt idx="0" formatCode="0.0">
                  <c:v>194.9</c:v>
                </c:pt>
                <c:pt idx="1">
                  <c:v>285.3</c:v>
                </c:pt>
              </c:numCache>
            </c:numRef>
          </c:val>
          <c:extLst>
            <c:ext xmlns:c16="http://schemas.microsoft.com/office/drawing/2014/chart" uri="{C3380CC4-5D6E-409C-BE32-E72D297353CC}">
              <c16:uniqueId val="{00000000-05AD-4780-BFE3-7CBAC1F0374E}"/>
            </c:ext>
          </c:extLst>
        </c:ser>
        <c:dLbls>
          <c:showLegendKey val="0"/>
          <c:showVal val="0"/>
          <c:showCatName val="0"/>
          <c:showSerName val="0"/>
          <c:showPercent val="0"/>
          <c:showBubbleSize val="0"/>
        </c:dLbls>
        <c:gapWidth val="100"/>
        <c:overlap val="100"/>
        <c:axId val="157684864"/>
        <c:axId val="157686400"/>
      </c:barChart>
      <c:catAx>
        <c:axId val="15768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57686400"/>
        <c:crosses val="autoZero"/>
        <c:auto val="1"/>
        <c:lblAlgn val="ctr"/>
        <c:lblOffset val="100"/>
        <c:noMultiLvlLbl val="0"/>
      </c:catAx>
      <c:valAx>
        <c:axId val="1576864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ru-RU"/>
          </a:p>
        </c:txPr>
        <c:crossAx val="157684864"/>
        <c:crosses val="autoZero"/>
        <c:crossBetween val="between"/>
      </c:valAx>
      <c:spPr>
        <a:noFill/>
        <a:ln>
          <a:noFill/>
        </a:ln>
        <a:effectLst/>
      </c:spPr>
    </c:plotArea>
    <c:plotVisOnly val="1"/>
    <c:dispBlanksAs val="gap"/>
    <c:showDLblsOverMax val="0"/>
  </c:chart>
  <c:spPr>
    <a:solidFill>
      <a:schemeClr val="accent4">
        <a:lumMod val="20000"/>
        <a:lumOff val="80000"/>
      </a:schemeClr>
    </a:solidFill>
    <a:ln>
      <a:noFill/>
    </a:ln>
    <a:effectLst/>
  </c:spPr>
  <c:txPr>
    <a:bodyPr/>
    <a:lstStyle/>
    <a:p>
      <a:pPr>
        <a:defRPr/>
      </a:pPr>
      <a:endParaRPr lang="ru-R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0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270B31-7B95-49CA-B966-146B3CD1B5F6}" type="doc">
      <dgm:prSet loTypeId="urn:microsoft.com/office/officeart/2005/8/layout/cycle8" loCatId="cycle" qsTypeId="urn:microsoft.com/office/officeart/2005/8/quickstyle/3d1" qsCatId="3D" csTypeId="urn:microsoft.com/office/officeart/2005/8/colors/colorful5" csCatId="colorful" phldr="1"/>
      <dgm:spPr/>
      <dgm:t>
        <a:bodyPr/>
        <a:lstStyle/>
        <a:p>
          <a:endParaRPr lang="ru-RU"/>
        </a:p>
      </dgm:t>
    </dgm:pt>
    <dgm:pt modelId="{C8BC168E-4DA7-41F2-AF25-E11B78337A4D}">
      <dgm:prSet phldrT="[Текст]" custT="1"/>
      <dgm:spPr>
        <a:solidFill>
          <a:schemeClr val="accent1">
            <a:lumMod val="75000"/>
          </a:schemeClr>
        </a:solidFill>
      </dgm:spPr>
      <dgm:t>
        <a:bodyPr/>
        <a:lstStyle/>
        <a:p>
          <a:r>
            <a:rPr lang="ru-RU" sz="1800" b="1" dirty="0" err="1" smtClean="0">
              <a:latin typeface="Times New Roman" panose="02020603050405020304" pitchFamily="18" charset="0"/>
              <a:cs typeface="Times New Roman" panose="02020603050405020304" pitchFamily="18" charset="0"/>
            </a:rPr>
            <a:t>Образо-вание</a:t>
          </a:r>
          <a:endParaRPr lang="ru-RU" sz="1800" b="1" dirty="0">
            <a:latin typeface="Times New Roman" panose="02020603050405020304" pitchFamily="18" charset="0"/>
            <a:cs typeface="Times New Roman" panose="02020603050405020304" pitchFamily="18" charset="0"/>
          </a:endParaRPr>
        </a:p>
      </dgm:t>
    </dgm:pt>
    <dgm:pt modelId="{A32A9CE0-534A-4005-A687-1E2350416FBA}" type="parTrans" cxnId="{6DEAA40F-3172-4AFE-95A2-4935AA2E055C}">
      <dgm:prSet/>
      <dgm:spPr/>
      <dgm:t>
        <a:bodyPr/>
        <a:lstStyle/>
        <a:p>
          <a:endParaRPr lang="ru-RU"/>
        </a:p>
      </dgm:t>
    </dgm:pt>
    <dgm:pt modelId="{D56E0492-685B-4DAF-8E1A-2BD057DE8D21}" type="sibTrans" cxnId="{6DEAA40F-3172-4AFE-95A2-4935AA2E055C}">
      <dgm:prSet/>
      <dgm:spPr/>
      <dgm:t>
        <a:bodyPr/>
        <a:lstStyle/>
        <a:p>
          <a:endParaRPr lang="ru-RU"/>
        </a:p>
      </dgm:t>
    </dgm:pt>
    <dgm:pt modelId="{CECD8DF5-70B6-4764-912F-C2F837A4F2F4}">
      <dgm:prSet phldrT="[Текст]" custT="1"/>
      <dgm:spPr>
        <a:solidFill>
          <a:srgbClr val="00B0F0"/>
        </a:solidFill>
      </dgm:spPr>
      <dgm:t>
        <a:bodyPr/>
        <a:lstStyle/>
        <a:p>
          <a:r>
            <a:rPr lang="ru-RU" sz="1800" b="1" dirty="0">
              <a:latin typeface="Times New Roman" panose="02020603050405020304" pitchFamily="18" charset="0"/>
              <a:cs typeface="Times New Roman" panose="02020603050405020304" pitchFamily="18" charset="0"/>
            </a:rPr>
            <a:t>Культура</a:t>
          </a:r>
        </a:p>
      </dgm:t>
    </dgm:pt>
    <dgm:pt modelId="{10207DE7-E39F-4F1C-80F7-44827203CE90}" type="parTrans" cxnId="{556B776D-F826-4FFD-9C81-9B175A72285D}">
      <dgm:prSet/>
      <dgm:spPr/>
      <dgm:t>
        <a:bodyPr/>
        <a:lstStyle/>
        <a:p>
          <a:endParaRPr lang="ru-RU"/>
        </a:p>
      </dgm:t>
    </dgm:pt>
    <dgm:pt modelId="{1C09ED6C-A435-4C85-AF13-066150870B74}" type="sibTrans" cxnId="{556B776D-F826-4FFD-9C81-9B175A72285D}">
      <dgm:prSet/>
      <dgm:spPr/>
      <dgm:t>
        <a:bodyPr/>
        <a:lstStyle/>
        <a:p>
          <a:endParaRPr lang="ru-RU"/>
        </a:p>
      </dgm:t>
    </dgm:pt>
    <dgm:pt modelId="{1A2BA95B-4298-4325-83CC-7A78761C989E}">
      <dgm:prSet phldrT="[Текст]" custT="1"/>
      <dgm:spPr>
        <a:solidFill>
          <a:srgbClr val="00B050"/>
        </a:solidFill>
      </dgm:spPr>
      <dgm:t>
        <a:bodyPr/>
        <a:lstStyle/>
        <a:p>
          <a:r>
            <a:rPr lang="ru-RU" sz="1800" b="1" dirty="0">
              <a:latin typeface="Times New Roman" panose="02020603050405020304" pitchFamily="18" charset="0"/>
              <a:cs typeface="Times New Roman" panose="02020603050405020304" pitchFamily="18" charset="0"/>
            </a:rPr>
            <a:t>Спорт</a:t>
          </a:r>
        </a:p>
      </dgm:t>
    </dgm:pt>
    <dgm:pt modelId="{15585EAA-9E58-46B5-B004-A742B1005CC6}" type="parTrans" cxnId="{D96A1E9B-F64E-4EEE-BF7A-A62DF674851E}">
      <dgm:prSet/>
      <dgm:spPr/>
      <dgm:t>
        <a:bodyPr/>
        <a:lstStyle/>
        <a:p>
          <a:endParaRPr lang="ru-RU"/>
        </a:p>
      </dgm:t>
    </dgm:pt>
    <dgm:pt modelId="{6BF4578E-D4D7-442C-B0E6-7B5B32278122}" type="sibTrans" cxnId="{D96A1E9B-F64E-4EEE-BF7A-A62DF674851E}">
      <dgm:prSet/>
      <dgm:spPr/>
      <dgm:t>
        <a:bodyPr/>
        <a:lstStyle/>
        <a:p>
          <a:endParaRPr lang="ru-RU"/>
        </a:p>
      </dgm:t>
    </dgm:pt>
    <dgm:pt modelId="{AB7C0824-E82F-457F-B6A8-462227AD0233}">
      <dgm:prSet phldrT="[Текст]" custT="1"/>
      <dgm:spPr>
        <a:solidFill>
          <a:schemeClr val="accent2">
            <a:lumMod val="75000"/>
          </a:schemeClr>
        </a:solidFill>
      </dgm:spPr>
      <dgm:t>
        <a:bodyPr/>
        <a:lstStyle/>
        <a:p>
          <a:r>
            <a:rPr lang="ru-RU" sz="1800" b="1" dirty="0">
              <a:latin typeface="Times New Roman" panose="02020603050405020304" pitchFamily="18" charset="0"/>
              <a:cs typeface="Times New Roman" panose="02020603050405020304" pitchFamily="18" charset="0"/>
            </a:rPr>
            <a:t>Здравоохранение</a:t>
          </a:r>
        </a:p>
      </dgm:t>
    </dgm:pt>
    <dgm:pt modelId="{DEA8397B-24AE-423C-96FB-DC801A6264C2}" type="parTrans" cxnId="{69A46E86-DCB6-45FC-82EA-6243FBB359AB}">
      <dgm:prSet/>
      <dgm:spPr/>
      <dgm:t>
        <a:bodyPr/>
        <a:lstStyle/>
        <a:p>
          <a:endParaRPr lang="ru-RU"/>
        </a:p>
      </dgm:t>
    </dgm:pt>
    <dgm:pt modelId="{A099378C-6D86-4EBF-9076-7B6AFE039BEE}" type="sibTrans" cxnId="{69A46E86-DCB6-45FC-82EA-6243FBB359AB}">
      <dgm:prSet/>
      <dgm:spPr/>
      <dgm:t>
        <a:bodyPr/>
        <a:lstStyle/>
        <a:p>
          <a:endParaRPr lang="ru-RU"/>
        </a:p>
      </dgm:t>
    </dgm:pt>
    <dgm:pt modelId="{7D2BC67D-7D43-496D-8C6B-5EFE0C66D455}" type="pres">
      <dgm:prSet presAssocID="{52270B31-7B95-49CA-B966-146B3CD1B5F6}" presName="compositeShape" presStyleCnt="0">
        <dgm:presLayoutVars>
          <dgm:chMax val="7"/>
          <dgm:dir/>
          <dgm:resizeHandles val="exact"/>
        </dgm:presLayoutVars>
      </dgm:prSet>
      <dgm:spPr/>
      <dgm:t>
        <a:bodyPr/>
        <a:lstStyle/>
        <a:p>
          <a:endParaRPr lang="ru-RU"/>
        </a:p>
      </dgm:t>
    </dgm:pt>
    <dgm:pt modelId="{D501073B-DC01-4F82-88B2-4310D5272E84}" type="pres">
      <dgm:prSet presAssocID="{52270B31-7B95-49CA-B966-146B3CD1B5F6}" presName="wedge1" presStyleLbl="node1" presStyleIdx="0" presStyleCnt="4"/>
      <dgm:spPr/>
      <dgm:t>
        <a:bodyPr/>
        <a:lstStyle/>
        <a:p>
          <a:endParaRPr lang="ru-RU"/>
        </a:p>
      </dgm:t>
    </dgm:pt>
    <dgm:pt modelId="{7044296B-F718-4185-B585-BA3A7652854D}" type="pres">
      <dgm:prSet presAssocID="{52270B31-7B95-49CA-B966-146B3CD1B5F6}" presName="dummy1a" presStyleCnt="0"/>
      <dgm:spPr/>
    </dgm:pt>
    <dgm:pt modelId="{C923F7E1-5D3D-482D-84A2-ABFC88F5DE3C}" type="pres">
      <dgm:prSet presAssocID="{52270B31-7B95-49CA-B966-146B3CD1B5F6}" presName="dummy1b" presStyleCnt="0"/>
      <dgm:spPr/>
    </dgm:pt>
    <dgm:pt modelId="{13958756-1AFB-44AE-86B3-43C16047AC20}" type="pres">
      <dgm:prSet presAssocID="{52270B31-7B95-49CA-B966-146B3CD1B5F6}" presName="wedge1Tx" presStyleLbl="node1" presStyleIdx="0" presStyleCnt="4">
        <dgm:presLayoutVars>
          <dgm:chMax val="0"/>
          <dgm:chPref val="0"/>
          <dgm:bulletEnabled val="1"/>
        </dgm:presLayoutVars>
      </dgm:prSet>
      <dgm:spPr/>
      <dgm:t>
        <a:bodyPr/>
        <a:lstStyle/>
        <a:p>
          <a:endParaRPr lang="ru-RU"/>
        </a:p>
      </dgm:t>
    </dgm:pt>
    <dgm:pt modelId="{A6D8367E-D80B-449D-AED6-F94BD611E1A8}" type="pres">
      <dgm:prSet presAssocID="{52270B31-7B95-49CA-B966-146B3CD1B5F6}" presName="wedge2" presStyleLbl="node1" presStyleIdx="1" presStyleCnt="4" custScaleX="109735"/>
      <dgm:spPr/>
      <dgm:t>
        <a:bodyPr/>
        <a:lstStyle/>
        <a:p>
          <a:endParaRPr lang="ru-RU"/>
        </a:p>
      </dgm:t>
    </dgm:pt>
    <dgm:pt modelId="{56A9D4C2-943D-44E4-8235-7C6873D89A60}" type="pres">
      <dgm:prSet presAssocID="{52270B31-7B95-49CA-B966-146B3CD1B5F6}" presName="dummy2a" presStyleCnt="0"/>
      <dgm:spPr/>
    </dgm:pt>
    <dgm:pt modelId="{089442F0-3D6A-4449-8C8D-ED3EBCCDC92A}" type="pres">
      <dgm:prSet presAssocID="{52270B31-7B95-49CA-B966-146B3CD1B5F6}" presName="dummy2b" presStyleCnt="0"/>
      <dgm:spPr/>
    </dgm:pt>
    <dgm:pt modelId="{DF225A8A-46A3-4EEA-BC23-E01D8BC174C8}" type="pres">
      <dgm:prSet presAssocID="{52270B31-7B95-49CA-B966-146B3CD1B5F6}" presName="wedge2Tx" presStyleLbl="node1" presStyleIdx="1" presStyleCnt="4">
        <dgm:presLayoutVars>
          <dgm:chMax val="0"/>
          <dgm:chPref val="0"/>
          <dgm:bulletEnabled val="1"/>
        </dgm:presLayoutVars>
      </dgm:prSet>
      <dgm:spPr/>
      <dgm:t>
        <a:bodyPr/>
        <a:lstStyle/>
        <a:p>
          <a:endParaRPr lang="ru-RU"/>
        </a:p>
      </dgm:t>
    </dgm:pt>
    <dgm:pt modelId="{399B7B9D-F653-45F0-93D5-C51F55BF3F0F}" type="pres">
      <dgm:prSet presAssocID="{52270B31-7B95-49CA-B966-146B3CD1B5F6}" presName="wedge3" presStyleLbl="node1" presStyleIdx="2" presStyleCnt="4"/>
      <dgm:spPr/>
      <dgm:t>
        <a:bodyPr/>
        <a:lstStyle/>
        <a:p>
          <a:endParaRPr lang="ru-RU"/>
        </a:p>
      </dgm:t>
    </dgm:pt>
    <dgm:pt modelId="{789B9B69-648F-4D11-9E4B-96D22C6E06F2}" type="pres">
      <dgm:prSet presAssocID="{52270B31-7B95-49CA-B966-146B3CD1B5F6}" presName="dummy3a" presStyleCnt="0"/>
      <dgm:spPr/>
    </dgm:pt>
    <dgm:pt modelId="{25CCCB4A-68CB-4B2D-840F-6579D9422A8C}" type="pres">
      <dgm:prSet presAssocID="{52270B31-7B95-49CA-B966-146B3CD1B5F6}" presName="dummy3b" presStyleCnt="0"/>
      <dgm:spPr/>
    </dgm:pt>
    <dgm:pt modelId="{97D871E3-DA81-4ABE-8262-41980BDDEDE8}" type="pres">
      <dgm:prSet presAssocID="{52270B31-7B95-49CA-B966-146B3CD1B5F6}" presName="wedge3Tx" presStyleLbl="node1" presStyleIdx="2" presStyleCnt="4">
        <dgm:presLayoutVars>
          <dgm:chMax val="0"/>
          <dgm:chPref val="0"/>
          <dgm:bulletEnabled val="1"/>
        </dgm:presLayoutVars>
      </dgm:prSet>
      <dgm:spPr/>
      <dgm:t>
        <a:bodyPr/>
        <a:lstStyle/>
        <a:p>
          <a:endParaRPr lang="ru-RU"/>
        </a:p>
      </dgm:t>
    </dgm:pt>
    <dgm:pt modelId="{2220B845-8F28-4E3B-840A-E60F70C6BDBC}" type="pres">
      <dgm:prSet presAssocID="{52270B31-7B95-49CA-B966-146B3CD1B5F6}" presName="wedge4" presStyleLbl="node1" presStyleIdx="3" presStyleCnt="4" custScaleX="102328"/>
      <dgm:spPr/>
      <dgm:t>
        <a:bodyPr/>
        <a:lstStyle/>
        <a:p>
          <a:endParaRPr lang="ru-RU"/>
        </a:p>
      </dgm:t>
    </dgm:pt>
    <dgm:pt modelId="{F4C6B2BD-9117-40F7-8D45-0DEA6B01251C}" type="pres">
      <dgm:prSet presAssocID="{52270B31-7B95-49CA-B966-146B3CD1B5F6}" presName="dummy4a" presStyleCnt="0"/>
      <dgm:spPr/>
    </dgm:pt>
    <dgm:pt modelId="{E98CE624-1ECD-4C30-B84D-6B99CFB4FA12}" type="pres">
      <dgm:prSet presAssocID="{52270B31-7B95-49CA-B966-146B3CD1B5F6}" presName="dummy4b" presStyleCnt="0"/>
      <dgm:spPr/>
    </dgm:pt>
    <dgm:pt modelId="{1731C15C-3604-4D4F-A179-C19BF54346BE}" type="pres">
      <dgm:prSet presAssocID="{52270B31-7B95-49CA-B966-146B3CD1B5F6}" presName="wedge4Tx" presStyleLbl="node1" presStyleIdx="3" presStyleCnt="4">
        <dgm:presLayoutVars>
          <dgm:chMax val="0"/>
          <dgm:chPref val="0"/>
          <dgm:bulletEnabled val="1"/>
        </dgm:presLayoutVars>
      </dgm:prSet>
      <dgm:spPr/>
      <dgm:t>
        <a:bodyPr/>
        <a:lstStyle/>
        <a:p>
          <a:endParaRPr lang="ru-RU"/>
        </a:p>
      </dgm:t>
    </dgm:pt>
    <dgm:pt modelId="{F3F1862D-425C-4D09-9FFE-1C4983EEF0E7}" type="pres">
      <dgm:prSet presAssocID="{D56E0492-685B-4DAF-8E1A-2BD057DE8D21}" presName="arrowWedge1" presStyleLbl="fgSibTrans2D1" presStyleIdx="0" presStyleCnt="4"/>
      <dgm:spPr>
        <a:solidFill>
          <a:schemeClr val="accent1">
            <a:lumMod val="75000"/>
          </a:schemeClr>
        </a:solidFill>
      </dgm:spPr>
    </dgm:pt>
    <dgm:pt modelId="{71655FF5-58C6-43CD-8F76-CADD1F621AFD}" type="pres">
      <dgm:prSet presAssocID="{1C09ED6C-A435-4C85-AF13-066150870B74}" presName="arrowWedge2" presStyleLbl="fgSibTrans2D1" presStyleIdx="1" presStyleCnt="4"/>
      <dgm:spPr>
        <a:solidFill>
          <a:srgbClr val="00B0F0"/>
        </a:solidFill>
      </dgm:spPr>
    </dgm:pt>
    <dgm:pt modelId="{51C2EDB8-9343-463E-B977-F7C3491EA22B}" type="pres">
      <dgm:prSet presAssocID="{6BF4578E-D4D7-442C-B0E6-7B5B32278122}" presName="arrowWedge3" presStyleLbl="fgSibTrans2D1" presStyleIdx="2" presStyleCnt="4"/>
      <dgm:spPr>
        <a:solidFill>
          <a:srgbClr val="00B050"/>
        </a:solidFill>
      </dgm:spPr>
    </dgm:pt>
    <dgm:pt modelId="{90F34D9C-C281-4B51-870E-579AC11054CC}" type="pres">
      <dgm:prSet presAssocID="{A099378C-6D86-4EBF-9076-7B6AFE039BEE}" presName="arrowWedge4" presStyleLbl="fgSibTrans2D1" presStyleIdx="3" presStyleCnt="4"/>
      <dgm:spPr>
        <a:solidFill>
          <a:schemeClr val="accent2">
            <a:lumMod val="75000"/>
          </a:schemeClr>
        </a:solidFill>
      </dgm:spPr>
    </dgm:pt>
  </dgm:ptLst>
  <dgm:cxnLst>
    <dgm:cxn modelId="{556B776D-F826-4FFD-9C81-9B175A72285D}" srcId="{52270B31-7B95-49CA-B966-146B3CD1B5F6}" destId="{CECD8DF5-70B6-4764-912F-C2F837A4F2F4}" srcOrd="1" destOrd="0" parTransId="{10207DE7-E39F-4F1C-80F7-44827203CE90}" sibTransId="{1C09ED6C-A435-4C85-AF13-066150870B74}"/>
    <dgm:cxn modelId="{CF82EF73-8401-4520-8297-982ADC1A6EDF}" type="presOf" srcId="{CECD8DF5-70B6-4764-912F-C2F837A4F2F4}" destId="{DF225A8A-46A3-4EEA-BC23-E01D8BC174C8}" srcOrd="1" destOrd="0" presId="urn:microsoft.com/office/officeart/2005/8/layout/cycle8"/>
    <dgm:cxn modelId="{6DEAA40F-3172-4AFE-95A2-4935AA2E055C}" srcId="{52270B31-7B95-49CA-B966-146B3CD1B5F6}" destId="{C8BC168E-4DA7-41F2-AF25-E11B78337A4D}" srcOrd="0" destOrd="0" parTransId="{A32A9CE0-534A-4005-A687-1E2350416FBA}" sibTransId="{D56E0492-685B-4DAF-8E1A-2BD057DE8D21}"/>
    <dgm:cxn modelId="{FA17EE4B-855C-4B7A-9062-10ED0D5DC80B}" type="presOf" srcId="{C8BC168E-4DA7-41F2-AF25-E11B78337A4D}" destId="{D501073B-DC01-4F82-88B2-4310D5272E84}" srcOrd="0" destOrd="0" presId="urn:microsoft.com/office/officeart/2005/8/layout/cycle8"/>
    <dgm:cxn modelId="{005962C7-7DEA-4A1B-A97C-A9C321B613E1}" type="presOf" srcId="{C8BC168E-4DA7-41F2-AF25-E11B78337A4D}" destId="{13958756-1AFB-44AE-86B3-43C16047AC20}" srcOrd="1" destOrd="0" presId="urn:microsoft.com/office/officeart/2005/8/layout/cycle8"/>
    <dgm:cxn modelId="{A0E039AD-242D-4283-A08F-CBDFE446DC38}" type="presOf" srcId="{AB7C0824-E82F-457F-B6A8-462227AD0233}" destId="{1731C15C-3604-4D4F-A179-C19BF54346BE}" srcOrd="1" destOrd="0" presId="urn:microsoft.com/office/officeart/2005/8/layout/cycle8"/>
    <dgm:cxn modelId="{45322235-2BA5-439D-84EB-E1AFF846AAD2}" type="presOf" srcId="{1A2BA95B-4298-4325-83CC-7A78761C989E}" destId="{399B7B9D-F653-45F0-93D5-C51F55BF3F0F}" srcOrd="0" destOrd="0" presId="urn:microsoft.com/office/officeart/2005/8/layout/cycle8"/>
    <dgm:cxn modelId="{5D1ABDB6-C82B-49C9-B2DD-67D09F3DC6F3}" type="presOf" srcId="{CECD8DF5-70B6-4764-912F-C2F837A4F2F4}" destId="{A6D8367E-D80B-449D-AED6-F94BD611E1A8}" srcOrd="0" destOrd="0" presId="urn:microsoft.com/office/officeart/2005/8/layout/cycle8"/>
    <dgm:cxn modelId="{024A7670-F222-4A5A-8815-E2E82D84688E}" type="presOf" srcId="{AB7C0824-E82F-457F-B6A8-462227AD0233}" destId="{2220B845-8F28-4E3B-840A-E60F70C6BDBC}" srcOrd="0" destOrd="0" presId="urn:microsoft.com/office/officeart/2005/8/layout/cycle8"/>
    <dgm:cxn modelId="{D96A1E9B-F64E-4EEE-BF7A-A62DF674851E}" srcId="{52270B31-7B95-49CA-B966-146B3CD1B5F6}" destId="{1A2BA95B-4298-4325-83CC-7A78761C989E}" srcOrd="2" destOrd="0" parTransId="{15585EAA-9E58-46B5-B004-A742B1005CC6}" sibTransId="{6BF4578E-D4D7-442C-B0E6-7B5B32278122}"/>
    <dgm:cxn modelId="{69A46E86-DCB6-45FC-82EA-6243FBB359AB}" srcId="{52270B31-7B95-49CA-B966-146B3CD1B5F6}" destId="{AB7C0824-E82F-457F-B6A8-462227AD0233}" srcOrd="3" destOrd="0" parTransId="{DEA8397B-24AE-423C-96FB-DC801A6264C2}" sibTransId="{A099378C-6D86-4EBF-9076-7B6AFE039BEE}"/>
    <dgm:cxn modelId="{58EC3F84-FE22-48EB-85A8-D5B2C90D4909}" type="presOf" srcId="{52270B31-7B95-49CA-B966-146B3CD1B5F6}" destId="{7D2BC67D-7D43-496D-8C6B-5EFE0C66D455}" srcOrd="0" destOrd="0" presId="urn:microsoft.com/office/officeart/2005/8/layout/cycle8"/>
    <dgm:cxn modelId="{7ADAED8C-607A-4AB1-A97D-FFCD1DA882CD}" type="presOf" srcId="{1A2BA95B-4298-4325-83CC-7A78761C989E}" destId="{97D871E3-DA81-4ABE-8262-41980BDDEDE8}" srcOrd="1" destOrd="0" presId="urn:microsoft.com/office/officeart/2005/8/layout/cycle8"/>
    <dgm:cxn modelId="{0CD5189A-B88D-42E1-AA40-CE9B47D0E5B1}" type="presParOf" srcId="{7D2BC67D-7D43-496D-8C6B-5EFE0C66D455}" destId="{D501073B-DC01-4F82-88B2-4310D5272E84}" srcOrd="0" destOrd="0" presId="urn:microsoft.com/office/officeart/2005/8/layout/cycle8"/>
    <dgm:cxn modelId="{2598E75D-62DB-4CFD-AA7D-4320CF74DE21}" type="presParOf" srcId="{7D2BC67D-7D43-496D-8C6B-5EFE0C66D455}" destId="{7044296B-F718-4185-B585-BA3A7652854D}" srcOrd="1" destOrd="0" presId="urn:microsoft.com/office/officeart/2005/8/layout/cycle8"/>
    <dgm:cxn modelId="{49E1FCE0-C848-47AF-9007-54DFEFCB1667}" type="presParOf" srcId="{7D2BC67D-7D43-496D-8C6B-5EFE0C66D455}" destId="{C923F7E1-5D3D-482D-84A2-ABFC88F5DE3C}" srcOrd="2" destOrd="0" presId="urn:microsoft.com/office/officeart/2005/8/layout/cycle8"/>
    <dgm:cxn modelId="{95278228-120E-473C-B74A-C3C3C5AFD631}" type="presParOf" srcId="{7D2BC67D-7D43-496D-8C6B-5EFE0C66D455}" destId="{13958756-1AFB-44AE-86B3-43C16047AC20}" srcOrd="3" destOrd="0" presId="urn:microsoft.com/office/officeart/2005/8/layout/cycle8"/>
    <dgm:cxn modelId="{CA60C918-3E20-40FA-9B55-0601750B8597}" type="presParOf" srcId="{7D2BC67D-7D43-496D-8C6B-5EFE0C66D455}" destId="{A6D8367E-D80B-449D-AED6-F94BD611E1A8}" srcOrd="4" destOrd="0" presId="urn:microsoft.com/office/officeart/2005/8/layout/cycle8"/>
    <dgm:cxn modelId="{061B49A7-FD53-428E-AC0D-F65FD7496460}" type="presParOf" srcId="{7D2BC67D-7D43-496D-8C6B-5EFE0C66D455}" destId="{56A9D4C2-943D-44E4-8235-7C6873D89A60}" srcOrd="5" destOrd="0" presId="urn:microsoft.com/office/officeart/2005/8/layout/cycle8"/>
    <dgm:cxn modelId="{54CCD359-84E5-4422-B988-48B4F00236F5}" type="presParOf" srcId="{7D2BC67D-7D43-496D-8C6B-5EFE0C66D455}" destId="{089442F0-3D6A-4449-8C8D-ED3EBCCDC92A}" srcOrd="6" destOrd="0" presId="urn:microsoft.com/office/officeart/2005/8/layout/cycle8"/>
    <dgm:cxn modelId="{A300B385-9ADD-4461-B4EE-32461B9365B6}" type="presParOf" srcId="{7D2BC67D-7D43-496D-8C6B-5EFE0C66D455}" destId="{DF225A8A-46A3-4EEA-BC23-E01D8BC174C8}" srcOrd="7" destOrd="0" presId="urn:microsoft.com/office/officeart/2005/8/layout/cycle8"/>
    <dgm:cxn modelId="{3DD1F6CE-32F6-4012-82E6-E7BE821EF1B6}" type="presParOf" srcId="{7D2BC67D-7D43-496D-8C6B-5EFE0C66D455}" destId="{399B7B9D-F653-45F0-93D5-C51F55BF3F0F}" srcOrd="8" destOrd="0" presId="urn:microsoft.com/office/officeart/2005/8/layout/cycle8"/>
    <dgm:cxn modelId="{F87F9D22-6DD8-49EF-9954-807499651798}" type="presParOf" srcId="{7D2BC67D-7D43-496D-8C6B-5EFE0C66D455}" destId="{789B9B69-648F-4D11-9E4B-96D22C6E06F2}" srcOrd="9" destOrd="0" presId="urn:microsoft.com/office/officeart/2005/8/layout/cycle8"/>
    <dgm:cxn modelId="{641834C2-3968-4679-B399-B24F9F191E2E}" type="presParOf" srcId="{7D2BC67D-7D43-496D-8C6B-5EFE0C66D455}" destId="{25CCCB4A-68CB-4B2D-840F-6579D9422A8C}" srcOrd="10" destOrd="0" presId="urn:microsoft.com/office/officeart/2005/8/layout/cycle8"/>
    <dgm:cxn modelId="{6608A46C-84C2-4256-AB2B-BE521236004B}" type="presParOf" srcId="{7D2BC67D-7D43-496D-8C6B-5EFE0C66D455}" destId="{97D871E3-DA81-4ABE-8262-41980BDDEDE8}" srcOrd="11" destOrd="0" presId="urn:microsoft.com/office/officeart/2005/8/layout/cycle8"/>
    <dgm:cxn modelId="{490177AA-935B-4FB0-A855-A76D8F469944}" type="presParOf" srcId="{7D2BC67D-7D43-496D-8C6B-5EFE0C66D455}" destId="{2220B845-8F28-4E3B-840A-E60F70C6BDBC}" srcOrd="12" destOrd="0" presId="urn:microsoft.com/office/officeart/2005/8/layout/cycle8"/>
    <dgm:cxn modelId="{825EA29A-A8C7-4F1E-836D-56FA9900974A}" type="presParOf" srcId="{7D2BC67D-7D43-496D-8C6B-5EFE0C66D455}" destId="{F4C6B2BD-9117-40F7-8D45-0DEA6B01251C}" srcOrd="13" destOrd="0" presId="urn:microsoft.com/office/officeart/2005/8/layout/cycle8"/>
    <dgm:cxn modelId="{F6A8D6B2-05B6-4CE6-8F99-B5BFDDB93B68}" type="presParOf" srcId="{7D2BC67D-7D43-496D-8C6B-5EFE0C66D455}" destId="{E98CE624-1ECD-4C30-B84D-6B99CFB4FA12}" srcOrd="14" destOrd="0" presId="urn:microsoft.com/office/officeart/2005/8/layout/cycle8"/>
    <dgm:cxn modelId="{73690C53-7D1B-44FB-8566-44374CF02410}" type="presParOf" srcId="{7D2BC67D-7D43-496D-8C6B-5EFE0C66D455}" destId="{1731C15C-3604-4D4F-A179-C19BF54346BE}" srcOrd="15" destOrd="0" presId="urn:microsoft.com/office/officeart/2005/8/layout/cycle8"/>
    <dgm:cxn modelId="{EFBBB843-F5BC-4A86-916A-5B052BB7E62A}" type="presParOf" srcId="{7D2BC67D-7D43-496D-8C6B-5EFE0C66D455}" destId="{F3F1862D-425C-4D09-9FFE-1C4983EEF0E7}" srcOrd="16" destOrd="0" presId="urn:microsoft.com/office/officeart/2005/8/layout/cycle8"/>
    <dgm:cxn modelId="{7AE8F354-8470-439B-B0B9-ED2C699407C3}" type="presParOf" srcId="{7D2BC67D-7D43-496D-8C6B-5EFE0C66D455}" destId="{71655FF5-58C6-43CD-8F76-CADD1F621AFD}" srcOrd="17" destOrd="0" presId="urn:microsoft.com/office/officeart/2005/8/layout/cycle8"/>
    <dgm:cxn modelId="{AA00FDED-979E-4F25-BDA3-75F9ECF1A414}" type="presParOf" srcId="{7D2BC67D-7D43-496D-8C6B-5EFE0C66D455}" destId="{51C2EDB8-9343-463E-B977-F7C3491EA22B}" srcOrd="18" destOrd="0" presId="urn:microsoft.com/office/officeart/2005/8/layout/cycle8"/>
    <dgm:cxn modelId="{BBE78696-B6BF-48B5-8C18-269A6FF99DA6}" type="presParOf" srcId="{7D2BC67D-7D43-496D-8C6B-5EFE0C66D455}" destId="{90F34D9C-C281-4B51-870E-579AC11054CC}" srcOrd="19" destOrd="0" presId="urn:microsoft.com/office/officeart/2005/8/layout/cycle8"/>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79E726-1699-4FA9-AF55-5EF6F89FE27F}" type="doc">
      <dgm:prSet loTypeId="urn:microsoft.com/office/officeart/2005/8/layout/cycle8" loCatId="cycle" qsTypeId="urn:microsoft.com/office/officeart/2005/8/quickstyle/simple1" qsCatId="simple" csTypeId="urn:microsoft.com/office/officeart/2005/8/colors/colorful5" csCatId="colorful" phldr="1"/>
      <dgm:spPr/>
      <dgm:t>
        <a:bodyPr/>
        <a:lstStyle/>
        <a:p>
          <a:endParaRPr lang="ru-RU"/>
        </a:p>
      </dgm:t>
    </dgm:pt>
    <dgm:pt modelId="{122D8C9A-7C16-4D1D-A302-ADFC0F91710B}">
      <dgm:prSet phldrT="[Текст]" custT="1"/>
      <dgm:spPr/>
      <dgm:t>
        <a:bodyPr/>
        <a:lstStyle/>
        <a:p>
          <a:r>
            <a:rPr lang="ru-RU" sz="1800" b="1" dirty="0" smtClean="0">
              <a:latin typeface="Times New Roman" panose="02020603050405020304" pitchFamily="18" charset="0"/>
              <a:cs typeface="Times New Roman" panose="02020603050405020304" pitchFamily="18" charset="0"/>
            </a:rPr>
            <a:t>Страхова-</a:t>
          </a:r>
          <a:r>
            <a:rPr lang="ru-RU" sz="1800" b="1" dirty="0" err="1" smtClean="0">
              <a:latin typeface="Times New Roman" panose="02020603050405020304" pitchFamily="18" charset="0"/>
              <a:cs typeface="Times New Roman" panose="02020603050405020304" pitchFamily="18" charset="0"/>
            </a:rPr>
            <a:t>ние</a:t>
          </a:r>
          <a:endParaRPr lang="ru-RU" sz="1800" b="1" dirty="0">
            <a:latin typeface="Times New Roman" panose="02020603050405020304" pitchFamily="18" charset="0"/>
            <a:cs typeface="Times New Roman" panose="02020603050405020304" pitchFamily="18" charset="0"/>
          </a:endParaRPr>
        </a:p>
      </dgm:t>
    </dgm:pt>
    <dgm:pt modelId="{79F58891-1ACA-429F-9E92-CB2A29AFC092}" type="parTrans" cxnId="{7D2A3CE3-FAF5-4513-B17E-1DC3CD3F8AF9}">
      <dgm:prSet/>
      <dgm:spPr/>
      <dgm:t>
        <a:bodyPr/>
        <a:lstStyle/>
        <a:p>
          <a:endParaRPr lang="ru-RU"/>
        </a:p>
      </dgm:t>
    </dgm:pt>
    <dgm:pt modelId="{89E3EEA7-67AA-48C8-BC97-68B9AE6CC930}" type="sibTrans" cxnId="{7D2A3CE3-FAF5-4513-B17E-1DC3CD3F8AF9}">
      <dgm:prSet/>
      <dgm:spPr/>
      <dgm:t>
        <a:bodyPr/>
        <a:lstStyle/>
        <a:p>
          <a:endParaRPr lang="ru-RU"/>
        </a:p>
      </dgm:t>
    </dgm:pt>
    <dgm:pt modelId="{68D95E92-7956-4321-A05B-74846B5EBEF2}">
      <dgm:prSet phldrT="[Текст]" custT="1"/>
      <dgm:spPr/>
      <dgm:t>
        <a:bodyPr/>
        <a:lstStyle/>
        <a:p>
          <a:r>
            <a:rPr lang="ru-RU" sz="1800" b="1" dirty="0">
              <a:latin typeface="Times New Roman" panose="02020603050405020304" pitchFamily="18" charset="0"/>
              <a:cs typeface="Times New Roman" panose="02020603050405020304" pitchFamily="18" charset="0"/>
            </a:rPr>
            <a:t>Связь</a:t>
          </a:r>
        </a:p>
      </dgm:t>
    </dgm:pt>
    <dgm:pt modelId="{772EFF3B-1AB8-4C40-8280-DC5DA80E6839}" type="parTrans" cxnId="{9855CC82-29A5-429E-81CC-7CF4427684B7}">
      <dgm:prSet/>
      <dgm:spPr/>
      <dgm:t>
        <a:bodyPr/>
        <a:lstStyle/>
        <a:p>
          <a:endParaRPr lang="ru-RU"/>
        </a:p>
      </dgm:t>
    </dgm:pt>
    <dgm:pt modelId="{A0994FC1-6482-4C73-B94F-3B61FA5CDB57}" type="sibTrans" cxnId="{9855CC82-29A5-429E-81CC-7CF4427684B7}">
      <dgm:prSet/>
      <dgm:spPr/>
      <dgm:t>
        <a:bodyPr/>
        <a:lstStyle/>
        <a:p>
          <a:endParaRPr lang="ru-RU"/>
        </a:p>
      </dgm:t>
    </dgm:pt>
    <dgm:pt modelId="{92757029-1CA5-4BAD-96E0-8E25B315556E}">
      <dgm:prSet phldrT="[Текст]" custT="1"/>
      <dgm:spPr/>
      <dgm:t>
        <a:bodyPr/>
        <a:lstStyle/>
        <a:p>
          <a:r>
            <a:rPr lang="ru-RU" sz="1800" b="1" dirty="0">
              <a:latin typeface="Times New Roman" panose="02020603050405020304" pitchFamily="18" charset="0"/>
              <a:cs typeface="Times New Roman" panose="02020603050405020304" pitchFamily="18" charset="0"/>
            </a:rPr>
            <a:t>Банки</a:t>
          </a:r>
        </a:p>
      </dgm:t>
    </dgm:pt>
    <dgm:pt modelId="{2F40BD33-F67E-4155-807B-C59B1F793F43}" type="parTrans" cxnId="{8E38F394-F3E1-45E5-B257-3AB488C03DF5}">
      <dgm:prSet/>
      <dgm:spPr/>
      <dgm:t>
        <a:bodyPr/>
        <a:lstStyle/>
        <a:p>
          <a:endParaRPr lang="ru-RU"/>
        </a:p>
      </dgm:t>
    </dgm:pt>
    <dgm:pt modelId="{A0A13705-A672-4935-872F-EDCDC1C277C5}" type="sibTrans" cxnId="{8E38F394-F3E1-45E5-B257-3AB488C03DF5}">
      <dgm:prSet/>
      <dgm:spPr/>
      <dgm:t>
        <a:bodyPr/>
        <a:lstStyle/>
        <a:p>
          <a:endParaRPr lang="ru-RU"/>
        </a:p>
      </dgm:t>
    </dgm:pt>
    <dgm:pt modelId="{BF8EABA1-DE65-4084-A159-A977305261AD}">
      <dgm:prSet custT="1"/>
      <dgm:spPr/>
      <dgm:t>
        <a:bodyPr/>
        <a:lstStyle/>
        <a:p>
          <a:r>
            <a:rPr lang="ru-RU" sz="1800" b="1" dirty="0">
              <a:latin typeface="Times New Roman" panose="02020603050405020304" pitchFamily="18" charset="0"/>
              <a:cs typeface="Times New Roman" panose="02020603050405020304" pitchFamily="18" charset="0"/>
            </a:rPr>
            <a:t>Органы власти</a:t>
          </a:r>
        </a:p>
      </dgm:t>
    </dgm:pt>
    <dgm:pt modelId="{E0BE0A31-431C-4357-9D2A-EC9D504B663D}" type="parTrans" cxnId="{1CC3FFEC-97F8-42A4-AC08-89416DA9A9F1}">
      <dgm:prSet/>
      <dgm:spPr/>
      <dgm:t>
        <a:bodyPr/>
        <a:lstStyle/>
        <a:p>
          <a:endParaRPr lang="ru-RU"/>
        </a:p>
      </dgm:t>
    </dgm:pt>
    <dgm:pt modelId="{D35E33F8-C740-458D-B632-60B1F58DF39B}" type="sibTrans" cxnId="{1CC3FFEC-97F8-42A4-AC08-89416DA9A9F1}">
      <dgm:prSet/>
      <dgm:spPr/>
      <dgm:t>
        <a:bodyPr/>
        <a:lstStyle/>
        <a:p>
          <a:endParaRPr lang="ru-RU"/>
        </a:p>
      </dgm:t>
    </dgm:pt>
    <dgm:pt modelId="{33B425D5-AA34-46CB-AD54-8613487576A3}" type="pres">
      <dgm:prSet presAssocID="{8979E726-1699-4FA9-AF55-5EF6F89FE27F}" presName="compositeShape" presStyleCnt="0">
        <dgm:presLayoutVars>
          <dgm:chMax val="7"/>
          <dgm:dir/>
          <dgm:resizeHandles val="exact"/>
        </dgm:presLayoutVars>
      </dgm:prSet>
      <dgm:spPr/>
      <dgm:t>
        <a:bodyPr/>
        <a:lstStyle/>
        <a:p>
          <a:endParaRPr lang="ru-RU"/>
        </a:p>
      </dgm:t>
    </dgm:pt>
    <dgm:pt modelId="{CDCBFCA9-7250-422C-B31E-EE12B8F94F0D}" type="pres">
      <dgm:prSet presAssocID="{8979E726-1699-4FA9-AF55-5EF6F89FE27F}" presName="wedge1" presStyleLbl="node1" presStyleIdx="0" presStyleCnt="4" custLinFactNeighborX="-368" custLinFactNeighborY="1472"/>
      <dgm:spPr/>
      <dgm:t>
        <a:bodyPr/>
        <a:lstStyle/>
        <a:p>
          <a:endParaRPr lang="ru-RU"/>
        </a:p>
      </dgm:t>
    </dgm:pt>
    <dgm:pt modelId="{D20DCDA9-19DA-47CF-94B8-2821444354AD}" type="pres">
      <dgm:prSet presAssocID="{8979E726-1699-4FA9-AF55-5EF6F89FE27F}" presName="dummy1a" presStyleCnt="0"/>
      <dgm:spPr/>
    </dgm:pt>
    <dgm:pt modelId="{CCA8513D-71CA-49B6-A547-200DB88517A3}" type="pres">
      <dgm:prSet presAssocID="{8979E726-1699-4FA9-AF55-5EF6F89FE27F}" presName="dummy1b" presStyleCnt="0"/>
      <dgm:spPr/>
    </dgm:pt>
    <dgm:pt modelId="{23CF31E7-D2CD-4497-BF82-B0FD4756E207}" type="pres">
      <dgm:prSet presAssocID="{8979E726-1699-4FA9-AF55-5EF6F89FE27F}" presName="wedge1Tx" presStyleLbl="node1" presStyleIdx="0" presStyleCnt="4">
        <dgm:presLayoutVars>
          <dgm:chMax val="0"/>
          <dgm:chPref val="0"/>
          <dgm:bulletEnabled val="1"/>
        </dgm:presLayoutVars>
      </dgm:prSet>
      <dgm:spPr/>
      <dgm:t>
        <a:bodyPr/>
        <a:lstStyle/>
        <a:p>
          <a:endParaRPr lang="ru-RU"/>
        </a:p>
      </dgm:t>
    </dgm:pt>
    <dgm:pt modelId="{6C122689-BAFE-4E85-AFC2-7F7407AF241D}" type="pres">
      <dgm:prSet presAssocID="{8979E726-1699-4FA9-AF55-5EF6F89FE27F}" presName="wedge2" presStyleLbl="node1" presStyleIdx="1" presStyleCnt="4"/>
      <dgm:spPr/>
      <dgm:t>
        <a:bodyPr/>
        <a:lstStyle/>
        <a:p>
          <a:endParaRPr lang="ru-RU"/>
        </a:p>
      </dgm:t>
    </dgm:pt>
    <dgm:pt modelId="{9676A1DF-9CB8-4B96-A406-975B9E679A52}" type="pres">
      <dgm:prSet presAssocID="{8979E726-1699-4FA9-AF55-5EF6F89FE27F}" presName="dummy2a" presStyleCnt="0"/>
      <dgm:spPr/>
    </dgm:pt>
    <dgm:pt modelId="{268C89DA-7D15-4B1E-8E6B-988BB17772C9}" type="pres">
      <dgm:prSet presAssocID="{8979E726-1699-4FA9-AF55-5EF6F89FE27F}" presName="dummy2b" presStyleCnt="0"/>
      <dgm:spPr/>
    </dgm:pt>
    <dgm:pt modelId="{8647CD64-194E-4858-8BD3-7E1526DAFF99}" type="pres">
      <dgm:prSet presAssocID="{8979E726-1699-4FA9-AF55-5EF6F89FE27F}" presName="wedge2Tx" presStyleLbl="node1" presStyleIdx="1" presStyleCnt="4">
        <dgm:presLayoutVars>
          <dgm:chMax val="0"/>
          <dgm:chPref val="0"/>
          <dgm:bulletEnabled val="1"/>
        </dgm:presLayoutVars>
      </dgm:prSet>
      <dgm:spPr/>
      <dgm:t>
        <a:bodyPr/>
        <a:lstStyle/>
        <a:p>
          <a:endParaRPr lang="ru-RU"/>
        </a:p>
      </dgm:t>
    </dgm:pt>
    <dgm:pt modelId="{7A8D8F93-4D17-45BF-92D1-57E8917BA57F}" type="pres">
      <dgm:prSet presAssocID="{8979E726-1699-4FA9-AF55-5EF6F89FE27F}" presName="wedge3" presStyleLbl="node1" presStyleIdx="2" presStyleCnt="4"/>
      <dgm:spPr/>
      <dgm:t>
        <a:bodyPr/>
        <a:lstStyle/>
        <a:p>
          <a:endParaRPr lang="ru-RU"/>
        </a:p>
      </dgm:t>
    </dgm:pt>
    <dgm:pt modelId="{28C61245-C2E7-4137-9459-680F742D7A28}" type="pres">
      <dgm:prSet presAssocID="{8979E726-1699-4FA9-AF55-5EF6F89FE27F}" presName="dummy3a" presStyleCnt="0"/>
      <dgm:spPr/>
    </dgm:pt>
    <dgm:pt modelId="{46EE8BE3-7CDB-442B-B423-880EA6344DB2}" type="pres">
      <dgm:prSet presAssocID="{8979E726-1699-4FA9-AF55-5EF6F89FE27F}" presName="dummy3b" presStyleCnt="0"/>
      <dgm:spPr/>
    </dgm:pt>
    <dgm:pt modelId="{96494937-1241-4420-AA5D-6C1734A80115}" type="pres">
      <dgm:prSet presAssocID="{8979E726-1699-4FA9-AF55-5EF6F89FE27F}" presName="wedge3Tx" presStyleLbl="node1" presStyleIdx="2" presStyleCnt="4">
        <dgm:presLayoutVars>
          <dgm:chMax val="0"/>
          <dgm:chPref val="0"/>
          <dgm:bulletEnabled val="1"/>
        </dgm:presLayoutVars>
      </dgm:prSet>
      <dgm:spPr/>
      <dgm:t>
        <a:bodyPr/>
        <a:lstStyle/>
        <a:p>
          <a:endParaRPr lang="ru-RU"/>
        </a:p>
      </dgm:t>
    </dgm:pt>
    <dgm:pt modelId="{F3773E08-B102-4FF5-8167-95D2714FCE9D}" type="pres">
      <dgm:prSet presAssocID="{8979E726-1699-4FA9-AF55-5EF6F89FE27F}" presName="wedge4" presStyleLbl="node1" presStyleIdx="3" presStyleCnt="4"/>
      <dgm:spPr/>
      <dgm:t>
        <a:bodyPr/>
        <a:lstStyle/>
        <a:p>
          <a:endParaRPr lang="ru-RU"/>
        </a:p>
      </dgm:t>
    </dgm:pt>
    <dgm:pt modelId="{97E62CFC-A487-4AA5-974D-E117F81C150A}" type="pres">
      <dgm:prSet presAssocID="{8979E726-1699-4FA9-AF55-5EF6F89FE27F}" presName="dummy4a" presStyleCnt="0"/>
      <dgm:spPr/>
    </dgm:pt>
    <dgm:pt modelId="{EDB6FB2F-E26E-415A-A5FC-6F048704E07C}" type="pres">
      <dgm:prSet presAssocID="{8979E726-1699-4FA9-AF55-5EF6F89FE27F}" presName="dummy4b" presStyleCnt="0"/>
      <dgm:spPr/>
    </dgm:pt>
    <dgm:pt modelId="{1C271C18-6E43-4149-89B6-5EC057B5912E}" type="pres">
      <dgm:prSet presAssocID="{8979E726-1699-4FA9-AF55-5EF6F89FE27F}" presName="wedge4Tx" presStyleLbl="node1" presStyleIdx="3" presStyleCnt="4">
        <dgm:presLayoutVars>
          <dgm:chMax val="0"/>
          <dgm:chPref val="0"/>
          <dgm:bulletEnabled val="1"/>
        </dgm:presLayoutVars>
      </dgm:prSet>
      <dgm:spPr/>
      <dgm:t>
        <a:bodyPr/>
        <a:lstStyle/>
        <a:p>
          <a:endParaRPr lang="ru-RU"/>
        </a:p>
      </dgm:t>
    </dgm:pt>
    <dgm:pt modelId="{A4930BCD-8FC8-4297-B57E-4F7BB78223A4}" type="pres">
      <dgm:prSet presAssocID="{89E3EEA7-67AA-48C8-BC97-68B9AE6CC930}" presName="arrowWedge1" presStyleLbl="fgSibTrans2D1" presStyleIdx="0" presStyleCnt="4"/>
      <dgm:spPr/>
    </dgm:pt>
    <dgm:pt modelId="{3864680F-A957-4729-979B-AA9AA862AB71}" type="pres">
      <dgm:prSet presAssocID="{A0994FC1-6482-4C73-B94F-3B61FA5CDB57}" presName="arrowWedge2" presStyleLbl="fgSibTrans2D1" presStyleIdx="1" presStyleCnt="4"/>
      <dgm:spPr/>
    </dgm:pt>
    <dgm:pt modelId="{C592F535-FBFB-49E8-9F9C-C64A96BAB876}" type="pres">
      <dgm:prSet presAssocID="{D35E33F8-C740-458D-B632-60B1F58DF39B}" presName="arrowWedge3" presStyleLbl="fgSibTrans2D1" presStyleIdx="2" presStyleCnt="4"/>
      <dgm:spPr/>
    </dgm:pt>
    <dgm:pt modelId="{80DA537A-34F8-4BC0-BF7A-DE63C37C357A}" type="pres">
      <dgm:prSet presAssocID="{A0A13705-A672-4935-872F-EDCDC1C277C5}" presName="arrowWedge4" presStyleLbl="fgSibTrans2D1" presStyleIdx="3" presStyleCnt="4"/>
      <dgm:spPr/>
    </dgm:pt>
  </dgm:ptLst>
  <dgm:cxnLst>
    <dgm:cxn modelId="{9855CC82-29A5-429E-81CC-7CF4427684B7}" srcId="{8979E726-1699-4FA9-AF55-5EF6F89FE27F}" destId="{68D95E92-7956-4321-A05B-74846B5EBEF2}" srcOrd="1" destOrd="0" parTransId="{772EFF3B-1AB8-4C40-8280-DC5DA80E6839}" sibTransId="{A0994FC1-6482-4C73-B94F-3B61FA5CDB57}"/>
    <dgm:cxn modelId="{1CC3FFEC-97F8-42A4-AC08-89416DA9A9F1}" srcId="{8979E726-1699-4FA9-AF55-5EF6F89FE27F}" destId="{BF8EABA1-DE65-4084-A159-A977305261AD}" srcOrd="2" destOrd="0" parTransId="{E0BE0A31-431C-4357-9D2A-EC9D504B663D}" sibTransId="{D35E33F8-C740-458D-B632-60B1F58DF39B}"/>
    <dgm:cxn modelId="{ED8A1E3B-530E-4B40-849E-1E558D689882}" type="presOf" srcId="{BF8EABA1-DE65-4084-A159-A977305261AD}" destId="{96494937-1241-4420-AA5D-6C1734A80115}" srcOrd="1" destOrd="0" presId="urn:microsoft.com/office/officeart/2005/8/layout/cycle8"/>
    <dgm:cxn modelId="{BBD678F6-74C5-4946-AA48-B61A7D2CBAEE}" type="presOf" srcId="{8979E726-1699-4FA9-AF55-5EF6F89FE27F}" destId="{33B425D5-AA34-46CB-AD54-8613487576A3}" srcOrd="0" destOrd="0" presId="urn:microsoft.com/office/officeart/2005/8/layout/cycle8"/>
    <dgm:cxn modelId="{D6B5102E-7E0D-4320-859C-7A542493C754}" type="presOf" srcId="{68D95E92-7956-4321-A05B-74846B5EBEF2}" destId="{6C122689-BAFE-4E85-AFC2-7F7407AF241D}" srcOrd="0" destOrd="0" presId="urn:microsoft.com/office/officeart/2005/8/layout/cycle8"/>
    <dgm:cxn modelId="{9561369B-0E01-4317-A8A8-F69FA616F7C2}" type="presOf" srcId="{122D8C9A-7C16-4D1D-A302-ADFC0F91710B}" destId="{23CF31E7-D2CD-4497-BF82-B0FD4756E207}" srcOrd="1" destOrd="0" presId="urn:microsoft.com/office/officeart/2005/8/layout/cycle8"/>
    <dgm:cxn modelId="{779BB615-E362-40D3-B53D-DA5F69976DE0}" type="presOf" srcId="{BF8EABA1-DE65-4084-A159-A977305261AD}" destId="{7A8D8F93-4D17-45BF-92D1-57E8917BA57F}" srcOrd="0" destOrd="0" presId="urn:microsoft.com/office/officeart/2005/8/layout/cycle8"/>
    <dgm:cxn modelId="{7C615447-AD79-410F-83B3-24DD52164F37}" type="presOf" srcId="{92757029-1CA5-4BAD-96E0-8E25B315556E}" destId="{F3773E08-B102-4FF5-8167-95D2714FCE9D}" srcOrd="0" destOrd="0" presId="urn:microsoft.com/office/officeart/2005/8/layout/cycle8"/>
    <dgm:cxn modelId="{F045F820-753D-4D55-8D15-CB01D732AB39}" type="presOf" srcId="{92757029-1CA5-4BAD-96E0-8E25B315556E}" destId="{1C271C18-6E43-4149-89B6-5EC057B5912E}" srcOrd="1" destOrd="0" presId="urn:microsoft.com/office/officeart/2005/8/layout/cycle8"/>
    <dgm:cxn modelId="{46D45A33-D152-4AD3-B431-AC03B1D2D2C5}" type="presOf" srcId="{122D8C9A-7C16-4D1D-A302-ADFC0F91710B}" destId="{CDCBFCA9-7250-422C-B31E-EE12B8F94F0D}" srcOrd="0" destOrd="0" presId="urn:microsoft.com/office/officeart/2005/8/layout/cycle8"/>
    <dgm:cxn modelId="{25784719-304E-4B2C-ADAE-7B9CE732A022}" type="presOf" srcId="{68D95E92-7956-4321-A05B-74846B5EBEF2}" destId="{8647CD64-194E-4858-8BD3-7E1526DAFF99}" srcOrd="1" destOrd="0" presId="urn:microsoft.com/office/officeart/2005/8/layout/cycle8"/>
    <dgm:cxn modelId="{8E38F394-F3E1-45E5-B257-3AB488C03DF5}" srcId="{8979E726-1699-4FA9-AF55-5EF6F89FE27F}" destId="{92757029-1CA5-4BAD-96E0-8E25B315556E}" srcOrd="3" destOrd="0" parTransId="{2F40BD33-F67E-4155-807B-C59B1F793F43}" sibTransId="{A0A13705-A672-4935-872F-EDCDC1C277C5}"/>
    <dgm:cxn modelId="{7D2A3CE3-FAF5-4513-B17E-1DC3CD3F8AF9}" srcId="{8979E726-1699-4FA9-AF55-5EF6F89FE27F}" destId="{122D8C9A-7C16-4D1D-A302-ADFC0F91710B}" srcOrd="0" destOrd="0" parTransId="{79F58891-1ACA-429F-9E92-CB2A29AFC092}" sibTransId="{89E3EEA7-67AA-48C8-BC97-68B9AE6CC930}"/>
    <dgm:cxn modelId="{CD434269-C262-4D5B-84D2-F98C2761E351}" type="presParOf" srcId="{33B425D5-AA34-46CB-AD54-8613487576A3}" destId="{CDCBFCA9-7250-422C-B31E-EE12B8F94F0D}" srcOrd="0" destOrd="0" presId="urn:microsoft.com/office/officeart/2005/8/layout/cycle8"/>
    <dgm:cxn modelId="{777015B3-B8B4-42E1-9ACD-2561A617C2CA}" type="presParOf" srcId="{33B425D5-AA34-46CB-AD54-8613487576A3}" destId="{D20DCDA9-19DA-47CF-94B8-2821444354AD}" srcOrd="1" destOrd="0" presId="urn:microsoft.com/office/officeart/2005/8/layout/cycle8"/>
    <dgm:cxn modelId="{E5772360-B808-448D-8614-7C169A41AB6E}" type="presParOf" srcId="{33B425D5-AA34-46CB-AD54-8613487576A3}" destId="{CCA8513D-71CA-49B6-A547-200DB88517A3}" srcOrd="2" destOrd="0" presId="urn:microsoft.com/office/officeart/2005/8/layout/cycle8"/>
    <dgm:cxn modelId="{A7278F6B-67B0-446E-A7CE-75355777CDF9}" type="presParOf" srcId="{33B425D5-AA34-46CB-AD54-8613487576A3}" destId="{23CF31E7-D2CD-4497-BF82-B0FD4756E207}" srcOrd="3" destOrd="0" presId="urn:microsoft.com/office/officeart/2005/8/layout/cycle8"/>
    <dgm:cxn modelId="{8C7C1DE5-74F4-4BA5-9D1F-7E3900165FEC}" type="presParOf" srcId="{33B425D5-AA34-46CB-AD54-8613487576A3}" destId="{6C122689-BAFE-4E85-AFC2-7F7407AF241D}" srcOrd="4" destOrd="0" presId="urn:microsoft.com/office/officeart/2005/8/layout/cycle8"/>
    <dgm:cxn modelId="{A18C8807-830B-4F4F-B7FC-06C967114F3B}" type="presParOf" srcId="{33B425D5-AA34-46CB-AD54-8613487576A3}" destId="{9676A1DF-9CB8-4B96-A406-975B9E679A52}" srcOrd="5" destOrd="0" presId="urn:microsoft.com/office/officeart/2005/8/layout/cycle8"/>
    <dgm:cxn modelId="{C8F138E4-50BE-45CA-BD79-AAE3C27336D7}" type="presParOf" srcId="{33B425D5-AA34-46CB-AD54-8613487576A3}" destId="{268C89DA-7D15-4B1E-8E6B-988BB17772C9}" srcOrd="6" destOrd="0" presId="urn:microsoft.com/office/officeart/2005/8/layout/cycle8"/>
    <dgm:cxn modelId="{D0C9CC12-15A5-4DCB-85BB-12ED69EC5A17}" type="presParOf" srcId="{33B425D5-AA34-46CB-AD54-8613487576A3}" destId="{8647CD64-194E-4858-8BD3-7E1526DAFF99}" srcOrd="7" destOrd="0" presId="urn:microsoft.com/office/officeart/2005/8/layout/cycle8"/>
    <dgm:cxn modelId="{9A832124-AA43-4E62-82BC-E59E2DFF4DF3}" type="presParOf" srcId="{33B425D5-AA34-46CB-AD54-8613487576A3}" destId="{7A8D8F93-4D17-45BF-92D1-57E8917BA57F}" srcOrd="8" destOrd="0" presId="urn:microsoft.com/office/officeart/2005/8/layout/cycle8"/>
    <dgm:cxn modelId="{D011B8DA-CC90-4266-AC04-0E4665622BDD}" type="presParOf" srcId="{33B425D5-AA34-46CB-AD54-8613487576A3}" destId="{28C61245-C2E7-4137-9459-680F742D7A28}" srcOrd="9" destOrd="0" presId="urn:microsoft.com/office/officeart/2005/8/layout/cycle8"/>
    <dgm:cxn modelId="{358A95E8-AEE8-47C2-9AE3-6EF77F372CFD}" type="presParOf" srcId="{33B425D5-AA34-46CB-AD54-8613487576A3}" destId="{46EE8BE3-7CDB-442B-B423-880EA6344DB2}" srcOrd="10" destOrd="0" presId="urn:microsoft.com/office/officeart/2005/8/layout/cycle8"/>
    <dgm:cxn modelId="{81FD92EE-0D45-4CE8-B8BC-E4A81AAE6D9E}" type="presParOf" srcId="{33B425D5-AA34-46CB-AD54-8613487576A3}" destId="{96494937-1241-4420-AA5D-6C1734A80115}" srcOrd="11" destOrd="0" presId="urn:microsoft.com/office/officeart/2005/8/layout/cycle8"/>
    <dgm:cxn modelId="{2E210B80-6CF0-49A3-96A5-084AB36DD407}" type="presParOf" srcId="{33B425D5-AA34-46CB-AD54-8613487576A3}" destId="{F3773E08-B102-4FF5-8167-95D2714FCE9D}" srcOrd="12" destOrd="0" presId="urn:microsoft.com/office/officeart/2005/8/layout/cycle8"/>
    <dgm:cxn modelId="{05F880A2-9FC6-44DE-82D7-0DB9F9034DEA}" type="presParOf" srcId="{33B425D5-AA34-46CB-AD54-8613487576A3}" destId="{97E62CFC-A487-4AA5-974D-E117F81C150A}" srcOrd="13" destOrd="0" presId="urn:microsoft.com/office/officeart/2005/8/layout/cycle8"/>
    <dgm:cxn modelId="{DEC0E78D-24D5-43D2-B0A9-9B1F5B476084}" type="presParOf" srcId="{33B425D5-AA34-46CB-AD54-8613487576A3}" destId="{EDB6FB2F-E26E-415A-A5FC-6F048704E07C}" srcOrd="14" destOrd="0" presId="urn:microsoft.com/office/officeart/2005/8/layout/cycle8"/>
    <dgm:cxn modelId="{9C65C957-7830-40E7-B2D4-A9ED6B3E6BD1}" type="presParOf" srcId="{33B425D5-AA34-46CB-AD54-8613487576A3}" destId="{1C271C18-6E43-4149-89B6-5EC057B5912E}" srcOrd="15" destOrd="0" presId="urn:microsoft.com/office/officeart/2005/8/layout/cycle8"/>
    <dgm:cxn modelId="{23ADF81E-A068-4690-B28A-6AFC20962A97}" type="presParOf" srcId="{33B425D5-AA34-46CB-AD54-8613487576A3}" destId="{A4930BCD-8FC8-4297-B57E-4F7BB78223A4}" srcOrd="16" destOrd="0" presId="urn:microsoft.com/office/officeart/2005/8/layout/cycle8"/>
    <dgm:cxn modelId="{41C696E8-1783-4DC0-A2DD-E834235477F0}" type="presParOf" srcId="{33B425D5-AA34-46CB-AD54-8613487576A3}" destId="{3864680F-A957-4729-979B-AA9AA862AB71}" srcOrd="17" destOrd="0" presId="urn:microsoft.com/office/officeart/2005/8/layout/cycle8"/>
    <dgm:cxn modelId="{31FDFD9F-EF39-420E-9376-915749F27FB5}" type="presParOf" srcId="{33B425D5-AA34-46CB-AD54-8613487576A3}" destId="{C592F535-FBFB-49E8-9F9C-C64A96BAB876}" srcOrd="18" destOrd="0" presId="urn:microsoft.com/office/officeart/2005/8/layout/cycle8"/>
    <dgm:cxn modelId="{05359240-B07E-4178-8658-B0DFADDAF042}" type="presParOf" srcId="{33B425D5-AA34-46CB-AD54-8613487576A3}" destId="{80DA537A-34F8-4BC0-BF7A-DE63C37C357A}"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1073B-DC01-4F82-88B2-4310D5272E84}">
      <dsp:nvSpPr>
        <dsp:cNvPr id="0" name=""/>
        <dsp:cNvSpPr/>
      </dsp:nvSpPr>
      <dsp:spPr>
        <a:xfrm>
          <a:off x="443890" y="184999"/>
          <a:ext cx="2587548" cy="2587548"/>
        </a:xfrm>
        <a:prstGeom prst="pie">
          <a:avLst>
            <a:gd name="adj1" fmla="val 16200000"/>
            <a:gd name="adj2" fmla="val 0"/>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err="1" smtClean="0">
              <a:latin typeface="Times New Roman" panose="02020603050405020304" pitchFamily="18" charset="0"/>
              <a:cs typeface="Times New Roman" panose="02020603050405020304" pitchFamily="18" charset="0"/>
            </a:rPr>
            <a:t>Образо-вание</a:t>
          </a:r>
          <a:endParaRPr lang="ru-RU" sz="1800" b="1" kern="1200" dirty="0">
            <a:latin typeface="Times New Roman" panose="02020603050405020304" pitchFamily="18" charset="0"/>
            <a:cs typeface="Times New Roman" panose="02020603050405020304" pitchFamily="18" charset="0"/>
          </a:endParaRPr>
        </a:p>
      </dsp:txBody>
      <dsp:txXfrm>
        <a:off x="1817447" y="721299"/>
        <a:ext cx="954928" cy="708495"/>
      </dsp:txXfrm>
    </dsp:sp>
    <dsp:sp modelId="{A6D8367E-D80B-449D-AED6-F94BD611E1A8}">
      <dsp:nvSpPr>
        <dsp:cNvPr id="0" name=""/>
        <dsp:cNvSpPr/>
      </dsp:nvSpPr>
      <dsp:spPr>
        <a:xfrm>
          <a:off x="317941" y="271867"/>
          <a:ext cx="2839446" cy="2587548"/>
        </a:xfrm>
        <a:prstGeom prst="pie">
          <a:avLst>
            <a:gd name="adj1" fmla="val 0"/>
            <a:gd name="adj2" fmla="val 5400000"/>
          </a:avLst>
        </a:prstGeom>
        <a:solidFill>
          <a:srgbClr val="00B0F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a:latin typeface="Times New Roman" panose="02020603050405020304" pitchFamily="18" charset="0"/>
              <a:cs typeface="Times New Roman" panose="02020603050405020304" pitchFamily="18" charset="0"/>
            </a:rPr>
            <a:t>Культура</a:t>
          </a:r>
        </a:p>
      </dsp:txBody>
      <dsp:txXfrm>
        <a:off x="1825214" y="1614619"/>
        <a:ext cx="1047890" cy="708495"/>
      </dsp:txXfrm>
    </dsp:sp>
    <dsp:sp modelId="{399B7B9D-F653-45F0-93D5-C51F55BF3F0F}">
      <dsp:nvSpPr>
        <dsp:cNvPr id="0" name=""/>
        <dsp:cNvSpPr/>
      </dsp:nvSpPr>
      <dsp:spPr>
        <a:xfrm>
          <a:off x="357022" y="271867"/>
          <a:ext cx="2587548" cy="2587548"/>
        </a:xfrm>
        <a:prstGeom prst="pie">
          <a:avLst>
            <a:gd name="adj1" fmla="val 5400000"/>
            <a:gd name="adj2" fmla="val 10800000"/>
          </a:avLst>
        </a:prstGeom>
        <a:solidFill>
          <a:srgbClr val="00B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a:latin typeface="Times New Roman" panose="02020603050405020304" pitchFamily="18" charset="0"/>
              <a:cs typeface="Times New Roman" panose="02020603050405020304" pitchFamily="18" charset="0"/>
            </a:rPr>
            <a:t>Спорт</a:t>
          </a:r>
        </a:p>
      </dsp:txBody>
      <dsp:txXfrm>
        <a:off x="616085" y="1614619"/>
        <a:ext cx="954928" cy="708495"/>
      </dsp:txXfrm>
    </dsp:sp>
    <dsp:sp modelId="{2220B845-8F28-4E3B-840A-E60F70C6BDBC}">
      <dsp:nvSpPr>
        <dsp:cNvPr id="0" name=""/>
        <dsp:cNvSpPr/>
      </dsp:nvSpPr>
      <dsp:spPr>
        <a:xfrm>
          <a:off x="326903" y="184999"/>
          <a:ext cx="2647786" cy="2587548"/>
        </a:xfrm>
        <a:prstGeom prst="pie">
          <a:avLst>
            <a:gd name="adj1" fmla="val 10800000"/>
            <a:gd name="adj2" fmla="val 16200000"/>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a:latin typeface="Times New Roman" panose="02020603050405020304" pitchFamily="18" charset="0"/>
              <a:cs typeface="Times New Roman" panose="02020603050405020304" pitchFamily="18" charset="0"/>
            </a:rPr>
            <a:t>Здравоохранение</a:t>
          </a:r>
        </a:p>
      </dsp:txBody>
      <dsp:txXfrm>
        <a:off x="591997" y="721299"/>
        <a:ext cx="977159" cy="708495"/>
      </dsp:txXfrm>
    </dsp:sp>
    <dsp:sp modelId="{F3F1862D-425C-4D09-9FFE-1C4983EEF0E7}">
      <dsp:nvSpPr>
        <dsp:cNvPr id="0" name=""/>
        <dsp:cNvSpPr/>
      </dsp:nvSpPr>
      <dsp:spPr>
        <a:xfrm>
          <a:off x="283708" y="24817"/>
          <a:ext cx="2907911" cy="2907911"/>
        </a:xfrm>
        <a:prstGeom prst="circularArrow">
          <a:avLst>
            <a:gd name="adj1" fmla="val 5085"/>
            <a:gd name="adj2" fmla="val 327528"/>
            <a:gd name="adj3" fmla="val 21272472"/>
            <a:gd name="adj4" fmla="val 16200000"/>
            <a:gd name="adj5" fmla="val 5932"/>
          </a:avLst>
        </a:prstGeom>
        <a:solidFill>
          <a:schemeClr val="accent1">
            <a:lumMod val="75000"/>
          </a:schemeClr>
        </a:soli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1655FF5-58C6-43CD-8F76-CADD1F621AFD}">
      <dsp:nvSpPr>
        <dsp:cNvPr id="0" name=""/>
        <dsp:cNvSpPr/>
      </dsp:nvSpPr>
      <dsp:spPr>
        <a:xfrm>
          <a:off x="281785" y="111685"/>
          <a:ext cx="2907911" cy="2907911"/>
        </a:xfrm>
        <a:prstGeom prst="circularArrow">
          <a:avLst>
            <a:gd name="adj1" fmla="val 5085"/>
            <a:gd name="adj2" fmla="val 327528"/>
            <a:gd name="adj3" fmla="val 5072472"/>
            <a:gd name="adj4" fmla="val 0"/>
            <a:gd name="adj5" fmla="val 5932"/>
          </a:avLst>
        </a:prstGeom>
        <a:solidFill>
          <a:srgbClr val="00B0F0"/>
        </a:soli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1C2EDB8-9343-463E-B977-F7C3491EA22B}">
      <dsp:nvSpPr>
        <dsp:cNvPr id="0" name=""/>
        <dsp:cNvSpPr/>
      </dsp:nvSpPr>
      <dsp:spPr>
        <a:xfrm>
          <a:off x="196840" y="111685"/>
          <a:ext cx="2907911" cy="2907911"/>
        </a:xfrm>
        <a:prstGeom prst="circularArrow">
          <a:avLst>
            <a:gd name="adj1" fmla="val 5085"/>
            <a:gd name="adj2" fmla="val 327528"/>
            <a:gd name="adj3" fmla="val 10472472"/>
            <a:gd name="adj4" fmla="val 5400000"/>
            <a:gd name="adj5" fmla="val 5932"/>
          </a:avLst>
        </a:prstGeom>
        <a:solidFill>
          <a:srgbClr val="00B050"/>
        </a:soli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0F34D9C-C281-4B51-870E-579AC11054CC}">
      <dsp:nvSpPr>
        <dsp:cNvPr id="0" name=""/>
        <dsp:cNvSpPr/>
      </dsp:nvSpPr>
      <dsp:spPr>
        <a:xfrm>
          <a:off x="196412" y="24817"/>
          <a:ext cx="2907911" cy="2907911"/>
        </a:xfrm>
        <a:prstGeom prst="circularArrow">
          <a:avLst>
            <a:gd name="adj1" fmla="val 5085"/>
            <a:gd name="adj2" fmla="val 327528"/>
            <a:gd name="adj3" fmla="val 15872472"/>
            <a:gd name="adj4" fmla="val 10800000"/>
            <a:gd name="adj5" fmla="val 5932"/>
          </a:avLst>
        </a:prstGeom>
        <a:solidFill>
          <a:schemeClr val="accent2">
            <a:lumMod val="75000"/>
          </a:schemeClr>
        </a:soli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BFCA9-7250-422C-B31E-EE12B8F94F0D}">
      <dsp:nvSpPr>
        <dsp:cNvPr id="0" name=""/>
        <dsp:cNvSpPr/>
      </dsp:nvSpPr>
      <dsp:spPr>
        <a:xfrm>
          <a:off x="377522" y="237020"/>
          <a:ext cx="2737080" cy="2737080"/>
        </a:xfrm>
        <a:prstGeom prst="pie">
          <a:avLst>
            <a:gd name="adj1" fmla="val 16200000"/>
            <a:gd name="adj2" fmla="val 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smtClean="0">
              <a:latin typeface="Times New Roman" panose="02020603050405020304" pitchFamily="18" charset="0"/>
              <a:cs typeface="Times New Roman" panose="02020603050405020304" pitchFamily="18" charset="0"/>
            </a:rPr>
            <a:t>Страхова-</a:t>
          </a:r>
          <a:r>
            <a:rPr lang="ru-RU" sz="1800" b="1" kern="1200" dirty="0" err="1" smtClean="0">
              <a:latin typeface="Times New Roman" panose="02020603050405020304" pitchFamily="18" charset="0"/>
              <a:cs typeface="Times New Roman" panose="02020603050405020304" pitchFamily="18" charset="0"/>
            </a:rPr>
            <a:t>ние</a:t>
          </a:r>
          <a:endParaRPr lang="ru-RU" sz="1800" b="1" kern="1200" dirty="0">
            <a:latin typeface="Times New Roman" panose="02020603050405020304" pitchFamily="18" charset="0"/>
            <a:cs typeface="Times New Roman" panose="02020603050405020304" pitchFamily="18" charset="0"/>
          </a:endParaRPr>
        </a:p>
      </dsp:txBody>
      <dsp:txXfrm>
        <a:off x="1830456" y="804312"/>
        <a:ext cx="1010112" cy="749438"/>
      </dsp:txXfrm>
    </dsp:sp>
    <dsp:sp modelId="{6C122689-BAFE-4E85-AFC2-7F7407AF241D}">
      <dsp:nvSpPr>
        <dsp:cNvPr id="0" name=""/>
        <dsp:cNvSpPr/>
      </dsp:nvSpPr>
      <dsp:spPr>
        <a:xfrm>
          <a:off x="387595" y="288618"/>
          <a:ext cx="2737080" cy="2737080"/>
        </a:xfrm>
        <a:prstGeom prst="pie">
          <a:avLst>
            <a:gd name="adj1" fmla="val 0"/>
            <a:gd name="adj2" fmla="val 5400000"/>
          </a:avLst>
        </a:prstGeom>
        <a:solidFill>
          <a:schemeClr val="accent5">
            <a:hueOff val="-1102852"/>
            <a:satOff val="-5923"/>
            <a:lumOff val="202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a:latin typeface="Times New Roman" panose="02020603050405020304" pitchFamily="18" charset="0"/>
              <a:cs typeface="Times New Roman" panose="02020603050405020304" pitchFamily="18" charset="0"/>
            </a:rPr>
            <a:t>Связь</a:t>
          </a:r>
        </a:p>
      </dsp:txBody>
      <dsp:txXfrm>
        <a:off x="1840528" y="1708967"/>
        <a:ext cx="1010112" cy="749438"/>
      </dsp:txXfrm>
    </dsp:sp>
    <dsp:sp modelId="{7A8D8F93-4D17-45BF-92D1-57E8917BA57F}">
      <dsp:nvSpPr>
        <dsp:cNvPr id="0" name=""/>
        <dsp:cNvSpPr/>
      </dsp:nvSpPr>
      <dsp:spPr>
        <a:xfrm>
          <a:off x="295707" y="288618"/>
          <a:ext cx="2737080" cy="2737080"/>
        </a:xfrm>
        <a:prstGeom prst="pie">
          <a:avLst>
            <a:gd name="adj1" fmla="val 5400000"/>
            <a:gd name="adj2" fmla="val 10800000"/>
          </a:avLst>
        </a:prstGeom>
        <a:solidFill>
          <a:schemeClr val="accent5">
            <a:hueOff val="-2205704"/>
            <a:satOff val="-11847"/>
            <a:lumOff val="405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a:latin typeface="Times New Roman" panose="02020603050405020304" pitchFamily="18" charset="0"/>
              <a:cs typeface="Times New Roman" panose="02020603050405020304" pitchFamily="18" charset="0"/>
            </a:rPr>
            <a:t>Органы власти</a:t>
          </a:r>
        </a:p>
      </dsp:txBody>
      <dsp:txXfrm>
        <a:off x="569741" y="1708967"/>
        <a:ext cx="1010112" cy="749438"/>
      </dsp:txXfrm>
    </dsp:sp>
    <dsp:sp modelId="{F3773E08-B102-4FF5-8167-95D2714FCE9D}">
      <dsp:nvSpPr>
        <dsp:cNvPr id="0" name=""/>
        <dsp:cNvSpPr/>
      </dsp:nvSpPr>
      <dsp:spPr>
        <a:xfrm>
          <a:off x="295707" y="196730"/>
          <a:ext cx="2737080" cy="2737080"/>
        </a:xfrm>
        <a:prstGeom prst="pie">
          <a:avLst>
            <a:gd name="adj1" fmla="val 10800000"/>
            <a:gd name="adj2" fmla="val 16200000"/>
          </a:avLst>
        </a:prstGeom>
        <a:solidFill>
          <a:schemeClr val="accent5">
            <a:hueOff val="-3308557"/>
            <a:satOff val="-17770"/>
            <a:lumOff val="607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a:latin typeface="Times New Roman" panose="02020603050405020304" pitchFamily="18" charset="0"/>
              <a:cs typeface="Times New Roman" panose="02020603050405020304" pitchFamily="18" charset="0"/>
            </a:rPr>
            <a:t>Банки</a:t>
          </a:r>
        </a:p>
      </dsp:txBody>
      <dsp:txXfrm>
        <a:off x="569741" y="764022"/>
        <a:ext cx="1010112" cy="749438"/>
      </dsp:txXfrm>
    </dsp:sp>
    <dsp:sp modelId="{A4930BCD-8FC8-4297-B57E-4F7BB78223A4}">
      <dsp:nvSpPr>
        <dsp:cNvPr id="0" name=""/>
        <dsp:cNvSpPr/>
      </dsp:nvSpPr>
      <dsp:spPr>
        <a:xfrm>
          <a:off x="208084" y="67581"/>
          <a:ext cx="3075956" cy="3075956"/>
        </a:xfrm>
        <a:prstGeom prst="circularArrow">
          <a:avLst>
            <a:gd name="adj1" fmla="val 5085"/>
            <a:gd name="adj2" fmla="val 327528"/>
            <a:gd name="adj3" fmla="val 21272472"/>
            <a:gd name="adj4" fmla="val 16200000"/>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64680F-A957-4729-979B-AA9AA862AB71}">
      <dsp:nvSpPr>
        <dsp:cNvPr id="0" name=""/>
        <dsp:cNvSpPr/>
      </dsp:nvSpPr>
      <dsp:spPr>
        <a:xfrm>
          <a:off x="218156" y="119179"/>
          <a:ext cx="3075956" cy="3075956"/>
        </a:xfrm>
        <a:prstGeom prst="circularArrow">
          <a:avLst>
            <a:gd name="adj1" fmla="val 5085"/>
            <a:gd name="adj2" fmla="val 327528"/>
            <a:gd name="adj3" fmla="val 5072472"/>
            <a:gd name="adj4" fmla="val 0"/>
            <a:gd name="adj5" fmla="val 5932"/>
          </a:avLst>
        </a:prstGeom>
        <a:solidFill>
          <a:schemeClr val="accent5">
            <a:hueOff val="-1102852"/>
            <a:satOff val="-5923"/>
            <a:lumOff val="202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92F535-FBFB-49E8-9F9C-C64A96BAB876}">
      <dsp:nvSpPr>
        <dsp:cNvPr id="0" name=""/>
        <dsp:cNvSpPr/>
      </dsp:nvSpPr>
      <dsp:spPr>
        <a:xfrm>
          <a:off x="126269" y="119179"/>
          <a:ext cx="3075956" cy="3075956"/>
        </a:xfrm>
        <a:prstGeom prst="circularArrow">
          <a:avLst>
            <a:gd name="adj1" fmla="val 5085"/>
            <a:gd name="adj2" fmla="val 327528"/>
            <a:gd name="adj3" fmla="val 10472472"/>
            <a:gd name="adj4" fmla="val 5400000"/>
            <a:gd name="adj5" fmla="val 5932"/>
          </a:avLst>
        </a:prstGeom>
        <a:solidFill>
          <a:schemeClr val="accent5">
            <a:hueOff val="-2205704"/>
            <a:satOff val="-11847"/>
            <a:lumOff val="40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DA537A-34F8-4BC0-BF7A-DE63C37C357A}">
      <dsp:nvSpPr>
        <dsp:cNvPr id="0" name=""/>
        <dsp:cNvSpPr/>
      </dsp:nvSpPr>
      <dsp:spPr>
        <a:xfrm>
          <a:off x="126269" y="27292"/>
          <a:ext cx="3075956" cy="3075956"/>
        </a:xfrm>
        <a:prstGeom prst="circularArrow">
          <a:avLst>
            <a:gd name="adj1" fmla="val 5085"/>
            <a:gd name="adj2" fmla="val 327528"/>
            <a:gd name="adj3" fmla="val 15872472"/>
            <a:gd name="adj4" fmla="val 10800000"/>
            <a:gd name="adj5" fmla="val 5932"/>
          </a:avLst>
        </a:prstGeom>
        <a:solidFill>
          <a:schemeClr val="accent5">
            <a:hueOff val="-3308557"/>
            <a:satOff val="-17770"/>
            <a:lumOff val="607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0.62354</cdr:x>
      <cdr:y>0.20292</cdr:y>
    </cdr:from>
    <cdr:to>
      <cdr:x>0.89395</cdr:x>
      <cdr:y>0.42463</cdr:y>
    </cdr:to>
    <cdr:sp macro="" textlink="">
      <cdr:nvSpPr>
        <cdr:cNvPr id="2" name="Овал 1"/>
        <cdr:cNvSpPr/>
      </cdr:nvSpPr>
      <cdr:spPr>
        <a:xfrm xmlns:a="http://schemas.openxmlformats.org/drawingml/2006/main">
          <a:off x="2316011" y="540628"/>
          <a:ext cx="1004390" cy="590701"/>
        </a:xfrm>
        <a:prstGeom xmlns:a="http://schemas.openxmlformats.org/drawingml/2006/main" prst="ellipse">
          <a:avLst/>
        </a:prstGeom>
        <a:solidFill xmlns:a="http://schemas.openxmlformats.org/drawingml/2006/main">
          <a:schemeClr val="tx1"/>
        </a:solidFill>
        <a:ln xmlns:a="http://schemas.openxmlformats.org/drawingml/2006/main" w="25400">
          <a:solidFill>
            <a:schemeClr val="accent2">
              <a:lumMod val="7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ru-RU" sz="1000" b="1" dirty="0" smtClean="0">
              <a:solidFill>
                <a:schemeClr val="bg1"/>
              </a:solidFill>
              <a:latin typeface="Times New Roman" panose="02020603050405020304" pitchFamily="18" charset="0"/>
              <a:cs typeface="Times New Roman" panose="02020603050405020304" pitchFamily="18" charset="0"/>
            </a:rPr>
            <a:t>- 10165,8</a:t>
          </a:r>
        </a:p>
        <a:p xmlns:a="http://schemas.openxmlformats.org/drawingml/2006/main">
          <a:pPr algn="ctr"/>
          <a:r>
            <a:rPr lang="ru-RU" sz="1000" b="1" dirty="0" smtClean="0">
              <a:solidFill>
                <a:schemeClr val="bg1"/>
              </a:solidFill>
              <a:latin typeface="Times New Roman" panose="02020603050405020304" pitchFamily="18" charset="0"/>
              <a:cs typeface="Times New Roman" panose="02020603050405020304" pitchFamily="18" charset="0"/>
            </a:rPr>
            <a:t> тонн</a:t>
          </a:r>
          <a:endParaRPr lang="ru-RU" sz="1000" b="1" dirty="0">
            <a:solidFill>
              <a:schemeClr val="bg1"/>
            </a:solidFill>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0.27006</cdr:x>
      <cdr:y>0.15471</cdr:y>
    </cdr:from>
    <cdr:to>
      <cdr:x>0.53734</cdr:x>
      <cdr:y>0.36629</cdr:y>
    </cdr:to>
    <cdr:sp macro="" textlink="">
      <cdr:nvSpPr>
        <cdr:cNvPr id="2" name="Овал 1"/>
        <cdr:cNvSpPr/>
      </cdr:nvSpPr>
      <cdr:spPr>
        <a:xfrm xmlns:a="http://schemas.openxmlformats.org/drawingml/2006/main">
          <a:off x="982048" y="409807"/>
          <a:ext cx="971949" cy="560415"/>
        </a:xfrm>
        <a:prstGeom xmlns:a="http://schemas.openxmlformats.org/drawingml/2006/main" prst="ellipse">
          <a:avLst/>
        </a:prstGeom>
        <a:solidFill xmlns:a="http://schemas.openxmlformats.org/drawingml/2006/main">
          <a:schemeClr val="tx1"/>
        </a:solidFill>
        <a:ln xmlns:a="http://schemas.openxmlformats.org/drawingml/2006/main" w="25400">
          <a:solidFill>
            <a:schemeClr val="accent3">
              <a:lumMod val="7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ru-RU" sz="1000" b="1" dirty="0" smtClean="0">
              <a:solidFill>
                <a:schemeClr val="bg1"/>
              </a:solidFill>
              <a:latin typeface="Times New Roman" panose="02020603050405020304" pitchFamily="18" charset="0"/>
              <a:cs typeface="Times New Roman" panose="02020603050405020304" pitchFamily="18" charset="0"/>
            </a:rPr>
            <a:t>+ 90,4 тонны</a:t>
          </a:r>
          <a:endParaRPr lang="ru-RU" sz="1000" b="1" dirty="0">
            <a:solidFill>
              <a:schemeClr val="bg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0.46513</cdr:x>
      <cdr:y>0.20654</cdr:y>
    </cdr:from>
    <cdr:to>
      <cdr:x>0.67103</cdr:x>
      <cdr:y>0.41279</cdr:y>
    </cdr:to>
    <cdr:cxnSp macro="">
      <cdr:nvCxnSpPr>
        <cdr:cNvPr id="4" name="Прямая со стрелкой 3">
          <a:extLst xmlns:a="http://schemas.openxmlformats.org/drawingml/2006/main">
            <a:ext uri="{FF2B5EF4-FFF2-40B4-BE49-F238E27FC236}">
              <a16:creationId xmlns:a16="http://schemas.microsoft.com/office/drawing/2014/main" id="{CA7A4291-8575-47EF-BDC1-15D9EB6B96FC}"/>
            </a:ext>
          </a:extLst>
        </cdr:cNvPr>
        <cdr:cNvCxnSpPr/>
      </cdr:nvCxnSpPr>
      <cdr:spPr>
        <a:xfrm xmlns:a="http://schemas.openxmlformats.org/drawingml/2006/main" flipV="1">
          <a:off x="1691397" y="547090"/>
          <a:ext cx="748738" cy="546313"/>
        </a:xfrm>
        <a:prstGeom xmlns:a="http://schemas.openxmlformats.org/drawingml/2006/main" prst="straightConnector1">
          <a:avLst/>
        </a:prstGeom>
        <a:ln xmlns:a="http://schemas.openxmlformats.org/drawingml/2006/main" w="25400">
          <a:solidFill>
            <a:schemeClr val="accent3">
              <a:lumMod val="75000"/>
            </a:schemeClr>
          </a:solidFill>
          <a:prstDash val="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0.56604</cdr:x>
      <cdr:y>0.31202</cdr:y>
    </cdr:from>
    <cdr:to>
      <cdr:x>0.81132</cdr:x>
      <cdr:y>0.51739</cdr:y>
    </cdr:to>
    <cdr:sp macro="" textlink="">
      <cdr:nvSpPr>
        <cdr:cNvPr id="3" name="Овал 2"/>
        <cdr:cNvSpPr/>
      </cdr:nvSpPr>
      <cdr:spPr>
        <a:xfrm xmlns:a="http://schemas.openxmlformats.org/drawingml/2006/main">
          <a:off x="2160240" y="825086"/>
          <a:ext cx="936104" cy="543067"/>
        </a:xfrm>
        <a:prstGeom xmlns:a="http://schemas.openxmlformats.org/drawingml/2006/main" prst="ellipse">
          <a:avLst/>
        </a:prstGeom>
        <a:solidFill xmlns:a="http://schemas.openxmlformats.org/drawingml/2006/main">
          <a:schemeClr val="tx1"/>
        </a:solidFill>
        <a:ln xmlns:a="http://schemas.openxmlformats.org/drawingml/2006/main" w="254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ru-RU" sz="1000" b="1" dirty="0" smtClean="0">
              <a:solidFill>
                <a:schemeClr val="bg1"/>
              </a:solidFill>
              <a:latin typeface="Times New Roman" panose="02020603050405020304" pitchFamily="18" charset="0"/>
              <a:cs typeface="Times New Roman" panose="02020603050405020304" pitchFamily="18" charset="0"/>
            </a:rPr>
            <a:t>- 473 кг.</a:t>
          </a:r>
          <a:endParaRPr lang="ru-RU" sz="1000" dirty="0">
            <a:solidFill>
              <a:schemeClr val="bg1"/>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0.4717</cdr:x>
      <cdr:y>0.32677</cdr:y>
    </cdr:from>
    <cdr:to>
      <cdr:x>0.62264</cdr:x>
      <cdr:y>0.62631</cdr:y>
    </cdr:to>
    <cdr:cxnSp macro="">
      <cdr:nvCxnSpPr>
        <cdr:cNvPr id="5" name="Прямая со стрелкой 4">
          <a:extLst xmlns:a="http://schemas.openxmlformats.org/drawingml/2006/main">
            <a:ext uri="{FF2B5EF4-FFF2-40B4-BE49-F238E27FC236}">
              <a16:creationId xmlns:a16="http://schemas.microsoft.com/office/drawing/2014/main" id="{5A251E2F-2E99-415E-B9BA-7F9BF9A788F0}"/>
            </a:ext>
          </a:extLst>
        </cdr:cNvPr>
        <cdr:cNvCxnSpPr/>
      </cdr:nvCxnSpPr>
      <cdr:spPr>
        <a:xfrm xmlns:a="http://schemas.openxmlformats.org/drawingml/2006/main">
          <a:off x="1800200" y="864097"/>
          <a:ext cx="576064" cy="792088"/>
        </a:xfrm>
        <a:prstGeom xmlns:a="http://schemas.openxmlformats.org/drawingml/2006/main" prst="straightConnector1">
          <a:avLst/>
        </a:prstGeom>
        <a:ln xmlns:a="http://schemas.openxmlformats.org/drawingml/2006/main" w="25400">
          <a:solidFill>
            <a:schemeClr val="tx1"/>
          </a:solidFill>
          <a:prstDash val="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0.30189</cdr:x>
      <cdr:y>0.30953</cdr:y>
    </cdr:from>
    <cdr:to>
      <cdr:x>0.53212</cdr:x>
      <cdr:y>0.5</cdr:y>
    </cdr:to>
    <cdr:sp macro="" textlink="">
      <cdr:nvSpPr>
        <cdr:cNvPr id="2" name="Овал 1"/>
        <cdr:cNvSpPr/>
      </cdr:nvSpPr>
      <cdr:spPr>
        <a:xfrm xmlns:a="http://schemas.openxmlformats.org/drawingml/2006/main">
          <a:off x="1152128" y="936122"/>
          <a:ext cx="878655" cy="576045"/>
        </a:xfrm>
        <a:prstGeom xmlns:a="http://schemas.openxmlformats.org/drawingml/2006/main" prst="ellipse">
          <a:avLst/>
        </a:prstGeom>
        <a:solidFill xmlns:a="http://schemas.openxmlformats.org/drawingml/2006/main">
          <a:schemeClr val="tx1"/>
        </a:solidFill>
        <a:ln xmlns:a="http://schemas.openxmlformats.org/drawingml/2006/main" w="25400">
          <a:solidFill>
            <a:srgbClr val="CC66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ru-RU" sz="1000" b="1" dirty="0" smtClean="0">
              <a:solidFill>
                <a:schemeClr val="bg1"/>
              </a:solidFill>
              <a:latin typeface="Times New Roman" panose="02020603050405020304" pitchFamily="18" charset="0"/>
              <a:cs typeface="Times New Roman" panose="02020603050405020304" pitchFamily="18" charset="0"/>
            </a:rPr>
            <a:t>+ 162 </a:t>
          </a:r>
          <a:r>
            <a:rPr lang="ru-RU" sz="1000" b="1" dirty="0">
              <a:solidFill>
                <a:schemeClr val="bg1"/>
              </a:solidFill>
              <a:latin typeface="Times New Roman" panose="02020603050405020304" pitchFamily="18" charset="0"/>
              <a:cs typeface="Times New Roman" panose="02020603050405020304" pitchFamily="18" charset="0"/>
            </a:rPr>
            <a:t>гол.</a:t>
          </a:r>
        </a:p>
      </cdr:txBody>
    </cdr:sp>
  </cdr:relSizeAnchor>
  <cdr:relSizeAnchor xmlns:cdr="http://schemas.openxmlformats.org/drawingml/2006/chartDrawing">
    <cdr:from>
      <cdr:x>0.49036</cdr:x>
      <cdr:y>0.35714</cdr:y>
    </cdr:from>
    <cdr:to>
      <cdr:x>0.59932</cdr:x>
      <cdr:y>0.57143</cdr:y>
    </cdr:to>
    <cdr:cxnSp macro="">
      <cdr:nvCxnSpPr>
        <cdr:cNvPr id="4" name="Прямая со стрелкой 3">
          <a:extLst xmlns:a="http://schemas.openxmlformats.org/drawingml/2006/main">
            <a:ext uri="{FF2B5EF4-FFF2-40B4-BE49-F238E27FC236}">
              <a16:creationId xmlns:a16="http://schemas.microsoft.com/office/drawing/2014/main" id="{532D9FBF-4D97-4BF2-854D-083B6543DD87}"/>
            </a:ext>
          </a:extLst>
        </cdr:cNvPr>
        <cdr:cNvCxnSpPr/>
      </cdr:nvCxnSpPr>
      <cdr:spPr>
        <a:xfrm xmlns:a="http://schemas.openxmlformats.org/drawingml/2006/main" flipV="1">
          <a:off x="1944216" y="1080121"/>
          <a:ext cx="432048" cy="648073"/>
        </a:xfrm>
        <a:prstGeom xmlns:a="http://schemas.openxmlformats.org/drawingml/2006/main" prst="straightConnector1">
          <a:avLst/>
        </a:prstGeom>
        <a:ln xmlns:a="http://schemas.openxmlformats.org/drawingml/2006/main" w="25400">
          <a:solidFill>
            <a:schemeClr val="accent3">
              <a:lumMod val="75000"/>
            </a:schemeClr>
          </a:solidFill>
          <a:prstDash val="dash"/>
          <a:tailEnd type="triangle"/>
        </a:ln>
        <a:scene3d xmlns:a="http://schemas.openxmlformats.org/drawingml/2006/main">
          <a:camera prst="orthographicFront">
            <a:rot lat="0" lon="0" rev="300000"/>
          </a:camera>
          <a:lightRig rig="threePt" dir="t"/>
        </a:scene3d>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0.3155</cdr:x>
      <cdr:y>0.32677</cdr:y>
    </cdr:from>
    <cdr:to>
      <cdr:x>0.59002</cdr:x>
      <cdr:y>0.54462</cdr:y>
    </cdr:to>
    <cdr:sp macro="" textlink="">
      <cdr:nvSpPr>
        <cdr:cNvPr id="2" name="Овал 1"/>
        <cdr:cNvSpPr/>
      </cdr:nvSpPr>
      <cdr:spPr>
        <a:xfrm xmlns:a="http://schemas.openxmlformats.org/drawingml/2006/main">
          <a:off x="1249535" y="864097"/>
          <a:ext cx="1087190" cy="576068"/>
        </a:xfrm>
        <a:prstGeom xmlns:a="http://schemas.openxmlformats.org/drawingml/2006/main" prst="ellipse">
          <a:avLst/>
        </a:prstGeom>
        <a:solidFill xmlns:a="http://schemas.openxmlformats.org/drawingml/2006/main">
          <a:schemeClr val="tx1"/>
        </a:solidFill>
        <a:ln xmlns:a="http://schemas.openxmlformats.org/drawingml/2006/main" w="25400">
          <a:solidFill>
            <a:schemeClr val="accent1">
              <a:lumMod val="5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ru-RU" sz="1000" b="1" dirty="0" smtClean="0">
              <a:solidFill>
                <a:schemeClr val="bg1"/>
              </a:solidFill>
              <a:latin typeface="Times New Roman" panose="02020603050405020304" pitchFamily="18" charset="0"/>
              <a:cs typeface="Times New Roman" panose="02020603050405020304" pitchFamily="18" charset="0"/>
            </a:rPr>
            <a:t>+ 7607,6</a:t>
          </a:r>
        </a:p>
        <a:p xmlns:a="http://schemas.openxmlformats.org/drawingml/2006/main">
          <a:pPr algn="ctr"/>
          <a:r>
            <a:rPr lang="ru-RU" sz="1000" b="1" dirty="0" smtClean="0">
              <a:solidFill>
                <a:schemeClr val="bg1"/>
              </a:solidFill>
              <a:latin typeface="Times New Roman" panose="02020603050405020304" pitchFamily="18" charset="0"/>
              <a:cs typeface="Times New Roman" panose="02020603050405020304" pitchFamily="18" charset="0"/>
            </a:rPr>
            <a:t>га</a:t>
          </a:r>
          <a:endParaRPr lang="ru-RU" sz="1000" b="1" dirty="0">
            <a:solidFill>
              <a:schemeClr val="bg1"/>
            </a:solidFill>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0"/>
            <a:ext cx="2984871" cy="501015"/>
          </a:xfrm>
          <a:prstGeom prst="rect">
            <a:avLst/>
          </a:prstGeom>
        </p:spPr>
        <p:txBody>
          <a:bodyPr vert="horz" lIns="91974" tIns="45987" rIns="91974" bIns="45987" rtlCol="0"/>
          <a:lstStyle>
            <a:lvl1pPr algn="l">
              <a:defRPr sz="1200"/>
            </a:lvl1pPr>
          </a:lstStyle>
          <a:p>
            <a:endParaRPr lang="ru-RU"/>
          </a:p>
        </p:txBody>
      </p:sp>
      <p:sp>
        <p:nvSpPr>
          <p:cNvPr id="3" name="Дата 2"/>
          <p:cNvSpPr>
            <a:spLocks noGrp="1"/>
          </p:cNvSpPr>
          <p:nvPr>
            <p:ph type="dt" idx="1"/>
          </p:nvPr>
        </p:nvSpPr>
        <p:spPr>
          <a:xfrm>
            <a:off x="3901698" y="0"/>
            <a:ext cx="2984871" cy="501015"/>
          </a:xfrm>
          <a:prstGeom prst="rect">
            <a:avLst/>
          </a:prstGeom>
        </p:spPr>
        <p:txBody>
          <a:bodyPr vert="horz" lIns="91974" tIns="45987" rIns="91974" bIns="45987" rtlCol="0"/>
          <a:lstStyle>
            <a:lvl1pPr algn="r">
              <a:defRPr sz="1200"/>
            </a:lvl1pPr>
          </a:lstStyle>
          <a:p>
            <a:fld id="{DD4826AC-E295-4FB2-AC70-AF1B7AF575BB}" type="datetimeFigureOut">
              <a:rPr lang="ru-RU" smtClean="0"/>
              <a:pPr/>
              <a:t>16.08.2024</a:t>
            </a:fld>
            <a:endParaRPr lang="ru-RU"/>
          </a:p>
        </p:txBody>
      </p:sp>
      <p:sp>
        <p:nvSpPr>
          <p:cNvPr id="4" name="Образ слайда 3"/>
          <p:cNvSpPr>
            <a:spLocks noGrp="1" noRot="1" noChangeAspect="1"/>
          </p:cNvSpPr>
          <p:nvPr>
            <p:ph type="sldImg" idx="2"/>
          </p:nvPr>
        </p:nvSpPr>
        <p:spPr>
          <a:xfrm>
            <a:off x="938213" y="750888"/>
            <a:ext cx="5011737" cy="3759200"/>
          </a:xfrm>
          <a:prstGeom prst="rect">
            <a:avLst/>
          </a:prstGeom>
          <a:noFill/>
          <a:ln w="12700">
            <a:solidFill>
              <a:prstClr val="black"/>
            </a:solidFill>
          </a:ln>
        </p:spPr>
        <p:txBody>
          <a:bodyPr vert="horz" lIns="91974" tIns="45987" rIns="91974" bIns="45987" rtlCol="0" anchor="ctr"/>
          <a:lstStyle/>
          <a:p>
            <a:endParaRPr lang="ru-RU"/>
          </a:p>
        </p:txBody>
      </p:sp>
      <p:sp>
        <p:nvSpPr>
          <p:cNvPr id="5" name="Заметки 4"/>
          <p:cNvSpPr>
            <a:spLocks noGrp="1"/>
          </p:cNvSpPr>
          <p:nvPr>
            <p:ph type="body" sz="quarter" idx="3"/>
          </p:nvPr>
        </p:nvSpPr>
        <p:spPr>
          <a:xfrm>
            <a:off x="688817" y="4759643"/>
            <a:ext cx="5510530" cy="4509135"/>
          </a:xfrm>
          <a:prstGeom prst="rect">
            <a:avLst/>
          </a:prstGeom>
        </p:spPr>
        <p:txBody>
          <a:bodyPr vert="horz" lIns="91974" tIns="45987" rIns="91974" bIns="45987"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2" y="9517546"/>
            <a:ext cx="2984871" cy="501015"/>
          </a:xfrm>
          <a:prstGeom prst="rect">
            <a:avLst/>
          </a:prstGeom>
        </p:spPr>
        <p:txBody>
          <a:bodyPr vert="horz" lIns="91974" tIns="45987" rIns="91974" bIns="45987" rtlCol="0" anchor="b"/>
          <a:lstStyle>
            <a:lvl1pPr algn="l">
              <a:defRPr sz="1200"/>
            </a:lvl1pPr>
          </a:lstStyle>
          <a:p>
            <a:endParaRPr lang="ru-RU"/>
          </a:p>
        </p:txBody>
      </p:sp>
      <p:sp>
        <p:nvSpPr>
          <p:cNvPr id="7" name="Номер слайда 6"/>
          <p:cNvSpPr>
            <a:spLocks noGrp="1"/>
          </p:cNvSpPr>
          <p:nvPr>
            <p:ph type="sldNum" sz="quarter" idx="5"/>
          </p:nvPr>
        </p:nvSpPr>
        <p:spPr>
          <a:xfrm>
            <a:off x="3901698" y="9517546"/>
            <a:ext cx="2984871" cy="501015"/>
          </a:xfrm>
          <a:prstGeom prst="rect">
            <a:avLst/>
          </a:prstGeom>
        </p:spPr>
        <p:txBody>
          <a:bodyPr vert="horz" lIns="91974" tIns="45987" rIns="91974" bIns="45987" rtlCol="0" anchor="b"/>
          <a:lstStyle>
            <a:lvl1pPr algn="r">
              <a:defRPr sz="1200"/>
            </a:lvl1pPr>
          </a:lstStyle>
          <a:p>
            <a:fld id="{C8346C29-12D6-4DDE-95F2-48E3AE27DEB6}" type="slidenum">
              <a:rPr lang="ru-RU" smtClean="0"/>
              <a:pPr/>
              <a:t>‹#›</a:t>
            </a:fld>
            <a:endParaRPr lang="ru-RU"/>
          </a:p>
        </p:txBody>
      </p:sp>
    </p:spTree>
    <p:extLst>
      <p:ext uri="{BB962C8B-B14F-4D97-AF65-F5344CB8AC3E}">
        <p14:creationId xmlns:p14="http://schemas.microsoft.com/office/powerpoint/2010/main" val="419083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9</a:t>
            </a:fld>
            <a:endParaRPr lang="ru-RU"/>
          </a:p>
        </p:txBody>
      </p:sp>
    </p:spTree>
    <p:extLst>
      <p:ext uri="{BB962C8B-B14F-4D97-AF65-F5344CB8AC3E}">
        <p14:creationId xmlns:p14="http://schemas.microsoft.com/office/powerpoint/2010/main" val="762952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37</a:t>
            </a:fld>
            <a:endParaRPr lang="ru-RU"/>
          </a:p>
        </p:txBody>
      </p:sp>
    </p:spTree>
    <p:extLst>
      <p:ext uri="{BB962C8B-B14F-4D97-AF65-F5344CB8AC3E}">
        <p14:creationId xmlns:p14="http://schemas.microsoft.com/office/powerpoint/2010/main" val="2814190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38</a:t>
            </a:fld>
            <a:endParaRPr lang="ru-RU"/>
          </a:p>
        </p:txBody>
      </p:sp>
    </p:spTree>
    <p:extLst>
      <p:ext uri="{BB962C8B-B14F-4D97-AF65-F5344CB8AC3E}">
        <p14:creationId xmlns:p14="http://schemas.microsoft.com/office/powerpoint/2010/main" val="2984650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42</a:t>
            </a:fld>
            <a:endParaRPr lang="ru-RU"/>
          </a:p>
        </p:txBody>
      </p:sp>
    </p:spTree>
    <p:extLst>
      <p:ext uri="{BB962C8B-B14F-4D97-AF65-F5344CB8AC3E}">
        <p14:creationId xmlns:p14="http://schemas.microsoft.com/office/powerpoint/2010/main" val="1638905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44</a:t>
            </a:fld>
            <a:endParaRPr lang="ru-RU"/>
          </a:p>
        </p:txBody>
      </p:sp>
    </p:spTree>
    <p:extLst>
      <p:ext uri="{BB962C8B-B14F-4D97-AF65-F5344CB8AC3E}">
        <p14:creationId xmlns:p14="http://schemas.microsoft.com/office/powerpoint/2010/main" val="3010334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45</a:t>
            </a:fld>
            <a:endParaRPr lang="ru-RU"/>
          </a:p>
        </p:txBody>
      </p:sp>
    </p:spTree>
    <p:extLst>
      <p:ext uri="{BB962C8B-B14F-4D97-AF65-F5344CB8AC3E}">
        <p14:creationId xmlns:p14="http://schemas.microsoft.com/office/powerpoint/2010/main" val="2225949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46</a:t>
            </a:fld>
            <a:endParaRPr lang="ru-RU"/>
          </a:p>
        </p:txBody>
      </p:sp>
    </p:spTree>
    <p:extLst>
      <p:ext uri="{BB962C8B-B14F-4D97-AF65-F5344CB8AC3E}">
        <p14:creationId xmlns:p14="http://schemas.microsoft.com/office/powerpoint/2010/main" val="2744692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47</a:t>
            </a:fld>
            <a:endParaRPr lang="ru-RU"/>
          </a:p>
        </p:txBody>
      </p:sp>
    </p:spTree>
    <p:extLst>
      <p:ext uri="{BB962C8B-B14F-4D97-AF65-F5344CB8AC3E}">
        <p14:creationId xmlns:p14="http://schemas.microsoft.com/office/powerpoint/2010/main" val="3709280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50</a:t>
            </a:fld>
            <a:endParaRPr lang="ru-RU"/>
          </a:p>
        </p:txBody>
      </p:sp>
    </p:spTree>
    <p:extLst>
      <p:ext uri="{BB962C8B-B14F-4D97-AF65-F5344CB8AC3E}">
        <p14:creationId xmlns:p14="http://schemas.microsoft.com/office/powerpoint/2010/main" val="3235148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51</a:t>
            </a:fld>
            <a:endParaRPr lang="ru-RU"/>
          </a:p>
        </p:txBody>
      </p:sp>
    </p:spTree>
    <p:extLst>
      <p:ext uri="{BB962C8B-B14F-4D97-AF65-F5344CB8AC3E}">
        <p14:creationId xmlns:p14="http://schemas.microsoft.com/office/powerpoint/2010/main" val="3605336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52</a:t>
            </a:fld>
            <a:endParaRPr lang="ru-RU"/>
          </a:p>
        </p:txBody>
      </p:sp>
    </p:spTree>
    <p:extLst>
      <p:ext uri="{BB962C8B-B14F-4D97-AF65-F5344CB8AC3E}">
        <p14:creationId xmlns:p14="http://schemas.microsoft.com/office/powerpoint/2010/main" val="4270336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10</a:t>
            </a:fld>
            <a:endParaRPr lang="ru-RU"/>
          </a:p>
        </p:txBody>
      </p:sp>
    </p:spTree>
    <p:extLst>
      <p:ext uri="{BB962C8B-B14F-4D97-AF65-F5344CB8AC3E}">
        <p14:creationId xmlns:p14="http://schemas.microsoft.com/office/powerpoint/2010/main" val="271363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54</a:t>
            </a:fld>
            <a:endParaRPr lang="ru-RU"/>
          </a:p>
        </p:txBody>
      </p:sp>
    </p:spTree>
    <p:extLst>
      <p:ext uri="{BB962C8B-B14F-4D97-AF65-F5344CB8AC3E}">
        <p14:creationId xmlns:p14="http://schemas.microsoft.com/office/powerpoint/2010/main" val="3835469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56</a:t>
            </a:fld>
            <a:endParaRPr lang="ru-RU"/>
          </a:p>
        </p:txBody>
      </p:sp>
    </p:spTree>
    <p:extLst>
      <p:ext uri="{BB962C8B-B14F-4D97-AF65-F5344CB8AC3E}">
        <p14:creationId xmlns:p14="http://schemas.microsoft.com/office/powerpoint/2010/main" val="3861856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57</a:t>
            </a:fld>
            <a:endParaRPr lang="ru-RU"/>
          </a:p>
        </p:txBody>
      </p:sp>
    </p:spTree>
    <p:extLst>
      <p:ext uri="{BB962C8B-B14F-4D97-AF65-F5344CB8AC3E}">
        <p14:creationId xmlns:p14="http://schemas.microsoft.com/office/powerpoint/2010/main" val="1985004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58</a:t>
            </a:fld>
            <a:endParaRPr lang="ru-RU"/>
          </a:p>
        </p:txBody>
      </p:sp>
    </p:spTree>
    <p:extLst>
      <p:ext uri="{BB962C8B-B14F-4D97-AF65-F5344CB8AC3E}">
        <p14:creationId xmlns:p14="http://schemas.microsoft.com/office/powerpoint/2010/main" val="2054021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59</a:t>
            </a:fld>
            <a:endParaRPr lang="ru-RU"/>
          </a:p>
        </p:txBody>
      </p:sp>
    </p:spTree>
    <p:extLst>
      <p:ext uri="{BB962C8B-B14F-4D97-AF65-F5344CB8AC3E}">
        <p14:creationId xmlns:p14="http://schemas.microsoft.com/office/powerpoint/2010/main" val="833751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60</a:t>
            </a:fld>
            <a:endParaRPr lang="ru-RU"/>
          </a:p>
        </p:txBody>
      </p:sp>
    </p:spTree>
    <p:extLst>
      <p:ext uri="{BB962C8B-B14F-4D97-AF65-F5344CB8AC3E}">
        <p14:creationId xmlns:p14="http://schemas.microsoft.com/office/powerpoint/2010/main" val="2602619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61</a:t>
            </a:fld>
            <a:endParaRPr lang="ru-RU"/>
          </a:p>
        </p:txBody>
      </p:sp>
    </p:spTree>
    <p:extLst>
      <p:ext uri="{BB962C8B-B14F-4D97-AF65-F5344CB8AC3E}">
        <p14:creationId xmlns:p14="http://schemas.microsoft.com/office/powerpoint/2010/main" val="1671917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62</a:t>
            </a:fld>
            <a:endParaRPr lang="ru-RU"/>
          </a:p>
        </p:txBody>
      </p:sp>
    </p:spTree>
    <p:extLst>
      <p:ext uri="{BB962C8B-B14F-4D97-AF65-F5344CB8AC3E}">
        <p14:creationId xmlns:p14="http://schemas.microsoft.com/office/powerpoint/2010/main" val="2699708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63</a:t>
            </a:fld>
            <a:endParaRPr lang="ru-RU"/>
          </a:p>
        </p:txBody>
      </p:sp>
    </p:spTree>
    <p:extLst>
      <p:ext uri="{BB962C8B-B14F-4D97-AF65-F5344CB8AC3E}">
        <p14:creationId xmlns:p14="http://schemas.microsoft.com/office/powerpoint/2010/main" val="2720647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64</a:t>
            </a:fld>
            <a:endParaRPr lang="ru-RU"/>
          </a:p>
        </p:txBody>
      </p:sp>
    </p:spTree>
    <p:extLst>
      <p:ext uri="{BB962C8B-B14F-4D97-AF65-F5344CB8AC3E}">
        <p14:creationId xmlns:p14="http://schemas.microsoft.com/office/powerpoint/2010/main" val="627504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23</a:t>
            </a:fld>
            <a:endParaRPr lang="ru-RU"/>
          </a:p>
        </p:txBody>
      </p:sp>
    </p:spTree>
    <p:extLst>
      <p:ext uri="{BB962C8B-B14F-4D97-AF65-F5344CB8AC3E}">
        <p14:creationId xmlns:p14="http://schemas.microsoft.com/office/powerpoint/2010/main" val="2098882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65</a:t>
            </a:fld>
            <a:endParaRPr lang="ru-RU"/>
          </a:p>
        </p:txBody>
      </p:sp>
    </p:spTree>
    <p:extLst>
      <p:ext uri="{BB962C8B-B14F-4D97-AF65-F5344CB8AC3E}">
        <p14:creationId xmlns:p14="http://schemas.microsoft.com/office/powerpoint/2010/main" val="2960842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66</a:t>
            </a:fld>
            <a:endParaRPr lang="ru-RU"/>
          </a:p>
        </p:txBody>
      </p:sp>
    </p:spTree>
    <p:extLst>
      <p:ext uri="{BB962C8B-B14F-4D97-AF65-F5344CB8AC3E}">
        <p14:creationId xmlns:p14="http://schemas.microsoft.com/office/powerpoint/2010/main" val="2901599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28</a:t>
            </a:fld>
            <a:endParaRPr lang="ru-RU"/>
          </a:p>
        </p:txBody>
      </p:sp>
    </p:spTree>
    <p:extLst>
      <p:ext uri="{BB962C8B-B14F-4D97-AF65-F5344CB8AC3E}">
        <p14:creationId xmlns:p14="http://schemas.microsoft.com/office/powerpoint/2010/main" val="743198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31</a:t>
            </a:fld>
            <a:endParaRPr lang="ru-RU"/>
          </a:p>
        </p:txBody>
      </p:sp>
    </p:spTree>
    <p:extLst>
      <p:ext uri="{BB962C8B-B14F-4D97-AF65-F5344CB8AC3E}">
        <p14:creationId xmlns:p14="http://schemas.microsoft.com/office/powerpoint/2010/main" val="3810668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32</a:t>
            </a:fld>
            <a:endParaRPr lang="ru-RU"/>
          </a:p>
        </p:txBody>
      </p:sp>
    </p:spTree>
    <p:extLst>
      <p:ext uri="{BB962C8B-B14F-4D97-AF65-F5344CB8AC3E}">
        <p14:creationId xmlns:p14="http://schemas.microsoft.com/office/powerpoint/2010/main" val="3111715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33</a:t>
            </a:fld>
            <a:endParaRPr lang="ru-RU"/>
          </a:p>
        </p:txBody>
      </p:sp>
    </p:spTree>
    <p:extLst>
      <p:ext uri="{BB962C8B-B14F-4D97-AF65-F5344CB8AC3E}">
        <p14:creationId xmlns:p14="http://schemas.microsoft.com/office/powerpoint/2010/main" val="3661528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34</a:t>
            </a:fld>
            <a:endParaRPr lang="ru-RU"/>
          </a:p>
        </p:txBody>
      </p:sp>
    </p:spTree>
    <p:extLst>
      <p:ext uri="{BB962C8B-B14F-4D97-AF65-F5344CB8AC3E}">
        <p14:creationId xmlns:p14="http://schemas.microsoft.com/office/powerpoint/2010/main" val="1778224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46C29-12D6-4DDE-95F2-48E3AE27DEB6}" type="slidenum">
              <a:rPr lang="ru-RU" smtClean="0"/>
              <a:pPr/>
              <a:t>36</a:t>
            </a:fld>
            <a:endParaRPr lang="ru-RU"/>
          </a:p>
        </p:txBody>
      </p:sp>
    </p:spTree>
    <p:extLst>
      <p:ext uri="{BB962C8B-B14F-4D97-AF65-F5344CB8AC3E}">
        <p14:creationId xmlns:p14="http://schemas.microsoft.com/office/powerpoint/2010/main" val="258522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F8B3DE1D-DEB1-4E26-8CB8-8EFE30905CFD}" type="datetime1">
              <a:rPr lang="ru-RU" smtClean="0"/>
              <a:pPr/>
              <a:t>16.08.2024</a:t>
            </a:fld>
            <a:endParaRPr lang="ru-RU"/>
          </a:p>
        </p:txBody>
      </p:sp>
      <p:sp>
        <p:nvSpPr>
          <p:cNvPr id="5" name="Footer Placeholder 4"/>
          <p:cNvSpPr>
            <a:spLocks noGrp="1"/>
          </p:cNvSpPr>
          <p:nvPr>
            <p:ph type="ftr" sz="quarter" idx="11"/>
          </p:nvPr>
        </p:nvSpPr>
        <p:spPr>
          <a:xfrm>
            <a:off x="1900237" y="5410202"/>
            <a:ext cx="3843665" cy="365125"/>
          </a:xfrm>
        </p:spPr>
        <p:txBody>
          <a:bodyPr/>
          <a:lstStyle/>
          <a:p>
            <a:endParaRPr lang="ru-RU"/>
          </a:p>
        </p:txBody>
      </p:sp>
      <p:sp>
        <p:nvSpPr>
          <p:cNvPr id="6" name="Slide Number Placeholder 5"/>
          <p:cNvSpPr>
            <a:spLocks noGrp="1"/>
          </p:cNvSpPr>
          <p:nvPr>
            <p:ph type="sldNum" sz="quarter" idx="12"/>
          </p:nvPr>
        </p:nvSpPr>
        <p:spPr>
          <a:xfrm>
            <a:off x="7915603" y="5410200"/>
            <a:ext cx="578317" cy="365125"/>
          </a:xfrm>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2029022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ru-RU" smtClean="0"/>
              <a:t>Вставка рисунка</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9658226-95AA-4360-B464-AA5C3BB453E1}" type="datetime1">
              <a:rPr lang="ru-RU" smtClean="0"/>
              <a:pPr/>
              <a:t>16.08.2024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3877213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6F7A18A-6094-4F84-967E-B5C7FE43833F}" type="datetime1">
              <a:rPr lang="ru-RU" smtClean="0"/>
              <a:pPr/>
              <a:t>16.08.2024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4058711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6994676-5B09-451B-B8C7-92016AC83AF5}" type="datetime1">
              <a:rPr lang="ru-RU" smtClean="0"/>
              <a:pPr/>
              <a:t>16.08.2024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54CF04-829E-4533-9E22-1DEDBBC55A26}" type="slidenum">
              <a:rPr lang="ru-RU" smtClean="0"/>
              <a:pPr/>
              <a:t>‹#›</a:t>
            </a:fld>
            <a:endParaRPr lang="ru-RU"/>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3706605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5A3DA1E-8301-46C5-9E7F-2C84A9316FE2}" type="datetime1">
              <a:rPr lang="ru-RU" smtClean="0"/>
              <a:pPr/>
              <a:t>16.08.2024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99190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F3A3374A-8284-4817-9D6F-1BBF961B71D2}" type="datetime1">
              <a:rPr lang="ru-RU" smtClean="0"/>
              <a:pPr/>
              <a:t>16.08.2024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116936800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ru-RU" smtClean="0"/>
              <a:t>Вставка рисунка</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ru-RU" smtClean="0"/>
              <a:t>Вставка рисунка</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ru-RU" smtClean="0"/>
              <a:t>Вставка рисунка</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F3A3374A-8284-4817-9D6F-1BBF961B71D2}" type="datetime1">
              <a:rPr lang="ru-RU" smtClean="0"/>
              <a:pPr/>
              <a:t>16.08.2024</a:t>
            </a:fld>
            <a:endParaRPr lang="ru-RU"/>
          </a:p>
        </p:txBody>
      </p:sp>
      <p:sp>
        <p:nvSpPr>
          <p:cNvPr id="4" name="Footer Placeholder 3"/>
          <p:cNvSpPr>
            <a:spLocks noGrp="1"/>
          </p:cNvSpPr>
          <p:nvPr>
            <p:ph type="ftr" sz="quarter" idx="11"/>
          </p:nvPr>
        </p:nvSpPr>
        <p:spPr/>
        <p:txBody>
          <a:bodyPr/>
          <a:lstStyle>
            <a:lvl1pPr>
              <a:defRPr cap="all" baseline="0"/>
            </a:lvl1pPr>
          </a:lstStyle>
          <a:p>
            <a:endParaRPr lang="ru-RU"/>
          </a:p>
        </p:txBody>
      </p:sp>
      <p:sp>
        <p:nvSpPr>
          <p:cNvPr id="5" name="Slide Number Placeholder 4"/>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99702224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A3BA5F5-14CB-44DB-B78E-7E1EFFBDCAE0}" type="datetime1">
              <a:rPr lang="ru-RU" smtClean="0"/>
              <a:pPr/>
              <a:t>16.08.2024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204923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5DA9A66-239D-4F42-AE57-7590BC2677A4}" type="datetime1">
              <a:rPr lang="ru-RU" smtClean="0"/>
              <a:pPr/>
              <a:t>16.08.2024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1533928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ru-RU" smtClean="0"/>
              <a:t>Образец заголовка</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46E4D037-7BD6-4055-B6C8-6C79FA30ADF2}" type="datetime1">
              <a:rPr lang="ru-RU" smtClean="0"/>
              <a:pPr/>
              <a:t>16.08.2024</a:t>
            </a:fld>
            <a:endParaRPr lang="ru-RU"/>
          </a:p>
        </p:txBody>
      </p:sp>
      <p:sp>
        <p:nvSpPr>
          <p:cNvPr id="50" name="Footer Placeholder 4"/>
          <p:cNvSpPr>
            <a:spLocks noGrp="1"/>
          </p:cNvSpPr>
          <p:nvPr>
            <p:ph type="ftr" sz="quarter" idx="11"/>
          </p:nvPr>
        </p:nvSpPr>
        <p:spPr>
          <a:xfrm>
            <a:off x="856059" y="5883276"/>
            <a:ext cx="4679482" cy="365125"/>
          </a:xfrm>
        </p:spPr>
        <p:txBody>
          <a:bodyPr/>
          <a:lstStyle/>
          <a:p>
            <a:endParaRPr lang="ru-RU"/>
          </a:p>
        </p:txBody>
      </p:sp>
      <p:sp>
        <p:nvSpPr>
          <p:cNvPr id="51" name="Slide Number Placeholder 5"/>
          <p:cNvSpPr>
            <a:spLocks noGrp="1"/>
          </p:cNvSpPr>
          <p:nvPr>
            <p:ph type="sldNum" sz="quarter" idx="12"/>
          </p:nvPr>
        </p:nvSpPr>
        <p:spPr>
          <a:xfrm>
            <a:off x="7707241" y="5883275"/>
            <a:ext cx="578317" cy="365125"/>
          </a:xfrm>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118090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ru-RU" smtClean="0"/>
              <a:t>Образец заголовка</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3862F3A-2D57-411D-BC98-34317EA7B756}" type="datetime1">
              <a:rPr lang="ru-RU" smtClean="0"/>
              <a:pPr/>
              <a:t>16.08.2024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341872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37A6CB2-A78F-4FA9-B1A4-CBA4427288AC}" type="datetime1">
              <a:rPr lang="ru-RU" smtClean="0"/>
              <a:pPr/>
              <a:t>16.08.2024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38405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56058" y="3073398"/>
            <a:ext cx="3658793"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3073398"/>
            <a:ext cx="3656408"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80760F6E-9C22-4825-8A0E-D4475E4406CD}" type="datetime1">
              <a:rPr lang="ru-RU" smtClean="0"/>
              <a:pPr/>
              <a:t>16.08.2024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730487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0F1A174-98AA-407B-9C5E-1954EB77179F}" type="datetime1">
              <a:rPr lang="ru-RU" smtClean="0"/>
              <a:pPr/>
              <a:t>16.08.2024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244736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FE220-0979-4439-9439-D2820E85AD3A}" type="datetime1">
              <a:rPr lang="ru-RU" smtClean="0"/>
              <a:pPr/>
              <a:t>16.08.2024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1134049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B12E3DA-120D-45D8-862F-0480917EC1F0}" type="datetime1">
              <a:rPr lang="ru-RU" smtClean="0"/>
              <a:pPr/>
              <a:t>16.08.2024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4078906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ru-RU" smtClean="0"/>
              <a:t>Вставка рисунка</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B1FB454-2246-4CEB-816E-CC30A1F245FC}" type="datetime1">
              <a:rPr lang="ru-RU" smtClean="0"/>
              <a:pPr/>
              <a:t>16.08.2024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54CF04-829E-4533-9E22-1DEDBBC55A26}" type="slidenum">
              <a:rPr lang="ru-RU" smtClean="0"/>
              <a:pPr/>
              <a:t>‹#›</a:t>
            </a:fld>
            <a:endParaRPr lang="ru-RU"/>
          </a:p>
        </p:txBody>
      </p:sp>
    </p:spTree>
    <p:extLst>
      <p:ext uri="{BB962C8B-B14F-4D97-AF65-F5344CB8AC3E}">
        <p14:creationId xmlns:p14="http://schemas.microsoft.com/office/powerpoint/2010/main" val="1749032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A3374A-8284-4817-9D6F-1BBF961B71D2}" type="datetime1">
              <a:rPr lang="ru-RU" smtClean="0"/>
              <a:pPr/>
              <a:t>16.08.2024</a:t>
            </a:fld>
            <a:endParaRPr lang="ru-RU"/>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B54CF04-829E-4533-9E22-1DEDBBC55A26}" type="slidenum">
              <a:rPr lang="ru-RU" smtClean="0"/>
              <a:pPr/>
              <a:t>‹#›</a:t>
            </a:fld>
            <a:endParaRPr lang="ru-RU"/>
          </a:p>
        </p:txBody>
      </p:sp>
    </p:spTree>
    <p:extLst>
      <p:ext uri="{BB962C8B-B14F-4D97-AF65-F5344CB8AC3E}">
        <p14:creationId xmlns:p14="http://schemas.microsoft.com/office/powerpoint/2010/main" val="3812519805"/>
      </p:ext>
    </p:extLst>
  </p:cSld>
  <p:clrMap bg1="dk1" tx1="lt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chart" Target="../charts/chart12.xml"/><Relationship Id="rId4" Type="http://schemas.openxmlformats.org/officeDocument/2006/relationships/chart" Target="../charts/chart11.xml"/></Relationships>
</file>

<file path=ppt/slides/_rels/slide3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48.png"/><Relationship Id="rId5" Type="http://schemas.openxmlformats.org/officeDocument/2006/relationships/diagramQuickStyle" Target="../diagrams/quickStyle1.xml"/><Relationship Id="rId10" Type="http://schemas.openxmlformats.org/officeDocument/2006/relationships/image" Target="../media/image47.png"/><Relationship Id="rId4" Type="http://schemas.openxmlformats.org/officeDocument/2006/relationships/diagramLayout" Target="../diagrams/layout1.xml"/><Relationship Id="rId9"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3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18.xml"/></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Layout" Target="../diagrams/layout2.xml"/><Relationship Id="rId7" Type="http://schemas.openxmlformats.org/officeDocument/2006/relationships/image" Target="../media/image4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52.png"/><Relationship Id="rId4" Type="http://schemas.openxmlformats.org/officeDocument/2006/relationships/diagramQuickStyle" Target="../diagrams/quickStyle2.xml"/><Relationship Id="rId9"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6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6B54CF04-829E-4533-9E22-1DEDBBC55A26}" type="slidenum">
              <a:rPr lang="ru-RU" smtClean="0"/>
              <a:pPr/>
              <a:t>1</a:t>
            </a:fld>
            <a:endParaRPr lang="ru-RU"/>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29" y="0"/>
            <a:ext cx="9286821" cy="6858000"/>
          </a:xfrm>
          <a:prstGeom prst="rect">
            <a:avLst/>
          </a:prstGeom>
        </p:spPr>
      </p:pic>
      <p:sp>
        <p:nvSpPr>
          <p:cNvPr id="12" name="Заголовок 2"/>
          <p:cNvSpPr>
            <a:spLocks noGrp="1"/>
          </p:cNvSpPr>
          <p:nvPr>
            <p:ph type="title"/>
          </p:nvPr>
        </p:nvSpPr>
        <p:spPr>
          <a:xfrm>
            <a:off x="-180528" y="1772816"/>
            <a:ext cx="9286822" cy="2808312"/>
          </a:xfrm>
        </p:spPr>
        <p:txBody>
          <a:bodyPr>
            <a:noAutofit/>
          </a:bodyPr>
          <a:lstStyle/>
          <a:p>
            <a:pPr algn="ctr"/>
            <a:r>
              <a:rPr lang="ru-RU" b="1" dirty="0" smtClean="0">
                <a:solidFill>
                  <a:schemeClr val="accent5">
                    <a:lumMod val="50000"/>
                  </a:schemeClr>
                </a:solidFill>
                <a:latin typeface="Times New Roman" panose="02020603050405020304" pitchFamily="18" charset="0"/>
                <a:cs typeface="Times New Roman" panose="02020603050405020304" pitchFamily="18" charset="0"/>
              </a:rPr>
              <a:t>И</a:t>
            </a:r>
            <a:r>
              <a:rPr lang="ru-RU" b="1" cap="none" dirty="0" smtClean="0">
                <a:solidFill>
                  <a:schemeClr val="accent5">
                    <a:lumMod val="50000"/>
                  </a:schemeClr>
                </a:solidFill>
                <a:latin typeface="Times New Roman" panose="02020603050405020304" pitchFamily="18" charset="0"/>
                <a:cs typeface="Times New Roman" panose="02020603050405020304" pitchFamily="18" charset="0"/>
              </a:rPr>
              <a:t>нвестиционный профиль</a:t>
            </a:r>
            <a:br>
              <a:rPr lang="ru-RU" b="1" cap="none" dirty="0" smtClean="0">
                <a:solidFill>
                  <a:schemeClr val="accent5">
                    <a:lumMod val="50000"/>
                  </a:schemeClr>
                </a:solidFill>
                <a:latin typeface="Times New Roman" panose="02020603050405020304" pitchFamily="18" charset="0"/>
                <a:cs typeface="Times New Roman" panose="02020603050405020304" pitchFamily="18" charset="0"/>
              </a:rPr>
            </a:br>
            <a:r>
              <a:rPr lang="ru-RU" b="1" cap="none" dirty="0" smtClean="0">
                <a:solidFill>
                  <a:schemeClr val="accent5">
                    <a:lumMod val="50000"/>
                  </a:schemeClr>
                </a:solidFill>
                <a:latin typeface="Times New Roman" panose="02020603050405020304" pitchFamily="18" charset="0"/>
                <a:cs typeface="Times New Roman" panose="02020603050405020304" pitchFamily="18" charset="0"/>
              </a:rPr>
              <a:t>муниципального образования </a:t>
            </a:r>
            <a:br>
              <a:rPr lang="ru-RU" b="1" cap="none" dirty="0" smtClean="0">
                <a:solidFill>
                  <a:schemeClr val="accent5">
                    <a:lumMod val="50000"/>
                  </a:schemeClr>
                </a:solidFill>
                <a:latin typeface="Times New Roman" panose="02020603050405020304" pitchFamily="18" charset="0"/>
                <a:cs typeface="Times New Roman" panose="02020603050405020304" pitchFamily="18" charset="0"/>
              </a:rPr>
            </a:br>
            <a:r>
              <a:rPr lang="ru-RU" b="1" cap="none" dirty="0" smtClean="0">
                <a:solidFill>
                  <a:schemeClr val="accent5">
                    <a:lumMod val="50000"/>
                  </a:schemeClr>
                </a:solidFill>
                <a:latin typeface="Times New Roman" panose="02020603050405020304" pitchFamily="18" charset="0"/>
                <a:cs typeface="Times New Roman" panose="02020603050405020304" pitchFamily="18" charset="0"/>
              </a:rPr>
              <a:t>«Тулунский район»</a:t>
            </a:r>
            <a:br>
              <a:rPr lang="ru-RU" b="1" cap="none" dirty="0" smtClean="0">
                <a:solidFill>
                  <a:schemeClr val="accent5">
                    <a:lumMod val="50000"/>
                  </a:schemeClr>
                </a:solidFill>
                <a:latin typeface="Times New Roman" panose="02020603050405020304" pitchFamily="18" charset="0"/>
                <a:cs typeface="Times New Roman" panose="02020603050405020304" pitchFamily="18" charset="0"/>
              </a:rPr>
            </a:br>
            <a:r>
              <a:rPr lang="ru-RU" sz="2800" b="1" cap="none" dirty="0" smtClean="0">
                <a:solidFill>
                  <a:schemeClr val="accent5">
                    <a:lumMod val="50000"/>
                  </a:schemeClr>
                </a:solidFill>
                <a:latin typeface="Times New Roman" panose="02020603050405020304" pitchFamily="18" charset="0"/>
                <a:cs typeface="Times New Roman" panose="02020603050405020304" pitchFamily="18" charset="0"/>
              </a:rPr>
              <a:t>2024 год</a:t>
            </a:r>
            <a:endParaRPr lang="ru-RU" sz="2800" b="1" dirty="0">
              <a:solidFill>
                <a:schemeClr val="accent5">
                  <a:lumMod val="50000"/>
                </a:schemeClr>
              </a:solidFill>
              <a:effectLst/>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a:blip r:embed="rId3"/>
          <a:stretch>
            <a:fillRect/>
          </a:stretch>
        </p:blipFill>
        <p:spPr>
          <a:xfrm>
            <a:off x="107505" y="188640"/>
            <a:ext cx="936104" cy="1175980"/>
          </a:xfrm>
          <a:prstGeom prst="rect">
            <a:avLst/>
          </a:prstGeom>
        </p:spPr>
      </p:pic>
    </p:spTree>
    <p:extLst>
      <p:ext uri="{BB962C8B-B14F-4D97-AF65-F5344CB8AC3E}">
        <p14:creationId xmlns:p14="http://schemas.microsoft.com/office/powerpoint/2010/main" val="4190570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0"/>
            <a:ext cx="9144000" cy="548680"/>
          </a:xfrm>
        </p:spPr>
        <p:txBody>
          <a:bodyPr>
            <a:noAutofit/>
          </a:bodyPr>
          <a:lstStyle/>
          <a:p>
            <a:pPr algn="ctr"/>
            <a:r>
              <a:rPr lang="ru-RU" sz="2400" b="1" dirty="0">
                <a:solidFill>
                  <a:srgbClr val="006699"/>
                </a:solidFill>
                <a:latin typeface="Times New Roman" panose="02020603050405020304" pitchFamily="18" charset="0"/>
                <a:cs typeface="Times New Roman" panose="02020603050405020304" pitchFamily="18" charset="0"/>
              </a:rPr>
              <a:t>4</a:t>
            </a:r>
            <a:r>
              <a:rPr lang="ru-RU" sz="2400" b="1" dirty="0" smtClean="0">
                <a:solidFill>
                  <a:srgbClr val="006699"/>
                </a:solidFill>
                <a:effectLst/>
                <a:latin typeface="Times New Roman" panose="02020603050405020304" pitchFamily="18" charset="0"/>
                <a:cs typeface="Times New Roman" panose="02020603050405020304" pitchFamily="18" charset="0"/>
              </a:rPr>
              <a:t>. </a:t>
            </a:r>
            <a:r>
              <a:rPr lang="ru-RU" sz="2400" b="1" dirty="0">
                <a:solidFill>
                  <a:srgbClr val="006699"/>
                </a:solidFill>
                <a:effectLst/>
                <a:latin typeface="Times New Roman" panose="02020603050405020304" pitchFamily="18" charset="0"/>
                <a:cs typeface="Times New Roman" panose="02020603050405020304" pitchFamily="18" charset="0"/>
              </a:rPr>
              <a:t>Климатические условия</a:t>
            </a:r>
          </a:p>
        </p:txBody>
      </p:sp>
      <p:sp>
        <p:nvSpPr>
          <p:cNvPr id="2" name="Объект 1"/>
          <p:cNvSpPr>
            <a:spLocks noGrp="1"/>
          </p:cNvSpPr>
          <p:nvPr>
            <p:ph idx="1"/>
          </p:nvPr>
        </p:nvSpPr>
        <p:spPr>
          <a:xfrm>
            <a:off x="3995936" y="620689"/>
            <a:ext cx="4608512" cy="2520279"/>
          </a:xfrm>
        </p:spPr>
        <p:txBody>
          <a:bodyPr>
            <a:noAutofit/>
          </a:bodyPr>
          <a:lstStyle/>
          <a:p>
            <a:pPr marL="0" indent="450000" algn="just">
              <a:lnSpc>
                <a:spcPct val="100000"/>
              </a:lnSpc>
              <a:spcBef>
                <a:spcPts val="0"/>
              </a:spcBef>
              <a:spcAft>
                <a:spcPts val="0"/>
              </a:spcAft>
              <a:buNone/>
            </a:pPr>
            <a:r>
              <a:rPr lang="ru-RU" sz="1600" dirty="0">
                <a:solidFill>
                  <a:schemeClr val="bg1"/>
                </a:solidFill>
                <a:latin typeface="Times New Roman"/>
                <a:ea typeface="Times New Roman"/>
              </a:rPr>
              <a:t>Климат района резко континентальный с продолжительной и холодной зимой. </a:t>
            </a:r>
          </a:p>
          <a:p>
            <a:pPr marL="0" indent="450000" algn="just">
              <a:lnSpc>
                <a:spcPct val="100000"/>
              </a:lnSpc>
              <a:spcBef>
                <a:spcPts val="0"/>
              </a:spcBef>
              <a:spcAft>
                <a:spcPts val="0"/>
              </a:spcAft>
              <a:buNone/>
            </a:pPr>
            <a:r>
              <a:rPr lang="ru-RU" sz="1600" dirty="0">
                <a:solidFill>
                  <a:schemeClr val="bg1"/>
                </a:solidFill>
                <a:latin typeface="Times New Roman"/>
                <a:ea typeface="Times New Roman"/>
              </a:rPr>
              <a:t>Средняя температура в январе от -20,5 до -22,8 </a:t>
            </a:r>
            <a:r>
              <a:rPr lang="ru-RU" sz="1600" baseline="30000" dirty="0">
                <a:solidFill>
                  <a:schemeClr val="bg1"/>
                </a:solidFill>
                <a:latin typeface="Times New Roman"/>
                <a:ea typeface="Times New Roman"/>
              </a:rPr>
              <a:t>0</a:t>
            </a:r>
            <a:r>
              <a:rPr lang="en-US" sz="1600" dirty="0">
                <a:solidFill>
                  <a:schemeClr val="bg1"/>
                </a:solidFill>
                <a:latin typeface="Times New Roman"/>
                <a:ea typeface="Times New Roman"/>
              </a:rPr>
              <a:t>C</a:t>
            </a:r>
            <a:r>
              <a:rPr lang="ru-RU" sz="1600" dirty="0">
                <a:solidFill>
                  <a:schemeClr val="bg1"/>
                </a:solidFill>
                <a:latin typeface="Times New Roman"/>
                <a:ea typeface="Times New Roman"/>
              </a:rPr>
              <a:t>, в июле от +15,1 до +17,3 </a:t>
            </a:r>
            <a:r>
              <a:rPr lang="ru-RU" sz="1600" baseline="30000" dirty="0">
                <a:solidFill>
                  <a:schemeClr val="bg1"/>
                </a:solidFill>
                <a:latin typeface="Times New Roman"/>
                <a:ea typeface="Times New Roman"/>
              </a:rPr>
              <a:t>0</a:t>
            </a:r>
            <a:r>
              <a:rPr lang="en-US" sz="1600" dirty="0">
                <a:solidFill>
                  <a:schemeClr val="bg1"/>
                </a:solidFill>
                <a:latin typeface="Times New Roman"/>
                <a:ea typeface="Times New Roman"/>
              </a:rPr>
              <a:t>C</a:t>
            </a:r>
            <a:r>
              <a:rPr lang="ru-RU" sz="1600" dirty="0">
                <a:solidFill>
                  <a:schemeClr val="bg1"/>
                </a:solidFill>
                <a:latin typeface="Times New Roman"/>
                <a:ea typeface="Times New Roman"/>
              </a:rPr>
              <a:t>. Максимальная температура воздуха в июле +</a:t>
            </a:r>
            <a:r>
              <a:rPr lang="ru-RU" sz="1600" dirty="0" smtClean="0">
                <a:solidFill>
                  <a:schemeClr val="bg1"/>
                </a:solidFill>
                <a:latin typeface="Times New Roman"/>
                <a:ea typeface="Times New Roman"/>
              </a:rPr>
              <a:t>34 </a:t>
            </a:r>
            <a:r>
              <a:rPr lang="ru-RU" sz="1600" baseline="30000" dirty="0">
                <a:solidFill>
                  <a:schemeClr val="bg1"/>
                </a:solidFill>
                <a:latin typeface="Times New Roman"/>
                <a:ea typeface="Times New Roman"/>
              </a:rPr>
              <a:t>0</a:t>
            </a:r>
            <a:r>
              <a:rPr lang="en-US" sz="1600" dirty="0">
                <a:solidFill>
                  <a:schemeClr val="bg1"/>
                </a:solidFill>
                <a:latin typeface="Times New Roman"/>
                <a:ea typeface="Times New Roman"/>
              </a:rPr>
              <a:t>C</a:t>
            </a:r>
            <a:r>
              <a:rPr lang="ru-RU" sz="1600" dirty="0">
                <a:solidFill>
                  <a:schemeClr val="bg1"/>
                </a:solidFill>
                <a:latin typeface="Times New Roman"/>
                <a:ea typeface="Times New Roman"/>
              </a:rPr>
              <a:t>, в январе -54 </a:t>
            </a:r>
            <a:r>
              <a:rPr lang="ru-RU" sz="1600" baseline="30000" dirty="0">
                <a:solidFill>
                  <a:schemeClr val="bg1"/>
                </a:solidFill>
                <a:latin typeface="Times New Roman"/>
                <a:ea typeface="Times New Roman"/>
              </a:rPr>
              <a:t>0</a:t>
            </a:r>
            <a:r>
              <a:rPr lang="en-US" sz="1600" dirty="0">
                <a:solidFill>
                  <a:schemeClr val="bg1"/>
                </a:solidFill>
                <a:latin typeface="Times New Roman"/>
                <a:ea typeface="Times New Roman"/>
              </a:rPr>
              <a:t>C</a:t>
            </a:r>
            <a:r>
              <a:rPr lang="ru-RU" sz="1600" dirty="0">
                <a:solidFill>
                  <a:schemeClr val="bg1"/>
                </a:solidFill>
                <a:latin typeface="Times New Roman"/>
                <a:ea typeface="Times New Roman"/>
              </a:rPr>
              <a:t>. </a:t>
            </a:r>
          </a:p>
          <a:p>
            <a:pPr marL="0" indent="450000">
              <a:lnSpc>
                <a:spcPct val="100000"/>
              </a:lnSpc>
              <a:spcBef>
                <a:spcPts val="0"/>
              </a:spcBef>
              <a:spcAft>
                <a:spcPts val="0"/>
              </a:spcAft>
              <a:buNone/>
            </a:pPr>
            <a:r>
              <a:rPr lang="ru-RU" sz="1600" dirty="0" smtClean="0">
                <a:solidFill>
                  <a:schemeClr val="bg1"/>
                </a:solidFill>
                <a:latin typeface="Times New Roman"/>
                <a:ea typeface="Times New Roman"/>
              </a:rPr>
              <a:t>Средняя продолжительность </a:t>
            </a:r>
            <a:r>
              <a:rPr lang="ru-RU" sz="1600" dirty="0">
                <a:solidFill>
                  <a:schemeClr val="bg1"/>
                </a:solidFill>
                <a:latin typeface="Times New Roman"/>
                <a:ea typeface="Times New Roman"/>
              </a:rPr>
              <a:t>вегетационного периода составляет 110-115 дней, а длительность безморозного периода досадливо мала </a:t>
            </a:r>
            <a:r>
              <a:rPr lang="ru-RU" sz="1600" dirty="0" smtClean="0">
                <a:solidFill>
                  <a:schemeClr val="bg1"/>
                </a:solidFill>
                <a:latin typeface="Times New Roman"/>
                <a:ea typeface="Times New Roman"/>
              </a:rPr>
              <a:t>и колеблется </a:t>
            </a:r>
            <a:r>
              <a:rPr lang="ru-RU" sz="1600" dirty="0">
                <a:solidFill>
                  <a:schemeClr val="bg1"/>
                </a:solidFill>
                <a:latin typeface="Times New Roman"/>
                <a:ea typeface="Times New Roman"/>
              </a:rPr>
              <a:t>от 73 до 97 дней. </a:t>
            </a:r>
          </a:p>
        </p:txBody>
      </p:sp>
      <p:sp>
        <p:nvSpPr>
          <p:cNvPr id="4" name="Номер слайда 3"/>
          <p:cNvSpPr>
            <a:spLocks noGrp="1"/>
          </p:cNvSpPr>
          <p:nvPr>
            <p:ph type="sldNum" sz="quarter" idx="12"/>
          </p:nvPr>
        </p:nvSpPr>
        <p:spPr>
          <a:xfrm>
            <a:off x="7884368" y="6474988"/>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10</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7" name="Объект 1"/>
          <p:cNvSpPr txBox="1">
            <a:spLocks/>
          </p:cNvSpPr>
          <p:nvPr/>
        </p:nvSpPr>
        <p:spPr>
          <a:xfrm>
            <a:off x="827584" y="3140968"/>
            <a:ext cx="5112568" cy="3107432"/>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450000" algn="just">
              <a:spcBef>
                <a:spcPts val="0"/>
              </a:spcBef>
              <a:buFont typeface="Wingdings 3"/>
              <a:buNone/>
            </a:pPr>
            <a:r>
              <a:rPr lang="ru-RU" sz="1600" dirty="0">
                <a:solidFill>
                  <a:schemeClr val="bg1"/>
                </a:solidFill>
                <a:latin typeface="Times New Roman" pitchFamily="18" charset="0"/>
                <a:ea typeface="Times New Roman"/>
                <a:cs typeface="Times New Roman" pitchFamily="18" charset="0"/>
              </a:rPr>
              <a:t>Первые заморозки начинаются уже в третьей декаде августа, а возвратные заморозки заканчиваются в начале второй декады июня. </a:t>
            </a:r>
          </a:p>
          <a:p>
            <a:pPr marL="0" indent="450000" algn="just">
              <a:spcBef>
                <a:spcPts val="0"/>
              </a:spcBef>
              <a:buFont typeface="Wingdings 3"/>
              <a:buNone/>
            </a:pPr>
            <a:r>
              <a:rPr lang="ru-RU" sz="1600" dirty="0">
                <a:solidFill>
                  <a:schemeClr val="bg1"/>
                </a:solidFill>
                <a:latin typeface="Times New Roman" pitchFamily="18" charset="0"/>
                <a:ea typeface="Times New Roman"/>
                <a:cs typeface="Times New Roman" pitchFamily="18" charset="0"/>
              </a:rPr>
              <a:t>На наших просторах господствуют ветры северо-западных и западных румбов. Их средняя скорость составляет 3-4 метра в секунду.</a:t>
            </a:r>
          </a:p>
          <a:p>
            <a:pPr marL="0" indent="450000" algn="just">
              <a:spcBef>
                <a:spcPts val="0"/>
              </a:spcBef>
              <a:buFont typeface="Wingdings 3"/>
              <a:buNone/>
            </a:pPr>
            <a:r>
              <a:rPr lang="ru-RU" sz="1600" dirty="0">
                <a:solidFill>
                  <a:schemeClr val="bg1"/>
                </a:solidFill>
                <a:latin typeface="Times New Roman" pitchFamily="18" charset="0"/>
                <a:ea typeface="Times New Roman"/>
                <a:cs typeface="Times New Roman" pitchFamily="18" charset="0"/>
              </a:rPr>
              <a:t>Годовое количество осадков изменяется в зависимости от высоты местности и составляет около 400 мм в районе Тулуна, и доходит до 900 мм в районе Белой Зимы. Основная часть осадков приходится на теплый период времени, за который выпадает до 85 процентов годовой нормы. </a:t>
            </a:r>
          </a:p>
        </p:txBody>
      </p:sp>
      <p:pic>
        <p:nvPicPr>
          <p:cNvPr id="5" name="Рисунок 4"/>
          <p:cNvPicPr>
            <a:picLocks noChangeAspect="1"/>
          </p:cNvPicPr>
          <p:nvPr/>
        </p:nvPicPr>
        <p:blipFill>
          <a:blip r:embed="rId3"/>
          <a:stretch>
            <a:fillRect/>
          </a:stretch>
        </p:blipFill>
        <p:spPr>
          <a:xfrm>
            <a:off x="6038464" y="3504098"/>
            <a:ext cx="3105536" cy="2160240"/>
          </a:xfrm>
          <a:prstGeom prst="rect">
            <a:avLst/>
          </a:prstGeom>
          <a:ln>
            <a:noFill/>
          </a:ln>
          <a:effectLst>
            <a:softEdge rad="112500"/>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215" y="692696"/>
            <a:ext cx="3148065" cy="2304256"/>
          </a:xfrm>
          <a:prstGeom prst="rect">
            <a:avLst/>
          </a:prstGeom>
          <a:ln>
            <a:noFill/>
          </a:ln>
          <a:effectLst>
            <a:softEdge rad="112500"/>
          </a:effectLst>
        </p:spPr>
      </p:pic>
    </p:spTree>
    <p:extLst>
      <p:ext uri="{BB962C8B-B14F-4D97-AF65-F5344CB8AC3E}">
        <p14:creationId xmlns:p14="http://schemas.microsoft.com/office/powerpoint/2010/main" val="1071214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0"/>
            <a:ext cx="9144000" cy="615603"/>
          </a:xfrm>
        </p:spPr>
        <p:txBody>
          <a:bodyPr>
            <a:noAutofit/>
          </a:bodyPr>
          <a:lstStyle/>
          <a:p>
            <a:pPr algn="ctr"/>
            <a:r>
              <a:rPr lang="ru-RU" sz="2400" b="1" dirty="0" smtClean="0">
                <a:solidFill>
                  <a:srgbClr val="006699"/>
                </a:solidFill>
                <a:effectLst/>
                <a:latin typeface="Times New Roman" panose="02020603050405020304" pitchFamily="18" charset="0"/>
                <a:cs typeface="Times New Roman" panose="02020603050405020304" pitchFamily="18" charset="0"/>
              </a:rPr>
              <a:t>5. </a:t>
            </a:r>
            <a:r>
              <a:rPr lang="ru-RU" sz="2400" b="1" dirty="0">
                <a:solidFill>
                  <a:srgbClr val="006699"/>
                </a:solidFill>
                <a:effectLst/>
                <a:latin typeface="Times New Roman" panose="02020603050405020304" pitchFamily="18" charset="0"/>
                <a:cs typeface="Times New Roman" panose="02020603050405020304" pitchFamily="18" charset="0"/>
              </a:rPr>
              <a:t>Транспортная инфраструктура</a:t>
            </a:r>
          </a:p>
        </p:txBody>
      </p:sp>
      <p:sp>
        <p:nvSpPr>
          <p:cNvPr id="2" name="Объект 1"/>
          <p:cNvSpPr>
            <a:spLocks noGrp="1"/>
          </p:cNvSpPr>
          <p:nvPr>
            <p:ph idx="1"/>
          </p:nvPr>
        </p:nvSpPr>
        <p:spPr>
          <a:xfrm>
            <a:off x="833388" y="615603"/>
            <a:ext cx="7555036" cy="2143551"/>
          </a:xfrm>
        </p:spPr>
        <p:txBody>
          <a:bodyPr>
            <a:noAutofit/>
          </a:bodyPr>
          <a:lstStyle/>
          <a:p>
            <a:pPr marL="0" indent="450000" algn="just">
              <a:lnSpc>
                <a:spcPct val="100000"/>
              </a:lnSpc>
              <a:spcBef>
                <a:spcPts val="0"/>
              </a:spcBef>
              <a:spcAft>
                <a:spcPts val="0"/>
              </a:spcAft>
              <a:buNone/>
            </a:pPr>
            <a:r>
              <a:rPr lang="ru-RU" sz="1600" dirty="0" smtClean="0">
                <a:solidFill>
                  <a:schemeClr val="bg1"/>
                </a:solidFill>
                <a:latin typeface="Times New Roman"/>
                <a:ea typeface="Times New Roman"/>
              </a:rPr>
              <a:t>Тулунский  район  имеет  выгодное  транспортно-географическое положение:  с  запада  на  восток  по  нему  проходит  Восточно-Сибирская  железнодорожная  магистраль,  его  земли  пересекают Московский,  Братский  и  </a:t>
            </a:r>
            <a:r>
              <a:rPr lang="ru-RU" sz="1600" dirty="0" err="1" smtClean="0">
                <a:solidFill>
                  <a:schemeClr val="bg1"/>
                </a:solidFill>
                <a:latin typeface="Times New Roman"/>
                <a:ea typeface="Times New Roman"/>
              </a:rPr>
              <a:t>Икейский</a:t>
            </a:r>
            <a:r>
              <a:rPr lang="ru-RU" sz="1600" dirty="0" smtClean="0">
                <a:solidFill>
                  <a:schemeClr val="bg1"/>
                </a:solidFill>
                <a:latin typeface="Times New Roman"/>
                <a:ea typeface="Times New Roman"/>
              </a:rPr>
              <a:t>  тракты. </a:t>
            </a:r>
          </a:p>
          <a:p>
            <a:pPr marL="0" indent="450000" algn="just">
              <a:lnSpc>
                <a:spcPct val="100000"/>
              </a:lnSpc>
              <a:spcBef>
                <a:spcPts val="0"/>
              </a:spcBef>
              <a:spcAft>
                <a:spcPts val="0"/>
              </a:spcAft>
              <a:buNone/>
            </a:pPr>
            <a:r>
              <a:rPr lang="ru-RU" sz="1600" dirty="0" smtClean="0">
                <a:solidFill>
                  <a:schemeClr val="bg1"/>
                </a:solidFill>
                <a:latin typeface="Times New Roman"/>
                <a:ea typeface="Times New Roman"/>
              </a:rPr>
              <a:t>В  недалеком  прошлом  через  воздушное  пространство  района  пролегал  еще  и  авиационный  путь  и  действовал  собственный  аэропорт,  но  это  было  в  «застойные» времена  минувшего  столетия. Сегодня ближайшие  воздушные  ворота  находятся  в  соседнем  Братске и в столице нашей области городе  Иркутске. </a:t>
            </a:r>
            <a:endParaRPr lang="ru-RU" sz="1600" dirty="0">
              <a:solidFill>
                <a:schemeClr val="bg1"/>
              </a:solidFill>
              <a:latin typeface="Times New Roman" pitchFamily="18" charset="0"/>
              <a:cs typeface="Times New Roman" pitchFamily="18" charset="0"/>
            </a:endParaRPr>
          </a:p>
        </p:txBody>
      </p:sp>
      <p:sp>
        <p:nvSpPr>
          <p:cNvPr id="6" name="Номер слайда 5"/>
          <p:cNvSpPr>
            <a:spLocks noGrp="1"/>
          </p:cNvSpPr>
          <p:nvPr>
            <p:ph type="sldNum" sz="quarter" idx="12"/>
          </p:nvPr>
        </p:nvSpPr>
        <p:spPr>
          <a:xfrm>
            <a:off x="7810107" y="6467002"/>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11</a:t>
            </a:fld>
            <a:endParaRPr lang="ru-RU" sz="1200" dirty="0">
              <a:solidFill>
                <a:schemeClr val="bg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6539" y="4033597"/>
            <a:ext cx="3384376" cy="2214803"/>
          </a:xfrm>
          <a:prstGeom prst="ellipse">
            <a:avLst/>
          </a:prstGeom>
          <a:ln>
            <a:noFill/>
          </a:ln>
          <a:effectLst>
            <a:softEdge rad="112500"/>
          </a:effectLst>
        </p:spPr>
      </p:pic>
      <p:sp>
        <p:nvSpPr>
          <p:cNvPr id="5" name="Овал 4"/>
          <p:cNvSpPr/>
          <p:nvPr/>
        </p:nvSpPr>
        <p:spPr>
          <a:xfrm>
            <a:off x="833388" y="2759154"/>
            <a:ext cx="3335542" cy="1929422"/>
          </a:xfrm>
          <a:prstGeom prst="ellipse">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bg1"/>
                </a:solidFill>
                <a:latin typeface="Times New Roman" pitchFamily="18" charset="0"/>
                <a:cs typeface="Times New Roman" pitchFamily="18" charset="0"/>
              </a:rPr>
              <a:t>Восточно-Сибирская железная дорога</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8873" y="4088160"/>
            <a:ext cx="3267540" cy="2160240"/>
          </a:xfrm>
          <a:prstGeom prst="ellipse">
            <a:avLst/>
          </a:prstGeom>
          <a:ln>
            <a:noFill/>
          </a:ln>
          <a:effectLst>
            <a:softEdge rad="112500"/>
          </a:effectLst>
        </p:spPr>
      </p:pic>
      <p:sp>
        <p:nvSpPr>
          <p:cNvPr id="9" name="Овал 8"/>
          <p:cNvSpPr/>
          <p:nvPr/>
        </p:nvSpPr>
        <p:spPr>
          <a:xfrm>
            <a:off x="5027372" y="2759154"/>
            <a:ext cx="3153387" cy="192942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bg1"/>
                </a:solidFill>
                <a:latin typeface="Times New Roman" pitchFamily="18" charset="0"/>
                <a:cs typeface="Times New Roman" pitchFamily="18" charset="0"/>
              </a:rPr>
              <a:t>Автомобильные дороги (федерального, регионального значения)</a:t>
            </a:r>
          </a:p>
        </p:txBody>
      </p:sp>
    </p:spTree>
    <p:extLst>
      <p:ext uri="{BB962C8B-B14F-4D97-AF65-F5344CB8AC3E}">
        <p14:creationId xmlns:p14="http://schemas.microsoft.com/office/powerpoint/2010/main" val="1671150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1"/>
          <p:cNvSpPr>
            <a:spLocks noGrp="1"/>
          </p:cNvSpPr>
          <p:nvPr>
            <p:ph idx="1"/>
          </p:nvPr>
        </p:nvSpPr>
        <p:spPr>
          <a:xfrm>
            <a:off x="827584" y="548681"/>
            <a:ext cx="8316414" cy="1152127"/>
          </a:xfrm>
        </p:spPr>
        <p:txBody>
          <a:bodyPr>
            <a:noAutofit/>
          </a:bodyPr>
          <a:lstStyle/>
          <a:p>
            <a:pPr marL="0" indent="450000">
              <a:lnSpc>
                <a:spcPct val="100000"/>
              </a:lnSpc>
              <a:spcBef>
                <a:spcPts val="0"/>
              </a:spcBef>
              <a:spcAft>
                <a:spcPts val="0"/>
              </a:spcAft>
              <a:buNone/>
            </a:pPr>
            <a:r>
              <a:rPr lang="ru-RU" sz="1600" dirty="0">
                <a:solidFill>
                  <a:schemeClr val="bg1"/>
                </a:solidFill>
                <a:latin typeface="Times New Roman" panose="02020603050405020304" pitchFamily="18" charset="0"/>
                <a:ea typeface="Times New Roman"/>
                <a:cs typeface="Times New Roman" panose="02020603050405020304" pitchFamily="18" charset="0"/>
              </a:rPr>
              <a:t>По наличию разведанных полезностей, таящихся в недрах </a:t>
            </a:r>
            <a:r>
              <a:rPr lang="ru-RU" sz="1600" dirty="0" err="1">
                <a:solidFill>
                  <a:schemeClr val="bg1"/>
                </a:solidFill>
                <a:latin typeface="Times New Roman" panose="02020603050405020304" pitchFamily="18" charset="0"/>
                <a:ea typeface="Times New Roman"/>
                <a:cs typeface="Times New Roman" panose="02020603050405020304" pitchFamily="18" charset="0"/>
              </a:rPr>
              <a:t>Тулунской</a:t>
            </a:r>
            <a:r>
              <a:rPr lang="ru-RU" sz="1600" dirty="0">
                <a:solidFill>
                  <a:schemeClr val="bg1"/>
                </a:solidFill>
                <a:latin typeface="Times New Roman" panose="02020603050405020304" pitchFamily="18" charset="0"/>
                <a:ea typeface="Times New Roman"/>
                <a:cs typeface="Times New Roman" panose="02020603050405020304" pitchFamily="18" charset="0"/>
              </a:rPr>
              <a:t> земли, наш район – натурально богат. Мы располагаем месторождениями бурых и каменных углей, черных и цветных металлов, редкоземельных элементов и благородных металлов, </a:t>
            </a:r>
            <a:r>
              <a:rPr lang="ru-RU" sz="1600" dirty="0" err="1">
                <a:solidFill>
                  <a:schemeClr val="bg1"/>
                </a:solidFill>
                <a:latin typeface="Times New Roman" panose="02020603050405020304" pitchFamily="18" charset="0"/>
                <a:ea typeface="Times New Roman"/>
                <a:cs typeface="Times New Roman" panose="02020603050405020304" pitchFamily="18" charset="0"/>
              </a:rPr>
              <a:t>агросырья</a:t>
            </a:r>
            <a:r>
              <a:rPr lang="ru-RU" sz="1600" dirty="0">
                <a:solidFill>
                  <a:schemeClr val="bg1"/>
                </a:solidFill>
                <a:latin typeface="Times New Roman" panose="02020603050405020304" pitchFamily="18" charset="0"/>
                <a:ea typeface="Times New Roman"/>
                <a:cs typeface="Times New Roman" panose="02020603050405020304" pitchFamily="18" charset="0"/>
              </a:rPr>
              <a:t> и торфов, пресных и минеральных вод</a:t>
            </a:r>
            <a:r>
              <a:rPr lang="ru-RU" sz="1600" dirty="0" smtClean="0">
                <a:solidFill>
                  <a:schemeClr val="bg1"/>
                </a:solidFill>
                <a:latin typeface="Times New Roman" panose="02020603050405020304" pitchFamily="18" charset="0"/>
                <a:ea typeface="Times New Roman"/>
                <a:cs typeface="Times New Roman" panose="02020603050405020304" pitchFamily="18" charset="0"/>
              </a:rPr>
              <a:t>.</a:t>
            </a:r>
            <a:endParaRPr lang="ru-RU" sz="1600" dirty="0">
              <a:solidFill>
                <a:schemeClr val="bg1"/>
              </a:solidFill>
              <a:latin typeface="Times New Roman" panose="02020603050405020304" pitchFamily="18" charset="0"/>
              <a:ea typeface="Times New Roman"/>
              <a:cs typeface="Times New Roman" panose="02020603050405020304" pitchFamily="18" charset="0"/>
            </a:endParaRPr>
          </a:p>
        </p:txBody>
      </p:sp>
      <p:sp>
        <p:nvSpPr>
          <p:cNvPr id="4" name="Номер слайда 3"/>
          <p:cNvSpPr>
            <a:spLocks noGrp="1"/>
          </p:cNvSpPr>
          <p:nvPr>
            <p:ph type="sldNum" sz="quarter" idx="12"/>
          </p:nvPr>
        </p:nvSpPr>
        <p:spPr>
          <a:xfrm>
            <a:off x="7884368" y="6436303"/>
            <a:ext cx="576064" cy="421697"/>
          </a:xfrm>
        </p:spPr>
        <p:txBody>
          <a:bodyPr/>
          <a:lstStyle/>
          <a:p>
            <a:pPr algn="ctr"/>
            <a:fld id="{6B54CF04-829E-4533-9E22-1DEDBBC55A26}" type="slidenum">
              <a:rPr lang="ru-RU" smtClean="0">
                <a:solidFill>
                  <a:schemeClr val="bg1"/>
                </a:solidFill>
              </a:rPr>
              <a:pPr algn="ctr"/>
              <a:t>12</a:t>
            </a:fld>
            <a:endParaRPr lang="ru-RU" dirty="0">
              <a:solidFill>
                <a:schemeClr val="bg1"/>
              </a:solidFill>
            </a:endParaRPr>
          </a:p>
        </p:txBody>
      </p:sp>
      <p:sp>
        <p:nvSpPr>
          <p:cNvPr id="6" name="Заголовок 2"/>
          <p:cNvSpPr txBox="1">
            <a:spLocks/>
          </p:cNvSpPr>
          <p:nvPr/>
        </p:nvSpPr>
        <p:spPr>
          <a:xfrm>
            <a:off x="0" y="0"/>
            <a:ext cx="9144000" cy="54868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2400" b="1" dirty="0" smtClean="0">
                <a:solidFill>
                  <a:srgbClr val="006699"/>
                </a:solidFill>
                <a:latin typeface="Times New Roman" panose="02020603050405020304" pitchFamily="18" charset="0"/>
                <a:cs typeface="Times New Roman" panose="02020603050405020304" pitchFamily="18" charset="0"/>
              </a:rPr>
              <a:t>6. ПРИРОДНО-РЕСУРСНЫЙ ПОТЕНЦИАЛ</a:t>
            </a:r>
            <a:endParaRPr lang="ru-RU" sz="2400" b="1" dirty="0">
              <a:solidFill>
                <a:srgbClr val="006699"/>
              </a:solidFill>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4077072"/>
            <a:ext cx="3531837" cy="2359231"/>
          </a:xfrm>
          <a:prstGeom prst="rect">
            <a:avLst/>
          </a:prstGeom>
          <a:ln>
            <a:noFill/>
          </a:ln>
          <a:effectLst>
            <a:softEdge rad="112500"/>
          </a:effectLst>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4077072"/>
            <a:ext cx="3491878" cy="2359231"/>
          </a:xfrm>
          <a:prstGeom prst="rect">
            <a:avLst/>
          </a:prstGeom>
          <a:ln>
            <a:noFill/>
          </a:ln>
          <a:effectLst>
            <a:softEdge rad="1125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45" y="1689891"/>
            <a:ext cx="3520231" cy="2243165"/>
          </a:xfrm>
          <a:prstGeom prst="rect">
            <a:avLst/>
          </a:prstGeom>
          <a:ln>
            <a:noFill/>
          </a:ln>
          <a:effectLst>
            <a:softEdge rad="112500"/>
          </a:effectLst>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1652803"/>
            <a:ext cx="3312368" cy="2208245"/>
          </a:xfrm>
          <a:prstGeom prst="rect">
            <a:avLst/>
          </a:prstGeom>
          <a:ln>
            <a:noFill/>
          </a:ln>
          <a:effectLst>
            <a:softEdge rad="112500"/>
          </a:effectLst>
        </p:spPr>
      </p:pic>
    </p:spTree>
    <p:extLst>
      <p:ext uri="{BB962C8B-B14F-4D97-AF65-F5344CB8AC3E}">
        <p14:creationId xmlns:p14="http://schemas.microsoft.com/office/powerpoint/2010/main" val="620713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7812360" y="6487029"/>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13</a:t>
            </a:fld>
            <a:endParaRPr lang="ru-RU" sz="1200" dirty="0">
              <a:solidFill>
                <a:schemeClr val="bg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43000" y="-1143000"/>
            <a:ext cx="6858000" cy="9144000"/>
          </a:xfrm>
          <a:prstGeom prst="rect">
            <a:avLst/>
          </a:prstGeom>
        </p:spPr>
      </p:pic>
    </p:spTree>
    <p:extLst>
      <p:ext uri="{BB962C8B-B14F-4D97-AF65-F5344CB8AC3E}">
        <p14:creationId xmlns:p14="http://schemas.microsoft.com/office/powerpoint/2010/main" val="4223261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764703"/>
          </a:xfrm>
        </p:spPr>
        <p:txBody>
          <a:bodyPr>
            <a:noAutofit/>
          </a:bodyPr>
          <a:lstStyle/>
          <a:p>
            <a:pPr algn="ctr"/>
            <a:r>
              <a:rPr lang="ru-RU" sz="2000" b="1" dirty="0" smtClean="0">
                <a:solidFill>
                  <a:srgbClr val="006699"/>
                </a:solidFill>
                <a:latin typeface="Times New Roman" panose="02020603050405020304" pitchFamily="18" charset="0"/>
                <a:cs typeface="Times New Roman" panose="02020603050405020304" pitchFamily="18" charset="0"/>
              </a:rPr>
              <a:t>ПЕРЕЧЕНЬ месторождений и проявлений </a:t>
            </a:r>
            <a:br>
              <a:rPr lang="ru-RU" sz="2000" b="1" dirty="0" smtClean="0">
                <a:solidFill>
                  <a:srgbClr val="006699"/>
                </a:solidFill>
                <a:latin typeface="Times New Roman" panose="02020603050405020304" pitchFamily="18" charset="0"/>
                <a:cs typeface="Times New Roman" panose="02020603050405020304" pitchFamily="18" charset="0"/>
              </a:rPr>
            </a:br>
            <a:r>
              <a:rPr lang="ru-RU" sz="2000" b="1" dirty="0" smtClean="0">
                <a:solidFill>
                  <a:srgbClr val="006699"/>
                </a:solidFill>
                <a:latin typeface="Times New Roman" panose="02020603050405020304" pitchFamily="18" charset="0"/>
                <a:cs typeface="Times New Roman" panose="02020603050405020304" pitchFamily="18" charset="0"/>
              </a:rPr>
              <a:t>на территории </a:t>
            </a:r>
            <a:r>
              <a:rPr lang="ru-RU" sz="2000" b="1" dirty="0" err="1" smtClean="0">
                <a:solidFill>
                  <a:srgbClr val="006699"/>
                </a:solidFill>
                <a:latin typeface="Times New Roman" panose="02020603050405020304" pitchFamily="18" charset="0"/>
                <a:cs typeface="Times New Roman" panose="02020603050405020304" pitchFamily="18" charset="0"/>
              </a:rPr>
              <a:t>Тулунского</a:t>
            </a:r>
            <a:r>
              <a:rPr lang="ru-RU" sz="2000" b="1" dirty="0" smtClean="0">
                <a:solidFill>
                  <a:srgbClr val="006699"/>
                </a:solidFill>
                <a:latin typeface="Times New Roman" panose="02020603050405020304" pitchFamily="18" charset="0"/>
                <a:cs typeface="Times New Roman" panose="02020603050405020304" pitchFamily="18" charset="0"/>
              </a:rPr>
              <a:t> </a:t>
            </a:r>
            <a:r>
              <a:rPr lang="ru-RU" sz="2000" b="1" dirty="0">
                <a:solidFill>
                  <a:srgbClr val="006699"/>
                </a:solidFill>
                <a:latin typeface="Times New Roman" panose="02020603050405020304" pitchFamily="18" charset="0"/>
                <a:cs typeface="Times New Roman" panose="02020603050405020304" pitchFamily="18" charset="0"/>
              </a:rPr>
              <a:t>района</a:t>
            </a:r>
          </a:p>
        </p:txBody>
      </p:sp>
      <p:sp>
        <p:nvSpPr>
          <p:cNvPr id="5" name="Номер слайда 4"/>
          <p:cNvSpPr>
            <a:spLocks noGrp="1"/>
          </p:cNvSpPr>
          <p:nvPr>
            <p:ph type="sldNum" sz="quarter" idx="12"/>
          </p:nvPr>
        </p:nvSpPr>
        <p:spPr>
          <a:xfrm>
            <a:off x="7812360" y="6487029"/>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14</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355746882"/>
              </p:ext>
            </p:extLst>
          </p:nvPr>
        </p:nvGraphicFramePr>
        <p:xfrm>
          <a:off x="827583" y="908719"/>
          <a:ext cx="7563093" cy="5547360"/>
        </p:xfrm>
        <a:graphic>
          <a:graphicData uri="http://schemas.openxmlformats.org/drawingml/2006/table">
            <a:tbl>
              <a:tblPr firstRow="1" bandRow="1">
                <a:tableStyleId>{5C22544A-7EE6-4342-B048-85BDC9FD1C3A}</a:tableStyleId>
              </a:tblPr>
              <a:tblGrid>
                <a:gridCol w="724872">
                  <a:extLst>
                    <a:ext uri="{9D8B030D-6E8A-4147-A177-3AD203B41FA5}">
                      <a16:colId xmlns:a16="http://schemas.microsoft.com/office/drawing/2014/main" val="2309349785"/>
                    </a:ext>
                  </a:extLst>
                </a:gridCol>
                <a:gridCol w="565870">
                  <a:extLst>
                    <a:ext uri="{9D8B030D-6E8A-4147-A177-3AD203B41FA5}">
                      <a16:colId xmlns:a16="http://schemas.microsoft.com/office/drawing/2014/main" val="212756132"/>
                    </a:ext>
                  </a:extLst>
                </a:gridCol>
                <a:gridCol w="645372">
                  <a:extLst>
                    <a:ext uri="{9D8B030D-6E8A-4147-A177-3AD203B41FA5}">
                      <a16:colId xmlns:a16="http://schemas.microsoft.com/office/drawing/2014/main" val="1107801738"/>
                    </a:ext>
                  </a:extLst>
                </a:gridCol>
                <a:gridCol w="2312359">
                  <a:extLst>
                    <a:ext uri="{9D8B030D-6E8A-4147-A177-3AD203B41FA5}">
                      <a16:colId xmlns:a16="http://schemas.microsoft.com/office/drawing/2014/main" val="3588860807"/>
                    </a:ext>
                  </a:extLst>
                </a:gridCol>
                <a:gridCol w="3314620">
                  <a:extLst>
                    <a:ext uri="{9D8B030D-6E8A-4147-A177-3AD203B41FA5}">
                      <a16:colId xmlns:a16="http://schemas.microsoft.com/office/drawing/2014/main" val="230927002"/>
                    </a:ext>
                  </a:extLst>
                </a:gridCol>
              </a:tblGrid>
              <a:tr h="504708">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a:t>
                      </a:r>
                      <a:r>
                        <a:rPr lang="ru-RU" sz="1400" b="1" baseline="0" dirty="0" smtClean="0">
                          <a:solidFill>
                            <a:schemeClr val="tx1"/>
                          </a:solidFill>
                          <a:latin typeface="Times New Roman" panose="02020603050405020304" pitchFamily="18" charset="0"/>
                          <a:cs typeface="Times New Roman" panose="02020603050405020304" pitchFamily="18" charset="0"/>
                        </a:rPr>
                        <a:t> на карте</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err="1" smtClean="0">
                          <a:latin typeface="Times New Roman" panose="02020603050405020304" pitchFamily="18" charset="0"/>
                          <a:cs typeface="Times New Roman" panose="02020603050405020304" pitchFamily="18" charset="0"/>
                        </a:rPr>
                        <a:t>Мас</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 ГКМ</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Наименование</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Полезные ископаемые</a:t>
                      </a:r>
                      <a:endParaRPr lang="ru-RU" sz="1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5386635"/>
                  </a:ext>
                </a:extLst>
              </a:tr>
              <a:tr h="326576">
                <a:tc gridSpan="5">
                  <a:txBody>
                    <a:bodyPr/>
                    <a:lstStyle/>
                    <a:p>
                      <a:pPr algn="ctr"/>
                      <a:r>
                        <a:rPr lang="ru-RU" sz="1600" b="1" dirty="0" smtClean="0">
                          <a:solidFill>
                            <a:srgbClr val="006699"/>
                          </a:solidFill>
                          <a:latin typeface="Times New Roman" panose="02020603050405020304" pitchFamily="18" charset="0"/>
                          <a:cs typeface="Times New Roman" panose="02020603050405020304" pitchFamily="18" charset="0"/>
                        </a:rPr>
                        <a:t>Месторождения</a:t>
                      </a:r>
                      <a:endParaRPr lang="ru-RU" sz="1600" b="1" dirty="0">
                        <a:solidFill>
                          <a:srgbClr val="006699"/>
                        </a:solidFill>
                        <a:latin typeface="Times New Roman" panose="02020603050405020304" pitchFamily="18" charset="0"/>
                        <a:cs typeface="Times New Roman" panose="02020603050405020304" pitchFamily="18" charset="0"/>
                      </a:endParaRPr>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80661718"/>
                  </a:ext>
                </a:extLst>
              </a:tr>
              <a:tr h="326576">
                <a:tc gridSpan="5">
                  <a:txBody>
                    <a:bodyPr/>
                    <a:lstStyle/>
                    <a:p>
                      <a:pPr algn="ctr"/>
                      <a:r>
                        <a:rPr lang="ru-RU" sz="1600" b="1" dirty="0" smtClean="0">
                          <a:solidFill>
                            <a:srgbClr val="C00000"/>
                          </a:solidFill>
                          <a:latin typeface="Times New Roman" panose="02020603050405020304" pitchFamily="18" charset="0"/>
                          <a:cs typeface="Times New Roman" panose="02020603050405020304" pitchFamily="18" charset="0"/>
                        </a:rPr>
                        <a:t>Редкоземельные</a:t>
                      </a:r>
                      <a:r>
                        <a:rPr lang="ru-RU" sz="1600" b="1" baseline="0" dirty="0" smtClean="0">
                          <a:solidFill>
                            <a:srgbClr val="C00000"/>
                          </a:solidFill>
                          <a:latin typeface="Times New Roman" panose="02020603050405020304" pitchFamily="18" charset="0"/>
                          <a:cs typeface="Times New Roman" panose="02020603050405020304" pitchFamily="18" charset="0"/>
                        </a:rPr>
                        <a:t> металлы</a:t>
                      </a:r>
                      <a:endParaRPr lang="ru-RU" sz="1600" b="1" dirty="0">
                        <a:solidFill>
                          <a:srgbClr val="C00000"/>
                        </a:solidFill>
                        <a:latin typeface="Times New Roman" panose="02020603050405020304" pitchFamily="18" charset="0"/>
                        <a:cs typeface="Times New Roman" panose="02020603050405020304" pitchFamily="18" charset="0"/>
                      </a:endParaRPr>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46999879"/>
                  </a:ext>
                </a:extLst>
              </a:tr>
              <a:tr h="712529">
                <a:tc>
                  <a:txBody>
                    <a:bodyPr/>
                    <a:lstStyle/>
                    <a:p>
                      <a:pPr algn="ctr"/>
                      <a:r>
                        <a:rPr lang="ru-RU" sz="1400" dirty="0" smtClean="0">
                          <a:latin typeface="Times New Roman" panose="02020603050405020304" pitchFamily="18" charset="0"/>
                          <a:cs typeface="Times New Roman" panose="02020603050405020304" pitchFamily="18" charset="0"/>
                        </a:rPr>
                        <a:t>1</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А</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16</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err="1" smtClean="0">
                          <a:latin typeface="Times New Roman" panose="02020603050405020304" pitchFamily="18" charset="0"/>
                          <a:cs typeface="Times New Roman" panose="02020603050405020304" pitchFamily="18" charset="0"/>
                        </a:rPr>
                        <a:t>Среднезиминское</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тантал, ниобий, фосфор, </a:t>
                      </a:r>
                      <a:r>
                        <a:rPr lang="ru-RU" sz="1400" dirty="0" err="1" smtClean="0">
                          <a:latin typeface="Times New Roman" panose="02020603050405020304" pitchFamily="18" charset="0"/>
                          <a:cs typeface="Times New Roman" panose="02020603050405020304" pitchFamily="18" charset="0"/>
                        </a:rPr>
                        <a:t>рекоземельные</a:t>
                      </a:r>
                      <a:r>
                        <a:rPr lang="ru-RU" sz="1400" dirty="0" smtClean="0">
                          <a:latin typeface="Times New Roman" panose="02020603050405020304" pitchFamily="18" charset="0"/>
                          <a:cs typeface="Times New Roman" panose="02020603050405020304" pitchFamily="18" charset="0"/>
                        </a:rPr>
                        <a:t> металлы, цирконий, железо, марганец,</a:t>
                      </a:r>
                      <a:r>
                        <a:rPr lang="ru-RU" sz="1400" baseline="0" dirty="0" smtClean="0">
                          <a:latin typeface="Times New Roman" panose="02020603050405020304" pitchFamily="18" charset="0"/>
                          <a:cs typeface="Times New Roman" panose="02020603050405020304" pitchFamily="18" charset="0"/>
                        </a:rPr>
                        <a:t> свинец, цинк</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44543035"/>
                  </a:ext>
                </a:extLst>
              </a:tr>
              <a:tr h="504708">
                <a:tc>
                  <a:txBody>
                    <a:bodyPr/>
                    <a:lstStyle/>
                    <a:p>
                      <a:pPr algn="ctr"/>
                      <a:r>
                        <a:rPr lang="ru-RU" sz="1400" dirty="0" smtClean="0">
                          <a:latin typeface="Times New Roman" panose="02020603050405020304" pitchFamily="18" charset="0"/>
                          <a:cs typeface="Times New Roman" panose="02020603050405020304" pitchFamily="18" charset="0"/>
                        </a:rPr>
                        <a:t>2</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А</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17</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err="1" smtClean="0">
                          <a:latin typeface="Times New Roman" panose="02020603050405020304" pitchFamily="18" charset="0"/>
                          <a:cs typeface="Times New Roman" panose="02020603050405020304" pitchFamily="18" charset="0"/>
                        </a:rPr>
                        <a:t>Белозиминское</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ниобий, тантал, фосфор, редкоземельные металлы</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76169301"/>
                  </a:ext>
                </a:extLst>
              </a:tr>
              <a:tr h="504708">
                <a:tc>
                  <a:txBody>
                    <a:bodyPr/>
                    <a:lstStyle/>
                    <a:p>
                      <a:pPr algn="ctr"/>
                      <a:r>
                        <a:rPr lang="ru-RU" sz="1400" dirty="0" smtClean="0">
                          <a:latin typeface="Times New Roman" panose="02020603050405020304" pitchFamily="18" charset="0"/>
                          <a:cs typeface="Times New Roman" panose="02020603050405020304" pitchFamily="18" charset="0"/>
                        </a:rPr>
                        <a:t>3</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А</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18</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err="1" smtClean="0">
                          <a:latin typeface="Times New Roman" panose="02020603050405020304" pitchFamily="18" charset="0"/>
                          <a:cs typeface="Times New Roman" panose="02020603050405020304" pitchFamily="18" charset="0"/>
                        </a:rPr>
                        <a:t>Белозиминское</a:t>
                      </a:r>
                      <a:r>
                        <a:rPr lang="ru-RU" sz="1400" dirty="0" smtClean="0">
                          <a:latin typeface="Times New Roman" panose="02020603050405020304" pitchFamily="18" charset="0"/>
                          <a:cs typeface="Times New Roman" panose="02020603050405020304" pitchFamily="18" charset="0"/>
                        </a:rPr>
                        <a:t> (коренное)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ниобий, тантал, фосфор, редкоземельные металлы</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16498504"/>
                  </a:ext>
                </a:extLst>
              </a:tr>
              <a:tr h="296887">
                <a:tc>
                  <a:txBody>
                    <a:bodyPr/>
                    <a:lstStyle/>
                    <a:p>
                      <a:pPr algn="ctr"/>
                      <a:r>
                        <a:rPr lang="ru-RU" sz="1400" dirty="0" smtClean="0">
                          <a:latin typeface="Times New Roman" panose="02020603050405020304" pitchFamily="18" charset="0"/>
                          <a:cs typeface="Times New Roman" panose="02020603050405020304" pitchFamily="18" charset="0"/>
                        </a:rPr>
                        <a:t>4</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А</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40</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err="1" smtClean="0">
                          <a:latin typeface="Times New Roman" panose="02020603050405020304" pitchFamily="18" charset="0"/>
                          <a:cs typeface="Times New Roman" panose="02020603050405020304" pitchFamily="18" charset="0"/>
                        </a:rPr>
                        <a:t>Большетагнинское</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ниобий, фосфор, микроклин, уран</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41227371"/>
                  </a:ext>
                </a:extLst>
              </a:tr>
              <a:tr h="296887">
                <a:tc>
                  <a:txBody>
                    <a:bodyPr/>
                    <a:lstStyle/>
                    <a:p>
                      <a:pPr algn="ctr"/>
                      <a:r>
                        <a:rPr lang="ru-RU" sz="1400" dirty="0" smtClean="0">
                          <a:latin typeface="Times New Roman" panose="02020603050405020304" pitchFamily="18" charset="0"/>
                          <a:cs typeface="Times New Roman" panose="02020603050405020304" pitchFamily="18" charset="0"/>
                        </a:rPr>
                        <a:t>5</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В</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30</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Тулунское</a:t>
                      </a:r>
                      <a:r>
                        <a:rPr lang="ru-RU"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титан</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98829823"/>
                  </a:ext>
                </a:extLst>
              </a:tr>
              <a:tr h="326576">
                <a:tc gridSpan="5">
                  <a:txBody>
                    <a:bodyPr/>
                    <a:lstStyle/>
                    <a:p>
                      <a:pPr algn="ctr"/>
                      <a:r>
                        <a:rPr lang="ru-RU" sz="1600" b="1" dirty="0" smtClean="0">
                          <a:solidFill>
                            <a:srgbClr val="C00000"/>
                          </a:solidFill>
                          <a:latin typeface="Times New Roman" panose="02020603050405020304" pitchFamily="18" charset="0"/>
                          <a:cs typeface="Times New Roman" panose="02020603050405020304" pitchFamily="18" charset="0"/>
                        </a:rPr>
                        <a:t>Золото</a:t>
                      </a:r>
                      <a:endParaRPr lang="ru-RU" sz="1600" b="1" dirty="0">
                        <a:solidFill>
                          <a:srgbClr val="C00000"/>
                        </a:solidFill>
                        <a:latin typeface="Times New Roman" panose="02020603050405020304" pitchFamily="18" charset="0"/>
                        <a:cs typeface="Times New Roman" panose="02020603050405020304" pitchFamily="18" charset="0"/>
                      </a:endParaRPr>
                    </a:p>
                  </a:txBody>
                  <a:tcPr/>
                </a:tc>
                <a:tc hMerge="1">
                  <a:txBody>
                    <a:bodyPr/>
                    <a:lstStyle/>
                    <a:p>
                      <a:pPr algn="ctr"/>
                      <a:endParaRPr lang="ru-RU" sz="1400" dirty="0">
                        <a:latin typeface="Times New Roman" panose="02020603050405020304" pitchFamily="18" charset="0"/>
                        <a:cs typeface="Times New Roman" panose="02020603050405020304" pitchFamily="18" charset="0"/>
                      </a:endParaRPr>
                    </a:p>
                  </a:txBody>
                  <a:tcPr/>
                </a:tc>
                <a:tc hMerge="1">
                  <a:txBody>
                    <a:bodyPr/>
                    <a:lstStyle/>
                    <a:p>
                      <a:pPr algn="ct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a:p>
                  </a:txBody>
                  <a:tcPr/>
                </a:tc>
                <a:extLst>
                  <a:ext uri="{0D108BD9-81ED-4DB2-BD59-A6C34878D82A}">
                    <a16:rowId xmlns:a16="http://schemas.microsoft.com/office/drawing/2014/main" val="2047581362"/>
                  </a:ext>
                </a:extLst>
              </a:tr>
              <a:tr h="296887">
                <a:tc>
                  <a:txBody>
                    <a:bodyPr/>
                    <a:lstStyle/>
                    <a:p>
                      <a:pPr algn="ctr"/>
                      <a:r>
                        <a:rPr lang="ru-RU" sz="1400" dirty="0" smtClean="0">
                          <a:latin typeface="Times New Roman" panose="02020603050405020304" pitchFamily="18" charset="0"/>
                          <a:cs typeface="Times New Roman" panose="02020603050405020304" pitchFamily="18" charset="0"/>
                        </a:rPr>
                        <a:t>6</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В</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463</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Черная Зима</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золото</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02064472"/>
                  </a:ext>
                </a:extLst>
              </a:tr>
              <a:tr h="504708">
                <a:tc>
                  <a:txBody>
                    <a:bodyPr/>
                    <a:lstStyle/>
                    <a:p>
                      <a:pPr algn="ctr"/>
                      <a:r>
                        <a:rPr lang="ru-RU" sz="1400" dirty="0" smtClean="0">
                          <a:latin typeface="Times New Roman" panose="02020603050405020304" pitchFamily="18" charset="0"/>
                          <a:cs typeface="Times New Roman" panose="02020603050405020304" pitchFamily="18" charset="0"/>
                        </a:rPr>
                        <a:t>7</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В</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567</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Руч</a:t>
                      </a:r>
                      <a:r>
                        <a:rPr lang="ru-RU" sz="1400" dirty="0" smtClean="0">
                          <a:latin typeface="Times New Roman" panose="02020603050405020304" pitchFamily="18" charset="0"/>
                          <a:cs typeface="Times New Roman" panose="02020603050405020304" pitchFamily="18" charset="0"/>
                        </a:rPr>
                        <a:t>. Золотой, правый приток р. Черная Зима</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золото</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34111954"/>
                  </a:ext>
                </a:extLst>
              </a:tr>
              <a:tr h="296887">
                <a:tc>
                  <a:txBody>
                    <a:bodyPr/>
                    <a:lstStyle/>
                    <a:p>
                      <a:pPr algn="ctr"/>
                      <a:r>
                        <a:rPr lang="ru-RU" sz="1400" dirty="0" smtClean="0">
                          <a:latin typeface="Times New Roman" panose="02020603050405020304" pitchFamily="18" charset="0"/>
                          <a:cs typeface="Times New Roman" panose="02020603050405020304" pitchFamily="18" charset="0"/>
                        </a:rPr>
                        <a:t>8</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В</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609</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Малая Зима</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золото</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93228072"/>
                  </a:ext>
                </a:extLst>
              </a:tr>
              <a:tr h="504708">
                <a:tc>
                  <a:txBody>
                    <a:bodyPr/>
                    <a:lstStyle/>
                    <a:p>
                      <a:pPr algn="ctr"/>
                      <a:r>
                        <a:rPr lang="ru-RU" sz="1400" dirty="0" smtClean="0">
                          <a:latin typeface="Times New Roman" panose="02020603050405020304" pitchFamily="18" charset="0"/>
                          <a:cs typeface="Times New Roman" panose="02020603050405020304" pitchFamily="18" charset="0"/>
                        </a:rPr>
                        <a:t>9</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В</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640</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Руч</a:t>
                      </a:r>
                      <a:r>
                        <a:rPr lang="ru-RU" sz="1400" dirty="0" smtClean="0">
                          <a:latin typeface="Times New Roman" panose="02020603050405020304" pitchFamily="18" charset="0"/>
                          <a:cs typeface="Times New Roman" panose="02020603050405020304" pitchFamily="18" charset="0"/>
                        </a:rPr>
                        <a:t>. Гранитный, левый приток  р. Черная Зима </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Золото</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4992803"/>
                  </a:ext>
                </a:extLst>
              </a:tr>
            </a:tbl>
          </a:graphicData>
        </a:graphic>
      </p:graphicFrame>
    </p:spTree>
    <p:extLst>
      <p:ext uri="{BB962C8B-B14F-4D97-AF65-F5344CB8AC3E}">
        <p14:creationId xmlns:p14="http://schemas.microsoft.com/office/powerpoint/2010/main" val="2401149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7812360" y="6487029"/>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15</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604947103"/>
              </p:ext>
            </p:extLst>
          </p:nvPr>
        </p:nvGraphicFramePr>
        <p:xfrm>
          <a:off x="827585" y="-1"/>
          <a:ext cx="7563093" cy="6852154"/>
        </p:xfrm>
        <a:graphic>
          <a:graphicData uri="http://schemas.openxmlformats.org/drawingml/2006/table">
            <a:tbl>
              <a:tblPr firstRow="1" bandRow="1">
                <a:tableStyleId>{5C22544A-7EE6-4342-B048-85BDC9FD1C3A}</a:tableStyleId>
              </a:tblPr>
              <a:tblGrid>
                <a:gridCol w="724872">
                  <a:extLst>
                    <a:ext uri="{9D8B030D-6E8A-4147-A177-3AD203B41FA5}">
                      <a16:colId xmlns:a16="http://schemas.microsoft.com/office/drawing/2014/main" val="2309349785"/>
                    </a:ext>
                  </a:extLst>
                </a:gridCol>
                <a:gridCol w="565870">
                  <a:extLst>
                    <a:ext uri="{9D8B030D-6E8A-4147-A177-3AD203B41FA5}">
                      <a16:colId xmlns:a16="http://schemas.microsoft.com/office/drawing/2014/main" val="212756132"/>
                    </a:ext>
                  </a:extLst>
                </a:gridCol>
                <a:gridCol w="645372">
                  <a:extLst>
                    <a:ext uri="{9D8B030D-6E8A-4147-A177-3AD203B41FA5}">
                      <a16:colId xmlns:a16="http://schemas.microsoft.com/office/drawing/2014/main" val="1107801738"/>
                    </a:ext>
                  </a:extLst>
                </a:gridCol>
                <a:gridCol w="3347942">
                  <a:extLst>
                    <a:ext uri="{9D8B030D-6E8A-4147-A177-3AD203B41FA5}">
                      <a16:colId xmlns:a16="http://schemas.microsoft.com/office/drawing/2014/main" val="3588860807"/>
                    </a:ext>
                  </a:extLst>
                </a:gridCol>
                <a:gridCol w="2279037">
                  <a:extLst>
                    <a:ext uri="{9D8B030D-6E8A-4147-A177-3AD203B41FA5}">
                      <a16:colId xmlns:a16="http://schemas.microsoft.com/office/drawing/2014/main" val="4089377169"/>
                    </a:ext>
                  </a:extLst>
                </a:gridCol>
              </a:tblGrid>
              <a:tr h="522639">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a:t>
                      </a:r>
                      <a:r>
                        <a:rPr lang="ru-RU" sz="1400" b="1" baseline="0" dirty="0" smtClean="0">
                          <a:solidFill>
                            <a:schemeClr val="tx1"/>
                          </a:solidFill>
                          <a:latin typeface="Times New Roman" panose="02020603050405020304" pitchFamily="18" charset="0"/>
                          <a:cs typeface="Times New Roman" panose="02020603050405020304" pitchFamily="18" charset="0"/>
                        </a:rPr>
                        <a:t> на карте</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err="1" smtClean="0">
                          <a:latin typeface="Times New Roman" panose="02020603050405020304" pitchFamily="18" charset="0"/>
                          <a:cs typeface="Times New Roman" panose="02020603050405020304" pitchFamily="18" charset="0"/>
                        </a:rPr>
                        <a:t>Мас</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 ГКМ</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Наименование</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Полезные ископаемые</a:t>
                      </a:r>
                      <a:endParaRPr lang="ru-RU" sz="1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5386635"/>
                  </a:ext>
                </a:extLst>
              </a:tr>
              <a:tr h="338178">
                <a:tc gridSpan="5">
                  <a:txBody>
                    <a:bodyPr/>
                    <a:lstStyle/>
                    <a:p>
                      <a:pPr algn="ctr"/>
                      <a:r>
                        <a:rPr lang="ru-RU" sz="1600" b="1" dirty="0" smtClean="0">
                          <a:solidFill>
                            <a:srgbClr val="C00000"/>
                          </a:solidFill>
                          <a:latin typeface="Times New Roman" panose="02020603050405020304" pitchFamily="18" charset="0"/>
                          <a:cs typeface="Times New Roman" panose="02020603050405020304" pitchFamily="18" charset="0"/>
                        </a:rPr>
                        <a:t>Уголь</a:t>
                      </a:r>
                      <a:endParaRPr lang="ru-RU" sz="1600" b="1" dirty="0">
                        <a:solidFill>
                          <a:srgbClr val="C00000"/>
                        </a:solidFill>
                        <a:latin typeface="Times New Roman" panose="02020603050405020304" pitchFamily="18" charset="0"/>
                        <a:cs typeface="Times New Roman" panose="02020603050405020304" pitchFamily="18" charset="0"/>
                      </a:endParaRPr>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46999879"/>
                  </a:ext>
                </a:extLst>
              </a:tr>
              <a:tr h="307435">
                <a:tc>
                  <a:txBody>
                    <a:bodyPr/>
                    <a:lstStyle/>
                    <a:p>
                      <a:pPr algn="ctr"/>
                      <a:r>
                        <a:rPr lang="ru-RU" sz="1400" dirty="0" smtClean="0">
                          <a:latin typeface="Times New Roman" panose="02020603050405020304" pitchFamily="18" charset="0"/>
                          <a:cs typeface="Times New Roman" panose="02020603050405020304" pitchFamily="18" charset="0"/>
                        </a:rPr>
                        <a:t>10</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21</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err="1" smtClean="0">
                          <a:latin typeface="Times New Roman" panose="02020603050405020304" pitchFamily="18" charset="0"/>
                          <a:cs typeface="Times New Roman" panose="02020603050405020304" pitchFamily="18" charset="0"/>
                        </a:rPr>
                        <a:t>Ишидейское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уголь каменный</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44543035"/>
                  </a:ext>
                </a:extLst>
              </a:tr>
              <a:tr h="307435">
                <a:tc>
                  <a:txBody>
                    <a:bodyPr/>
                    <a:lstStyle/>
                    <a:p>
                      <a:pPr algn="ctr"/>
                      <a:r>
                        <a:rPr lang="ru-RU" sz="1400" dirty="0" smtClean="0">
                          <a:latin typeface="Times New Roman" panose="02020603050405020304" pitchFamily="18" charset="0"/>
                          <a:cs typeface="Times New Roman" panose="02020603050405020304" pitchFamily="18" charset="0"/>
                        </a:rPr>
                        <a:t>11</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36</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err="1" smtClean="0">
                          <a:latin typeface="Times New Roman" panose="02020603050405020304" pitchFamily="18" charset="0"/>
                          <a:cs typeface="Times New Roman" panose="02020603050405020304" pitchFamily="18" charset="0"/>
                        </a:rPr>
                        <a:t>Азейское</a:t>
                      </a:r>
                      <a:r>
                        <a:rPr lang="ru-RU" sz="1400" dirty="0" smtClean="0">
                          <a:latin typeface="Times New Roman" panose="02020603050405020304" pitchFamily="18" charset="0"/>
                          <a:cs typeface="Times New Roman" panose="02020603050405020304" pitchFamily="18" charset="0"/>
                        </a:rPr>
                        <a:t>, участки</a:t>
                      </a:r>
                      <a:r>
                        <a:rPr lang="ru-RU" sz="1400" baseline="0" dirty="0" smtClean="0">
                          <a:latin typeface="Times New Roman" panose="02020603050405020304" pitchFamily="18" charset="0"/>
                          <a:cs typeface="Times New Roman" panose="02020603050405020304" pitchFamily="18" charset="0"/>
                        </a:rPr>
                        <a:t> Западные 1, 2</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уголь бурый</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76169301"/>
                  </a:ext>
                </a:extLst>
              </a:tr>
              <a:tr h="307435">
                <a:tc>
                  <a:txBody>
                    <a:bodyPr/>
                    <a:lstStyle/>
                    <a:p>
                      <a:pPr algn="ctr"/>
                      <a:r>
                        <a:rPr lang="ru-RU" sz="1400" dirty="0" smtClean="0">
                          <a:latin typeface="Times New Roman" panose="02020603050405020304" pitchFamily="18" charset="0"/>
                          <a:cs typeface="Times New Roman" panose="02020603050405020304" pitchFamily="18" charset="0"/>
                        </a:rPr>
                        <a:t>12</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38</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err="1" smtClean="0">
                          <a:latin typeface="Times New Roman" panose="02020603050405020304" pitchFamily="18" charset="0"/>
                          <a:cs typeface="Times New Roman" panose="02020603050405020304" pitchFamily="18" charset="0"/>
                        </a:rPr>
                        <a:t>Алюйское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уголь бурый</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16498504"/>
                  </a:ext>
                </a:extLst>
              </a:tr>
              <a:tr h="307435">
                <a:tc>
                  <a:txBody>
                    <a:bodyPr/>
                    <a:lstStyle/>
                    <a:p>
                      <a:pPr algn="ctr"/>
                      <a:r>
                        <a:rPr lang="ru-RU" sz="1400" dirty="0" smtClean="0">
                          <a:latin typeface="Times New Roman" panose="02020603050405020304" pitchFamily="18" charset="0"/>
                          <a:cs typeface="Times New Roman" panose="02020603050405020304" pitchFamily="18" charset="0"/>
                        </a:rPr>
                        <a:t>13</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39</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err="1" smtClean="0">
                          <a:latin typeface="Times New Roman" panose="02020603050405020304" pitchFamily="18" charset="0"/>
                          <a:cs typeface="Times New Roman" panose="02020603050405020304" pitchFamily="18" charset="0"/>
                        </a:rPr>
                        <a:t>Будаговское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уголь бурый, сапропелит</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41227371"/>
                  </a:ext>
                </a:extLst>
              </a:tr>
              <a:tr h="307435">
                <a:tc>
                  <a:txBody>
                    <a:bodyPr/>
                    <a:lstStyle/>
                    <a:p>
                      <a:pPr algn="ctr"/>
                      <a:r>
                        <a:rPr lang="ru-RU" sz="1400" dirty="0" smtClean="0">
                          <a:latin typeface="Times New Roman" panose="02020603050405020304" pitchFamily="18" charset="0"/>
                          <a:cs typeface="Times New Roman" panose="02020603050405020304" pitchFamily="18" charset="0"/>
                        </a:rPr>
                        <a:t>14</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42</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Алюйское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горючие сланцы</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98829823"/>
                  </a:ext>
                </a:extLst>
              </a:tr>
              <a:tr h="307435">
                <a:tc>
                  <a:txBody>
                    <a:bodyPr/>
                    <a:lstStyle/>
                    <a:p>
                      <a:pPr algn="ctr"/>
                      <a:r>
                        <a:rPr lang="ru-RU" sz="1400" dirty="0" smtClean="0">
                          <a:latin typeface="Times New Roman" panose="02020603050405020304" pitchFamily="18" charset="0"/>
                          <a:cs typeface="Times New Roman" panose="02020603050405020304" pitchFamily="18" charset="0"/>
                        </a:rPr>
                        <a:t>15</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43</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Азейское</a:t>
                      </a:r>
                      <a:r>
                        <a:rPr lang="ru-RU" sz="1400" dirty="0" smtClean="0">
                          <a:latin typeface="Times New Roman" panose="02020603050405020304" pitchFamily="18" charset="0"/>
                          <a:cs typeface="Times New Roman" panose="02020603050405020304" pitchFamily="18" charset="0"/>
                        </a:rPr>
                        <a:t>, разрез Тулунский</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уголь бурый</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11045103"/>
                  </a:ext>
                </a:extLst>
              </a:tr>
              <a:tr h="522639">
                <a:tc>
                  <a:txBody>
                    <a:bodyPr/>
                    <a:lstStyle/>
                    <a:p>
                      <a:pPr algn="ctr"/>
                      <a:r>
                        <a:rPr lang="ru-RU" sz="1400" dirty="0" smtClean="0">
                          <a:latin typeface="Times New Roman" panose="02020603050405020304" pitchFamily="18" charset="0"/>
                          <a:cs typeface="Times New Roman" panose="02020603050405020304" pitchFamily="18" charset="0"/>
                        </a:rPr>
                        <a:t>16</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44</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Азейское</a:t>
                      </a:r>
                      <a:r>
                        <a:rPr lang="ru-RU" sz="1400" dirty="0" smtClean="0">
                          <a:latin typeface="Times New Roman" panose="02020603050405020304" pitchFamily="18" charset="0"/>
                          <a:cs typeface="Times New Roman" panose="02020603050405020304" pitchFamily="18" charset="0"/>
                        </a:rPr>
                        <a:t>, участки Восточный и Юго-Восточный</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уголь бурый</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02064472"/>
                  </a:ext>
                </a:extLst>
              </a:tr>
              <a:tr h="307435">
                <a:tc>
                  <a:txBody>
                    <a:bodyPr/>
                    <a:lstStyle/>
                    <a:p>
                      <a:pPr algn="ctr"/>
                      <a:r>
                        <a:rPr lang="ru-RU" sz="1400" dirty="0" smtClean="0">
                          <a:latin typeface="Times New Roman" panose="02020603050405020304" pitchFamily="18" charset="0"/>
                          <a:cs typeface="Times New Roman" panose="02020603050405020304" pitchFamily="18" charset="0"/>
                        </a:rPr>
                        <a:t>17</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45</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Азейское</a:t>
                      </a:r>
                      <a:r>
                        <a:rPr lang="ru-RU" sz="1400" dirty="0" smtClean="0">
                          <a:latin typeface="Times New Roman" panose="02020603050405020304" pitchFamily="18" charset="0"/>
                          <a:cs typeface="Times New Roman" panose="02020603050405020304" pitchFamily="18" charset="0"/>
                        </a:rPr>
                        <a:t>, участок </a:t>
                      </a:r>
                      <a:r>
                        <a:rPr lang="ru-RU" sz="1400" dirty="0" err="1" smtClean="0">
                          <a:latin typeface="Times New Roman" panose="02020603050405020304" pitchFamily="18" charset="0"/>
                          <a:cs typeface="Times New Roman" panose="02020603050405020304" pitchFamily="18" charset="0"/>
                        </a:rPr>
                        <a:t>Гадалейский</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уголь бурый</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2489488"/>
                  </a:ext>
                </a:extLst>
              </a:tr>
              <a:tr h="307435">
                <a:tc>
                  <a:txBody>
                    <a:bodyPr/>
                    <a:lstStyle/>
                    <a:p>
                      <a:pPr algn="ctr"/>
                      <a:r>
                        <a:rPr lang="ru-RU" sz="1400" dirty="0" smtClean="0">
                          <a:latin typeface="Times New Roman" panose="02020603050405020304" pitchFamily="18" charset="0"/>
                          <a:cs typeface="Times New Roman" panose="02020603050405020304" pitchFamily="18" charset="0"/>
                        </a:rPr>
                        <a:t>18</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46</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Азейское</a:t>
                      </a:r>
                      <a:r>
                        <a:rPr lang="ru-RU" sz="1400" dirty="0" smtClean="0">
                          <a:latin typeface="Times New Roman" panose="02020603050405020304" pitchFamily="18" charset="0"/>
                          <a:cs typeface="Times New Roman" panose="02020603050405020304" pitchFamily="18" charset="0"/>
                        </a:rPr>
                        <a:t>, участок </a:t>
                      </a:r>
                      <a:r>
                        <a:rPr lang="ru-RU" sz="1400" dirty="0" err="1" smtClean="0">
                          <a:latin typeface="Times New Roman" panose="02020603050405020304" pitchFamily="18" charset="0"/>
                          <a:cs typeface="Times New Roman" panose="02020603050405020304" pitchFamily="18" charset="0"/>
                        </a:rPr>
                        <a:t>Азейский</a:t>
                      </a:r>
                      <a:r>
                        <a:rPr lang="ru-RU" sz="1400" dirty="0" smtClean="0">
                          <a:latin typeface="Times New Roman" panose="02020603050405020304" pitchFamily="18" charset="0"/>
                          <a:cs typeface="Times New Roman" panose="02020603050405020304" pitchFamily="18" charset="0"/>
                        </a:rPr>
                        <a:t> 2</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уголь бурый</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134111954"/>
                  </a:ext>
                </a:extLst>
              </a:tr>
              <a:tr h="307435">
                <a:tc>
                  <a:txBody>
                    <a:bodyPr/>
                    <a:lstStyle/>
                    <a:p>
                      <a:pPr algn="ctr"/>
                      <a:r>
                        <a:rPr lang="ru-RU" sz="1400" dirty="0" smtClean="0">
                          <a:latin typeface="Times New Roman" panose="02020603050405020304" pitchFamily="18" charset="0"/>
                          <a:cs typeface="Times New Roman" panose="02020603050405020304" pitchFamily="18" charset="0"/>
                        </a:rPr>
                        <a:t>19</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47</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Азейскоек</a:t>
                      </a:r>
                      <a:r>
                        <a:rPr lang="ru-RU" sz="1400" dirty="0" smtClean="0">
                          <a:latin typeface="Times New Roman" panose="02020603050405020304" pitchFamily="18" charset="0"/>
                          <a:cs typeface="Times New Roman" panose="02020603050405020304" pitchFamily="18" charset="0"/>
                        </a:rPr>
                        <a:t>, разрез </a:t>
                      </a:r>
                      <a:r>
                        <a:rPr lang="ru-RU" sz="1400" dirty="0" err="1" smtClean="0">
                          <a:latin typeface="Times New Roman" panose="02020603050405020304" pitchFamily="18" charset="0"/>
                          <a:cs typeface="Times New Roman" panose="02020603050405020304" pitchFamily="18" charset="0"/>
                        </a:rPr>
                        <a:t>Азейский</a:t>
                      </a:r>
                      <a:r>
                        <a:rPr lang="ru-RU" sz="1400" dirty="0" smtClean="0">
                          <a:latin typeface="Times New Roman" panose="02020603050405020304" pitchFamily="18" charset="0"/>
                          <a:cs typeface="Times New Roman" panose="02020603050405020304" pitchFamily="18" charset="0"/>
                        </a:rPr>
                        <a:t> 1</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уголь бурый</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593228072"/>
                  </a:ext>
                </a:extLst>
              </a:tr>
              <a:tr h="457509">
                <a:tc>
                  <a:txBody>
                    <a:bodyPr/>
                    <a:lstStyle/>
                    <a:p>
                      <a:pPr algn="ctr"/>
                      <a:r>
                        <a:rPr lang="ru-RU" sz="1400" dirty="0" smtClean="0">
                          <a:latin typeface="Times New Roman" panose="02020603050405020304" pitchFamily="18" charset="0"/>
                          <a:cs typeface="Times New Roman" panose="02020603050405020304" pitchFamily="18" charset="0"/>
                        </a:rPr>
                        <a:t>20</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63</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Мугунское</a:t>
                      </a:r>
                      <a:r>
                        <a:rPr lang="ru-RU" sz="1400" dirty="0" smtClean="0">
                          <a:latin typeface="Times New Roman" panose="02020603050405020304" pitchFamily="18" charset="0"/>
                          <a:cs typeface="Times New Roman" panose="02020603050405020304" pitchFamily="18" charset="0"/>
                        </a:rPr>
                        <a:t>, участок </a:t>
                      </a:r>
                      <a:r>
                        <a:rPr lang="ru-RU" sz="1400" dirty="0" smtClean="0">
                          <a:latin typeface="Times New Roman" panose="02020603050405020304" pitchFamily="18" charset="0"/>
                          <a:cs typeface="Times New Roman" panose="02020603050405020304" pitchFamily="18" charset="0"/>
                        </a:rPr>
                        <a:t>Восточная площадь</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уголь бурый</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841364687"/>
                  </a:ext>
                </a:extLst>
              </a:tr>
              <a:tr h="522639">
                <a:tc>
                  <a:txBody>
                    <a:bodyPr/>
                    <a:lstStyle/>
                    <a:p>
                      <a:pPr algn="ctr"/>
                      <a:r>
                        <a:rPr lang="ru-RU" sz="1400" dirty="0" smtClean="0">
                          <a:latin typeface="Times New Roman" panose="02020603050405020304" pitchFamily="18" charset="0"/>
                          <a:cs typeface="Times New Roman" panose="02020603050405020304" pitchFamily="18" charset="0"/>
                        </a:rPr>
                        <a:t>21</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64</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Мугунское</a:t>
                      </a:r>
                      <a:r>
                        <a:rPr lang="ru-RU" sz="1400" dirty="0" smtClean="0">
                          <a:latin typeface="Times New Roman" panose="02020603050405020304" pitchFamily="18" charset="0"/>
                          <a:cs typeface="Times New Roman" panose="02020603050405020304" pitchFamily="18" charset="0"/>
                        </a:rPr>
                        <a:t>, участок Центральный (разрез)</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уголь бурый, алевролит</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4270849145"/>
                  </a:ext>
                </a:extLst>
              </a:tr>
              <a:tr h="522639">
                <a:tc>
                  <a:txBody>
                    <a:bodyPr/>
                    <a:lstStyle/>
                    <a:p>
                      <a:pPr algn="ctr"/>
                      <a:r>
                        <a:rPr lang="ru-RU" sz="1400" dirty="0" smtClean="0">
                          <a:latin typeface="Times New Roman" panose="02020603050405020304" pitchFamily="18" charset="0"/>
                          <a:cs typeface="Times New Roman" panose="02020603050405020304" pitchFamily="18" charset="0"/>
                        </a:rPr>
                        <a:t>22</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69</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Мугунское</a:t>
                      </a:r>
                      <a:r>
                        <a:rPr lang="ru-RU" sz="1400" dirty="0" smtClean="0">
                          <a:latin typeface="Times New Roman" panose="02020603050405020304" pitchFamily="18" charset="0"/>
                          <a:cs typeface="Times New Roman" panose="02020603050405020304" pitchFamily="18" charset="0"/>
                        </a:rPr>
                        <a:t>, участок </a:t>
                      </a:r>
                      <a:r>
                        <a:rPr lang="ru-RU" sz="1400" dirty="0" err="1" smtClean="0">
                          <a:latin typeface="Times New Roman" panose="02020603050405020304" pitchFamily="18" charset="0"/>
                          <a:cs typeface="Times New Roman" panose="02020603050405020304" pitchFamily="18" charset="0"/>
                        </a:rPr>
                        <a:t>Мугунский</a:t>
                      </a:r>
                      <a:r>
                        <a:rPr lang="ru-RU" sz="1400" baseline="0" dirty="0" smtClean="0">
                          <a:latin typeface="Times New Roman" panose="02020603050405020304" pitchFamily="18" charset="0"/>
                          <a:cs typeface="Times New Roman" panose="02020603050405020304" pitchFamily="18" charset="0"/>
                        </a:rPr>
                        <a:t> Западный</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уголь бурый</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390649500"/>
                  </a:ext>
                </a:extLst>
              </a:tr>
              <a:tr h="307435">
                <a:tc>
                  <a:txBody>
                    <a:bodyPr/>
                    <a:lstStyle/>
                    <a:p>
                      <a:pPr algn="ctr"/>
                      <a:r>
                        <a:rPr lang="ru-RU" sz="1400" dirty="0" smtClean="0">
                          <a:latin typeface="Times New Roman" panose="02020603050405020304" pitchFamily="18" charset="0"/>
                          <a:cs typeface="Times New Roman" panose="02020603050405020304" pitchFamily="18" charset="0"/>
                        </a:rPr>
                        <a:t>23</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70</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Ишидейское</a:t>
                      </a:r>
                      <a:r>
                        <a:rPr lang="ru-RU" sz="1400" dirty="0" smtClean="0">
                          <a:latin typeface="Times New Roman" panose="02020603050405020304" pitchFamily="18" charset="0"/>
                          <a:cs typeface="Times New Roman" panose="02020603050405020304" pitchFamily="18" charset="0"/>
                        </a:rPr>
                        <a:t>, участок 1-3</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уголь бурый</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74992803"/>
                  </a:ext>
                </a:extLst>
              </a:tr>
              <a:tr h="368922">
                <a:tc>
                  <a:txBody>
                    <a:bodyPr/>
                    <a:lstStyle/>
                    <a:p>
                      <a:pPr algn="ctr"/>
                      <a:r>
                        <a:rPr lang="ru-RU" sz="1400" dirty="0" smtClean="0">
                          <a:latin typeface="Times New Roman" panose="02020603050405020304" pitchFamily="18" charset="0"/>
                          <a:cs typeface="Times New Roman" panose="02020603050405020304" pitchFamily="18" charset="0"/>
                        </a:rPr>
                        <a:t>24</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81</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Тулунское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уголь каменный</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1367180"/>
                  </a:ext>
                </a:extLst>
              </a:tr>
              <a:tr h="522639">
                <a:tc>
                  <a:txBody>
                    <a:bodyPr/>
                    <a:lstStyle/>
                    <a:p>
                      <a:pPr algn="ctr"/>
                      <a:r>
                        <a:rPr lang="ru-RU" sz="1400" dirty="0" smtClean="0">
                          <a:latin typeface="Times New Roman" panose="02020603050405020304" pitchFamily="18" charset="0"/>
                          <a:cs typeface="Times New Roman" panose="02020603050405020304" pitchFamily="18" charset="0"/>
                        </a:rPr>
                        <a:t>25</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82</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Участок бассейна</a:t>
                      </a:r>
                      <a:r>
                        <a:rPr lang="ru-RU" sz="1400" baseline="0" dirty="0" smtClean="0">
                          <a:latin typeface="Times New Roman" panose="02020603050405020304" pitchFamily="18" charset="0"/>
                          <a:cs typeface="Times New Roman" panose="02020603050405020304" pitchFamily="18" charset="0"/>
                        </a:rPr>
                        <a:t> площадь </a:t>
                      </a:r>
                      <a:r>
                        <a:rPr lang="ru-RU" sz="1400" baseline="0" dirty="0" err="1" smtClean="0">
                          <a:latin typeface="Times New Roman" panose="02020603050405020304" pitchFamily="18" charset="0"/>
                          <a:cs typeface="Times New Roman" panose="02020603050405020304" pitchFamily="18" charset="0"/>
                        </a:rPr>
                        <a:t>Едогонская</a:t>
                      </a:r>
                      <a:r>
                        <a:rPr lang="ru-RU" sz="1400" baseline="0" dirty="0" smtClean="0">
                          <a:latin typeface="Times New Roman" panose="02020603050405020304" pitchFamily="18" charset="0"/>
                          <a:cs typeface="Times New Roman" panose="02020603050405020304" pitchFamily="18" charset="0"/>
                        </a:rPr>
                        <a:t> и </a:t>
                      </a:r>
                      <a:r>
                        <a:rPr lang="ru-RU" sz="1400" baseline="0" dirty="0" err="1" smtClean="0">
                          <a:latin typeface="Times New Roman" panose="02020603050405020304" pitchFamily="18" charset="0"/>
                          <a:cs typeface="Times New Roman" panose="02020603050405020304" pitchFamily="18" charset="0"/>
                        </a:rPr>
                        <a:t>Катарбей-Икейская</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уголь</a:t>
                      </a:r>
                      <a:r>
                        <a:rPr lang="ru-RU" sz="1400" baseline="0" dirty="0" smtClean="0">
                          <a:latin typeface="Times New Roman" panose="02020603050405020304" pitchFamily="18" charset="0"/>
                          <a:cs typeface="Times New Roman" panose="02020603050405020304" pitchFamily="18" charset="0"/>
                        </a:rPr>
                        <a:t> каменный</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50774111"/>
                  </a:ext>
                </a:extLst>
              </a:tr>
            </a:tbl>
          </a:graphicData>
        </a:graphic>
      </p:graphicFrame>
    </p:spTree>
    <p:extLst>
      <p:ext uri="{BB962C8B-B14F-4D97-AF65-F5344CB8AC3E}">
        <p14:creationId xmlns:p14="http://schemas.microsoft.com/office/powerpoint/2010/main" val="222368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7812360" y="6487029"/>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16</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77912236"/>
              </p:ext>
            </p:extLst>
          </p:nvPr>
        </p:nvGraphicFramePr>
        <p:xfrm>
          <a:off x="755578" y="-15805"/>
          <a:ext cx="7635100" cy="6877614"/>
        </p:xfrm>
        <a:graphic>
          <a:graphicData uri="http://schemas.openxmlformats.org/drawingml/2006/table">
            <a:tbl>
              <a:tblPr firstRow="1" bandRow="1">
                <a:tableStyleId>{5C22544A-7EE6-4342-B048-85BDC9FD1C3A}</a:tableStyleId>
              </a:tblPr>
              <a:tblGrid>
                <a:gridCol w="731773">
                  <a:extLst>
                    <a:ext uri="{9D8B030D-6E8A-4147-A177-3AD203B41FA5}">
                      <a16:colId xmlns:a16="http://schemas.microsoft.com/office/drawing/2014/main" val="2309349785"/>
                    </a:ext>
                  </a:extLst>
                </a:gridCol>
                <a:gridCol w="571257">
                  <a:extLst>
                    <a:ext uri="{9D8B030D-6E8A-4147-A177-3AD203B41FA5}">
                      <a16:colId xmlns:a16="http://schemas.microsoft.com/office/drawing/2014/main" val="212756132"/>
                    </a:ext>
                  </a:extLst>
                </a:gridCol>
                <a:gridCol w="651517">
                  <a:extLst>
                    <a:ext uri="{9D8B030D-6E8A-4147-A177-3AD203B41FA5}">
                      <a16:colId xmlns:a16="http://schemas.microsoft.com/office/drawing/2014/main" val="1107801738"/>
                    </a:ext>
                  </a:extLst>
                </a:gridCol>
                <a:gridCol w="2188987">
                  <a:extLst>
                    <a:ext uri="{9D8B030D-6E8A-4147-A177-3AD203B41FA5}">
                      <a16:colId xmlns:a16="http://schemas.microsoft.com/office/drawing/2014/main" val="3588860807"/>
                    </a:ext>
                  </a:extLst>
                </a:gridCol>
                <a:gridCol w="145387">
                  <a:extLst>
                    <a:ext uri="{9D8B030D-6E8A-4147-A177-3AD203B41FA5}">
                      <a16:colId xmlns:a16="http://schemas.microsoft.com/office/drawing/2014/main" val="898154997"/>
                    </a:ext>
                  </a:extLst>
                </a:gridCol>
                <a:gridCol w="3346179">
                  <a:extLst>
                    <a:ext uri="{9D8B030D-6E8A-4147-A177-3AD203B41FA5}">
                      <a16:colId xmlns:a16="http://schemas.microsoft.com/office/drawing/2014/main" val="470141705"/>
                    </a:ext>
                  </a:extLst>
                </a:gridCol>
              </a:tblGrid>
              <a:tr h="507973">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a:t>
                      </a:r>
                      <a:r>
                        <a:rPr lang="ru-RU" sz="1400" b="1" baseline="0" dirty="0" smtClean="0">
                          <a:solidFill>
                            <a:schemeClr val="tx1"/>
                          </a:solidFill>
                          <a:latin typeface="Times New Roman" panose="02020603050405020304" pitchFamily="18" charset="0"/>
                          <a:cs typeface="Times New Roman" panose="02020603050405020304" pitchFamily="18" charset="0"/>
                        </a:rPr>
                        <a:t> на карте</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err="1" smtClean="0">
                          <a:latin typeface="Times New Roman" panose="02020603050405020304" pitchFamily="18" charset="0"/>
                          <a:cs typeface="Times New Roman" panose="02020603050405020304" pitchFamily="18" charset="0"/>
                        </a:rPr>
                        <a:t>Мас</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 ГКМ</a:t>
                      </a:r>
                      <a:endParaRPr lang="ru-RU" sz="1400" b="1" dirty="0">
                        <a:latin typeface="Times New Roman" panose="02020603050405020304" pitchFamily="18" charset="0"/>
                        <a:cs typeface="Times New Roman" panose="02020603050405020304" pitchFamily="18" charset="0"/>
                      </a:endParaRPr>
                    </a:p>
                  </a:txBody>
                  <a:tcPr/>
                </a:tc>
                <a:tc gridSpan="2">
                  <a:txBody>
                    <a:bodyPr/>
                    <a:lstStyle/>
                    <a:p>
                      <a:pPr algn="ctr"/>
                      <a:r>
                        <a:rPr lang="ru-RU" sz="1400" b="1" dirty="0" smtClean="0">
                          <a:latin typeface="Times New Roman" panose="02020603050405020304" pitchFamily="18" charset="0"/>
                          <a:cs typeface="Times New Roman" panose="02020603050405020304" pitchFamily="18" charset="0"/>
                        </a:rPr>
                        <a:t>Наименование</a:t>
                      </a:r>
                      <a:endParaRPr lang="ru-RU" sz="1400" b="1" dirty="0">
                        <a:latin typeface="Times New Roman" panose="02020603050405020304" pitchFamily="18" charset="0"/>
                        <a:cs typeface="Times New Roman" panose="02020603050405020304" pitchFamily="18" charset="0"/>
                      </a:endParaRPr>
                    </a:p>
                  </a:txBody>
                  <a:tcPr/>
                </a:tc>
                <a:tc hMerge="1">
                  <a:txBody>
                    <a:bodyPr/>
                    <a:lstStyle/>
                    <a:p>
                      <a:pPr algn="ct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Полезные ископаемые</a:t>
                      </a:r>
                      <a:endParaRPr lang="ru-RU" sz="1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5386635"/>
                  </a:ext>
                </a:extLst>
              </a:tr>
              <a:tr h="298808">
                <a:tc>
                  <a:txBody>
                    <a:bodyPr/>
                    <a:lstStyle/>
                    <a:p>
                      <a:pPr algn="ctr"/>
                      <a:r>
                        <a:rPr lang="ru-RU" sz="1400" dirty="0" smtClean="0">
                          <a:latin typeface="Times New Roman" panose="02020603050405020304" pitchFamily="18" charset="0"/>
                          <a:cs typeface="Times New Roman" panose="02020603050405020304" pitchFamily="18" charset="0"/>
                        </a:rPr>
                        <a:t>26</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98</a:t>
                      </a:r>
                      <a:endParaRPr lang="ru-RU" sz="1400" dirty="0">
                        <a:latin typeface="Times New Roman" panose="02020603050405020304" pitchFamily="18" charset="0"/>
                        <a:cs typeface="Times New Roman" panose="02020603050405020304" pitchFamily="18" charset="0"/>
                      </a:endParaRPr>
                    </a:p>
                  </a:txBody>
                  <a:tcPr/>
                </a:tc>
                <a:tc gridSpan="2">
                  <a:txBody>
                    <a:bodyPr/>
                    <a:lstStyle/>
                    <a:p>
                      <a:pPr algn="l"/>
                      <a:r>
                        <a:rPr lang="ru-RU" sz="1400" dirty="0" err="1" smtClean="0">
                          <a:latin typeface="Times New Roman" panose="02020603050405020304" pitchFamily="18" charset="0"/>
                          <a:cs typeface="Times New Roman" panose="02020603050405020304" pitchFamily="18" charset="0"/>
                        </a:rPr>
                        <a:t>Ишидейское</a:t>
                      </a:r>
                      <a:r>
                        <a:rPr lang="ru-RU" sz="1400" dirty="0" smtClean="0">
                          <a:latin typeface="Times New Roman" panose="02020603050405020304" pitchFamily="18" charset="0"/>
                          <a:cs typeface="Times New Roman" panose="02020603050405020304" pitchFamily="18" charset="0"/>
                        </a:rPr>
                        <a:t>, 5 участок</a:t>
                      </a: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уголь каменный</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44543035"/>
                  </a:ext>
                </a:extLst>
              </a:tr>
              <a:tr h="717139">
                <a:tc>
                  <a:txBody>
                    <a:bodyPr/>
                    <a:lstStyle/>
                    <a:p>
                      <a:pPr algn="ctr"/>
                      <a:r>
                        <a:rPr lang="ru-RU" sz="1400" dirty="0" smtClean="0">
                          <a:latin typeface="Times New Roman" panose="02020603050405020304" pitchFamily="18" charset="0"/>
                          <a:cs typeface="Times New Roman" panose="02020603050405020304" pitchFamily="18" charset="0"/>
                        </a:rPr>
                        <a:t>27</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104</a:t>
                      </a:r>
                      <a:endParaRPr lang="ru-RU" sz="1400" dirty="0">
                        <a:latin typeface="Times New Roman" panose="02020603050405020304" pitchFamily="18" charset="0"/>
                        <a:cs typeface="Times New Roman" panose="02020603050405020304" pitchFamily="18" charset="0"/>
                      </a:endParaRPr>
                    </a:p>
                  </a:txBody>
                  <a:tcPr/>
                </a:tc>
                <a:tc gridSpan="2">
                  <a:txBody>
                    <a:bodyPr/>
                    <a:lstStyle/>
                    <a:p>
                      <a:pPr algn="l"/>
                      <a:r>
                        <a:rPr lang="ru-RU" sz="1400" dirty="0" err="1" smtClean="0">
                          <a:latin typeface="Times New Roman" panose="02020603050405020304" pitchFamily="18" charset="0"/>
                          <a:cs typeface="Times New Roman" panose="02020603050405020304" pitchFamily="18" charset="0"/>
                        </a:rPr>
                        <a:t>Азейское</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Велистовский</a:t>
                      </a:r>
                      <a:r>
                        <a:rPr lang="ru-RU" sz="1400" dirty="0" smtClean="0">
                          <a:latin typeface="Times New Roman" panose="02020603050405020304" pitchFamily="18" charset="0"/>
                          <a:cs typeface="Times New Roman" panose="02020603050405020304" pitchFamily="18" charset="0"/>
                        </a:rPr>
                        <a:t> участок</a:t>
                      </a: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германий, молибден, никель, кобальт, марганец, свинец, ртуть, фтор, хром, бериллий, уголь бурый</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76169301"/>
                  </a:ext>
                </a:extLst>
              </a:tr>
              <a:tr h="507973">
                <a:tc>
                  <a:txBody>
                    <a:bodyPr/>
                    <a:lstStyle/>
                    <a:p>
                      <a:pPr algn="ctr"/>
                      <a:r>
                        <a:rPr lang="ru-RU" sz="1400" dirty="0" smtClean="0">
                          <a:latin typeface="Times New Roman" panose="02020603050405020304" pitchFamily="18" charset="0"/>
                          <a:cs typeface="Times New Roman" panose="02020603050405020304" pitchFamily="18" charset="0"/>
                        </a:rPr>
                        <a:t>28</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107</a:t>
                      </a:r>
                      <a:endParaRPr lang="ru-RU" sz="1400" dirty="0">
                        <a:latin typeface="Times New Roman" panose="02020603050405020304" pitchFamily="18" charset="0"/>
                        <a:cs typeface="Times New Roman" panose="02020603050405020304" pitchFamily="18" charset="0"/>
                      </a:endParaRPr>
                    </a:p>
                  </a:txBody>
                  <a:tcPr/>
                </a:tc>
                <a:tc gridSpan="2">
                  <a:txBody>
                    <a:bodyPr/>
                    <a:lstStyle/>
                    <a:p>
                      <a:pPr algn="l"/>
                      <a:r>
                        <a:rPr lang="ru-RU" sz="1400" dirty="0" err="1" smtClean="0">
                          <a:latin typeface="Times New Roman" panose="02020603050405020304" pitchFamily="18" charset="0"/>
                          <a:cs typeface="Times New Roman" panose="02020603050405020304" pitchFamily="18" charset="0"/>
                        </a:rPr>
                        <a:t>Азейское</a:t>
                      </a:r>
                      <a:r>
                        <a:rPr lang="ru-RU" sz="1400" dirty="0" smtClean="0">
                          <a:latin typeface="Times New Roman" panose="02020603050405020304" pitchFamily="18" charset="0"/>
                          <a:cs typeface="Times New Roman" panose="02020603050405020304" pitchFamily="18" charset="0"/>
                        </a:rPr>
                        <a:t>, Юго-Восточный участок</a:t>
                      </a: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уголь бурый</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16498504"/>
                  </a:ext>
                </a:extLst>
              </a:tr>
              <a:tr h="717139">
                <a:tc>
                  <a:txBody>
                    <a:bodyPr/>
                    <a:lstStyle/>
                    <a:p>
                      <a:pPr algn="ctr"/>
                      <a:r>
                        <a:rPr lang="ru-RU" sz="1400" dirty="0" smtClean="0">
                          <a:latin typeface="Times New Roman" panose="02020603050405020304" pitchFamily="18" charset="0"/>
                          <a:cs typeface="Times New Roman" panose="02020603050405020304" pitchFamily="18" charset="0"/>
                        </a:rPr>
                        <a:t>29</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Е</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127</a:t>
                      </a:r>
                      <a:endParaRPr lang="ru-RU" sz="1400" dirty="0">
                        <a:latin typeface="Times New Roman" panose="02020603050405020304" pitchFamily="18" charset="0"/>
                        <a:cs typeface="Times New Roman" panose="02020603050405020304" pitchFamily="18" charset="0"/>
                      </a:endParaRPr>
                    </a:p>
                  </a:txBody>
                  <a:tcPr/>
                </a:tc>
                <a:tc gridSpan="2">
                  <a:txBody>
                    <a:bodyPr/>
                    <a:lstStyle/>
                    <a:p>
                      <a:pPr algn="l"/>
                      <a:r>
                        <a:rPr lang="ru-RU" sz="1400" dirty="0" err="1" smtClean="0">
                          <a:latin typeface="Times New Roman" panose="02020603050405020304" pitchFamily="18" charset="0"/>
                          <a:cs typeface="Times New Roman" panose="02020603050405020304" pitchFamily="18" charset="0"/>
                        </a:rPr>
                        <a:t>Мугунское</a:t>
                      </a:r>
                      <a:r>
                        <a:rPr lang="ru-RU" sz="1400" dirty="0" smtClean="0">
                          <a:latin typeface="Times New Roman" panose="02020603050405020304" pitchFamily="18" charset="0"/>
                          <a:cs typeface="Times New Roman" panose="02020603050405020304" pitchFamily="18" charset="0"/>
                        </a:rPr>
                        <a:t>, участок Юго-Восточная часть Южного блока Карьерного поля</a:t>
                      </a:r>
                      <a:r>
                        <a:rPr lang="ru-RU" sz="1400" baseline="0" dirty="0" smtClean="0">
                          <a:latin typeface="Times New Roman" panose="02020603050405020304" pitchFamily="18" charset="0"/>
                          <a:cs typeface="Times New Roman" panose="02020603050405020304" pitchFamily="18" charset="0"/>
                        </a:rPr>
                        <a:t> № 1</a:t>
                      </a: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уголь</a:t>
                      </a:r>
                      <a:r>
                        <a:rPr lang="ru-RU" sz="1400" baseline="0" dirty="0" smtClean="0">
                          <a:latin typeface="Times New Roman" panose="02020603050405020304" pitchFamily="18" charset="0"/>
                          <a:cs typeface="Times New Roman" panose="02020603050405020304" pitchFamily="18" charset="0"/>
                        </a:rPr>
                        <a:t> бурый, уголь окисленный</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41227371"/>
                  </a:ext>
                </a:extLst>
              </a:tr>
              <a:tr h="328689">
                <a:tc gridSpan="6">
                  <a:txBody>
                    <a:bodyPr/>
                    <a:lstStyle/>
                    <a:p>
                      <a:pPr algn="ctr"/>
                      <a:r>
                        <a:rPr lang="ru-RU" sz="1600" b="1" dirty="0" smtClean="0">
                          <a:solidFill>
                            <a:srgbClr val="C00000"/>
                          </a:solidFill>
                          <a:latin typeface="Times New Roman" panose="02020603050405020304" pitchFamily="18" charset="0"/>
                          <a:cs typeface="Times New Roman" panose="02020603050405020304" pitchFamily="18" charset="0"/>
                        </a:rPr>
                        <a:t>Строительные</a:t>
                      </a:r>
                      <a:r>
                        <a:rPr lang="ru-RU" sz="1600" b="1" baseline="0" dirty="0" smtClean="0">
                          <a:solidFill>
                            <a:srgbClr val="C00000"/>
                          </a:solidFill>
                          <a:latin typeface="Times New Roman" panose="02020603050405020304" pitchFamily="18" charset="0"/>
                          <a:cs typeface="Times New Roman" panose="02020603050405020304" pitchFamily="18" charset="0"/>
                        </a:rPr>
                        <a:t> материалы</a:t>
                      </a:r>
                      <a:endParaRPr lang="ru-RU" sz="1600" b="1" dirty="0">
                        <a:solidFill>
                          <a:srgbClr val="C00000"/>
                        </a:solidFill>
                        <a:latin typeface="Times New Roman" panose="02020603050405020304" pitchFamily="18" charset="0"/>
                        <a:cs typeface="Times New Roman" panose="02020603050405020304" pitchFamily="18" charset="0"/>
                      </a:endParaRPr>
                    </a:p>
                  </a:txBody>
                  <a:tcPr/>
                </a:tc>
                <a:tc hMerge="1">
                  <a:txBody>
                    <a:bodyPr/>
                    <a:lstStyle/>
                    <a:p>
                      <a:pPr algn="ctr"/>
                      <a:endParaRPr lang="ru-RU" sz="1400" dirty="0">
                        <a:latin typeface="Times New Roman" panose="02020603050405020304" pitchFamily="18" charset="0"/>
                        <a:cs typeface="Times New Roman" panose="02020603050405020304" pitchFamily="18" charset="0"/>
                      </a:endParaRPr>
                    </a:p>
                  </a:txBody>
                  <a:tcPr/>
                </a:tc>
                <a:tc hMerge="1">
                  <a:txBody>
                    <a:bodyPr/>
                    <a:lstStyle/>
                    <a:p>
                      <a:pPr algn="ct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898829823"/>
                  </a:ext>
                </a:extLst>
              </a:tr>
              <a:tr h="298808">
                <a:tc>
                  <a:txBody>
                    <a:bodyPr/>
                    <a:lstStyle/>
                    <a:p>
                      <a:pPr algn="ctr"/>
                      <a:r>
                        <a:rPr lang="ru-RU" sz="1400" dirty="0" smtClean="0">
                          <a:latin typeface="Times New Roman" panose="02020603050405020304" pitchFamily="18" charset="0"/>
                          <a:cs typeface="Times New Roman" panose="02020603050405020304" pitchFamily="18" charset="0"/>
                        </a:rPr>
                        <a:t>30</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Б</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15</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Икейское</a:t>
                      </a:r>
                      <a:endParaRPr lang="ru-RU" sz="1400" dirty="0">
                        <a:latin typeface="Times New Roman" panose="02020603050405020304" pitchFamily="18" charset="0"/>
                        <a:cs typeface="Times New Roman" panose="02020603050405020304" pitchFamily="18" charset="0"/>
                      </a:endParaRPr>
                    </a:p>
                  </a:txBody>
                  <a:tcPr/>
                </a:tc>
                <a:tc gridSpan="2">
                  <a:txBody>
                    <a:bodyPr/>
                    <a:lstStyle/>
                    <a:p>
                      <a:r>
                        <a:rPr lang="ru-RU" sz="1400" dirty="0" smtClean="0">
                          <a:latin typeface="Times New Roman" panose="02020603050405020304" pitchFamily="18" charset="0"/>
                          <a:cs typeface="Times New Roman" panose="02020603050405020304" pitchFamily="18" charset="0"/>
                        </a:rPr>
                        <a:t>долерит (облицовочные карты)</a:t>
                      </a: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11045103"/>
                  </a:ext>
                </a:extLst>
              </a:tr>
              <a:tr h="298808">
                <a:tc>
                  <a:txBody>
                    <a:bodyPr/>
                    <a:lstStyle/>
                    <a:p>
                      <a:pPr algn="ctr"/>
                      <a:r>
                        <a:rPr lang="ru-RU" sz="1400" dirty="0" smtClean="0">
                          <a:latin typeface="Times New Roman" panose="02020603050405020304" pitchFamily="18" charset="0"/>
                          <a:cs typeface="Times New Roman" panose="02020603050405020304" pitchFamily="18" charset="0"/>
                        </a:rPr>
                        <a:t>31</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378</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Тулунское</a:t>
                      </a:r>
                      <a:endParaRPr lang="ru-RU" sz="1400" dirty="0">
                        <a:latin typeface="Times New Roman" panose="02020603050405020304" pitchFamily="18" charset="0"/>
                        <a:cs typeface="Times New Roman" panose="02020603050405020304" pitchFamily="18" charset="0"/>
                      </a:endParaRPr>
                    </a:p>
                  </a:txBody>
                  <a:tcPr/>
                </a:tc>
                <a:tc gridSpan="2">
                  <a:txBody>
                    <a:bodyPr/>
                    <a:lstStyle/>
                    <a:p>
                      <a:r>
                        <a:rPr lang="ru-RU" sz="1400" dirty="0" smtClean="0">
                          <a:latin typeface="Times New Roman" panose="02020603050405020304" pitchFamily="18" charset="0"/>
                          <a:cs typeface="Times New Roman" panose="02020603050405020304" pitchFamily="18" charset="0"/>
                        </a:rPr>
                        <a:t>глина (керамзитовое сырье)</a:t>
                      </a: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02064472"/>
                  </a:ext>
                </a:extLst>
              </a:tr>
              <a:tr h="507973">
                <a:tc>
                  <a:txBody>
                    <a:bodyPr/>
                    <a:lstStyle/>
                    <a:p>
                      <a:pPr algn="ctr"/>
                      <a:r>
                        <a:rPr lang="ru-RU" sz="1400" dirty="0" smtClean="0">
                          <a:latin typeface="Times New Roman" panose="02020603050405020304" pitchFamily="18" charset="0"/>
                          <a:cs typeface="Times New Roman" panose="02020603050405020304" pitchFamily="18" charset="0"/>
                        </a:rPr>
                        <a:t>32</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379</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Тулунское</a:t>
                      </a:r>
                      <a:endParaRPr lang="ru-RU" sz="1400" dirty="0">
                        <a:latin typeface="Times New Roman" panose="02020603050405020304" pitchFamily="18" charset="0"/>
                        <a:cs typeface="Times New Roman" panose="02020603050405020304" pitchFamily="18"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песок (стекольное сырье), песок (формовочные материалы)</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2489488"/>
                  </a:ext>
                </a:extLst>
              </a:tr>
              <a:tr h="507973">
                <a:tc>
                  <a:txBody>
                    <a:bodyPr/>
                    <a:lstStyle/>
                    <a:p>
                      <a:pPr algn="ctr"/>
                      <a:r>
                        <a:rPr lang="ru-RU" sz="1400" dirty="0" smtClean="0">
                          <a:latin typeface="Times New Roman" panose="02020603050405020304" pitchFamily="18" charset="0"/>
                          <a:cs typeface="Times New Roman" panose="02020603050405020304" pitchFamily="18" charset="0"/>
                        </a:rPr>
                        <a:t>33</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381</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Северо-</a:t>
                      </a:r>
                      <a:r>
                        <a:rPr lang="ru-RU" sz="1400" dirty="0" err="1" smtClean="0">
                          <a:latin typeface="Times New Roman" panose="02020603050405020304" pitchFamily="18" charset="0"/>
                          <a:cs typeface="Times New Roman" panose="02020603050405020304" pitchFamily="18" charset="0"/>
                        </a:rPr>
                        <a:t>Тулунское</a:t>
                      </a:r>
                      <a:endParaRPr lang="ru-RU" sz="1400" dirty="0">
                        <a:latin typeface="Times New Roman" panose="02020603050405020304" pitchFamily="18" charset="0"/>
                        <a:cs typeface="Times New Roman" panose="02020603050405020304" pitchFamily="18"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песок (стекольное сырье), песок кварцевый (стекольное сырье)</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134111954"/>
                  </a:ext>
                </a:extLst>
              </a:tr>
              <a:tr h="751134">
                <a:tc>
                  <a:txBody>
                    <a:bodyPr/>
                    <a:lstStyle/>
                    <a:p>
                      <a:pPr algn="ctr"/>
                      <a:r>
                        <a:rPr lang="ru-RU" sz="1400" dirty="0" smtClean="0">
                          <a:latin typeface="Times New Roman" panose="02020603050405020304" pitchFamily="18" charset="0"/>
                          <a:cs typeface="Times New Roman" panose="02020603050405020304" pitchFamily="18" charset="0"/>
                        </a:rPr>
                        <a:t>34</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383</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Калиновское</a:t>
                      </a:r>
                      <a:endParaRPr lang="ru-RU" sz="1400" dirty="0">
                        <a:latin typeface="Times New Roman" panose="02020603050405020304" pitchFamily="18" charset="0"/>
                        <a:cs typeface="Times New Roman" panose="02020603050405020304" pitchFamily="18"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песок (формовочные материалы), песок крупнозернистый, </a:t>
                      </a:r>
                      <a:r>
                        <a:rPr kumimoji="0" lang="ru-RU"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мелкозернистный</a:t>
                      </a: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и среднезернистый (формовочные материала</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593228072"/>
                  </a:ext>
                </a:extLst>
              </a:tr>
              <a:tr h="507973">
                <a:tc>
                  <a:txBody>
                    <a:bodyPr/>
                    <a:lstStyle/>
                    <a:p>
                      <a:pPr algn="ctr"/>
                      <a:r>
                        <a:rPr lang="ru-RU" sz="1400" dirty="0" smtClean="0">
                          <a:latin typeface="Times New Roman" panose="02020603050405020304" pitchFamily="18" charset="0"/>
                          <a:cs typeface="Times New Roman" panose="02020603050405020304" pitchFamily="18" charset="0"/>
                        </a:rPr>
                        <a:t>35</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396</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Икейское</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Икейский</a:t>
                      </a:r>
                      <a:r>
                        <a:rPr lang="ru-RU" sz="1400" dirty="0" smtClean="0">
                          <a:latin typeface="Times New Roman" panose="02020603050405020304" pitchFamily="18" charset="0"/>
                          <a:cs typeface="Times New Roman" panose="02020603050405020304" pitchFamily="18" charset="0"/>
                        </a:rPr>
                        <a:t> участок</a:t>
                      </a:r>
                      <a:endParaRPr lang="ru-RU" sz="1400" dirty="0">
                        <a:latin typeface="Times New Roman" panose="02020603050405020304" pitchFamily="18" charset="0"/>
                        <a:cs typeface="Times New Roman" panose="02020603050405020304" pitchFamily="18" charset="0"/>
                      </a:endParaRPr>
                    </a:p>
                  </a:txBody>
                  <a:tcPr/>
                </a:tc>
                <a:tc gridSpan="2">
                  <a:txBody>
                    <a:bodyPr/>
                    <a:lstStyle/>
                    <a:p>
                      <a:r>
                        <a:rPr lang="ru-RU" sz="1400" dirty="0" smtClean="0">
                          <a:latin typeface="Times New Roman" panose="02020603050405020304" pitchFamily="18" charset="0"/>
                          <a:cs typeface="Times New Roman" panose="02020603050405020304" pitchFamily="18" charset="0"/>
                        </a:rPr>
                        <a:t>гравий,</a:t>
                      </a:r>
                      <a:r>
                        <a:rPr lang="ru-RU" sz="1400" baseline="0" dirty="0" smtClean="0">
                          <a:latin typeface="Times New Roman" panose="02020603050405020304" pitchFamily="18" charset="0"/>
                          <a:cs typeface="Times New Roman" panose="02020603050405020304" pitchFamily="18" charset="0"/>
                        </a:rPr>
                        <a:t> гравийно-песчаный материал, песок (наполнители бетона)</a:t>
                      </a: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41364687"/>
                  </a:ext>
                </a:extLst>
              </a:tr>
              <a:tr h="298808">
                <a:tc>
                  <a:txBody>
                    <a:bodyPr/>
                    <a:lstStyle/>
                    <a:p>
                      <a:pPr algn="ctr"/>
                      <a:r>
                        <a:rPr lang="ru-RU" sz="1400" dirty="0" smtClean="0">
                          <a:latin typeface="Times New Roman" panose="02020603050405020304" pitchFamily="18" charset="0"/>
                          <a:cs typeface="Times New Roman" panose="02020603050405020304" pitchFamily="18" charset="0"/>
                        </a:rPr>
                        <a:t>36</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397</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Карбонатное</a:t>
                      </a:r>
                      <a:endParaRPr lang="ru-RU" sz="1400" dirty="0">
                        <a:latin typeface="Times New Roman" panose="02020603050405020304" pitchFamily="18" charset="0"/>
                        <a:cs typeface="Times New Roman" panose="02020603050405020304" pitchFamily="18" charset="0"/>
                      </a:endParaRPr>
                    </a:p>
                  </a:txBody>
                  <a:tcPr/>
                </a:tc>
                <a:tc gridSpan="2">
                  <a:txBody>
                    <a:bodyPr/>
                    <a:lstStyle/>
                    <a:p>
                      <a:r>
                        <a:rPr lang="ru-RU" sz="1400" dirty="0" smtClean="0">
                          <a:latin typeface="Times New Roman" panose="02020603050405020304" pitchFamily="18" charset="0"/>
                          <a:cs typeface="Times New Roman" panose="02020603050405020304" pitchFamily="18" charset="0"/>
                        </a:rPr>
                        <a:t>доломит (строительные камни)</a:t>
                      </a: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70849145"/>
                  </a:ext>
                </a:extLst>
              </a:tr>
              <a:tr h="507973">
                <a:tc>
                  <a:txBody>
                    <a:bodyPr/>
                    <a:lstStyle/>
                    <a:p>
                      <a:pPr algn="ctr"/>
                      <a:r>
                        <a:rPr lang="ru-RU" sz="1400" dirty="0" smtClean="0">
                          <a:latin typeface="Times New Roman" panose="02020603050405020304" pitchFamily="18" charset="0"/>
                          <a:cs typeface="Times New Roman" panose="02020603050405020304" pitchFamily="18" charset="0"/>
                        </a:rPr>
                        <a:t>37</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Б</a:t>
                      </a:r>
                      <a:endParaRPr lang="ru-RU" sz="1400" dirty="0">
                        <a:latin typeface="Times New Roman" panose="02020603050405020304" pitchFamily="18" charset="0"/>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677</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err="1" smtClean="0">
                          <a:latin typeface="Times New Roman" panose="02020603050405020304" pitchFamily="18" charset="0"/>
                          <a:cs typeface="Times New Roman" panose="02020603050405020304" pitchFamily="18" charset="0"/>
                        </a:rPr>
                        <a:t>Ийское</a:t>
                      </a:r>
                      <a:r>
                        <a:rPr lang="ru-RU" sz="1400" dirty="0" smtClean="0">
                          <a:latin typeface="Times New Roman" panose="02020603050405020304" pitchFamily="18" charset="0"/>
                          <a:cs typeface="Times New Roman" panose="02020603050405020304" pitchFamily="18" charset="0"/>
                        </a:rPr>
                        <a:t> русловое</a:t>
                      </a:r>
                      <a:endParaRPr lang="ru-RU" sz="1400" dirty="0">
                        <a:latin typeface="Times New Roman" panose="02020603050405020304" pitchFamily="18" charset="0"/>
                        <a:cs typeface="Times New Roman" panose="02020603050405020304" pitchFamily="18" charset="0"/>
                      </a:endParaRPr>
                    </a:p>
                  </a:txBody>
                  <a:tcPr/>
                </a:tc>
                <a:tc gridSpan="2">
                  <a:txBody>
                    <a:bodyPr/>
                    <a:lstStyle/>
                    <a:p>
                      <a:r>
                        <a:rPr lang="ru-RU" sz="1400" dirty="0" smtClean="0">
                          <a:latin typeface="Times New Roman" panose="02020603050405020304" pitchFamily="18" charset="0"/>
                          <a:cs typeface="Times New Roman" panose="02020603050405020304" pitchFamily="18" charset="0"/>
                        </a:rPr>
                        <a:t>гравий, гравийно-песчаный материал, песок (наполнители бетона)</a:t>
                      </a: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4980984"/>
                  </a:ext>
                </a:extLst>
              </a:tr>
            </a:tbl>
          </a:graphicData>
        </a:graphic>
      </p:graphicFrame>
    </p:spTree>
    <p:extLst>
      <p:ext uri="{BB962C8B-B14F-4D97-AF65-F5344CB8AC3E}">
        <p14:creationId xmlns:p14="http://schemas.microsoft.com/office/powerpoint/2010/main" val="2431581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7812360" y="6487029"/>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17</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769075889"/>
              </p:ext>
            </p:extLst>
          </p:nvPr>
        </p:nvGraphicFramePr>
        <p:xfrm>
          <a:off x="824172" y="13518"/>
          <a:ext cx="7566505" cy="6838641"/>
        </p:xfrm>
        <a:graphic>
          <a:graphicData uri="http://schemas.openxmlformats.org/drawingml/2006/table">
            <a:tbl>
              <a:tblPr firstRow="1" bandRow="1">
                <a:tableStyleId>{5C22544A-7EE6-4342-B048-85BDC9FD1C3A}</a:tableStyleId>
              </a:tblPr>
              <a:tblGrid>
                <a:gridCol w="725199">
                  <a:extLst>
                    <a:ext uri="{9D8B030D-6E8A-4147-A177-3AD203B41FA5}">
                      <a16:colId xmlns:a16="http://schemas.microsoft.com/office/drawing/2014/main" val="2309349785"/>
                    </a:ext>
                  </a:extLst>
                </a:gridCol>
                <a:gridCol w="566125">
                  <a:extLst>
                    <a:ext uri="{9D8B030D-6E8A-4147-A177-3AD203B41FA5}">
                      <a16:colId xmlns:a16="http://schemas.microsoft.com/office/drawing/2014/main" val="212756132"/>
                    </a:ext>
                  </a:extLst>
                </a:gridCol>
                <a:gridCol w="645663">
                  <a:extLst>
                    <a:ext uri="{9D8B030D-6E8A-4147-A177-3AD203B41FA5}">
                      <a16:colId xmlns:a16="http://schemas.microsoft.com/office/drawing/2014/main" val="1107801738"/>
                    </a:ext>
                  </a:extLst>
                </a:gridCol>
                <a:gridCol w="2028653">
                  <a:extLst>
                    <a:ext uri="{9D8B030D-6E8A-4147-A177-3AD203B41FA5}">
                      <a16:colId xmlns:a16="http://schemas.microsoft.com/office/drawing/2014/main" val="3588860807"/>
                    </a:ext>
                  </a:extLst>
                </a:gridCol>
                <a:gridCol w="3600865">
                  <a:extLst>
                    <a:ext uri="{9D8B030D-6E8A-4147-A177-3AD203B41FA5}">
                      <a16:colId xmlns:a16="http://schemas.microsoft.com/office/drawing/2014/main" val="470141705"/>
                    </a:ext>
                  </a:extLst>
                </a:gridCol>
              </a:tblGrid>
              <a:tr h="545807">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a:t>
                      </a:r>
                      <a:r>
                        <a:rPr lang="ru-RU" sz="1400" b="1" baseline="0" dirty="0" smtClean="0">
                          <a:solidFill>
                            <a:schemeClr val="tx1"/>
                          </a:solidFill>
                          <a:latin typeface="Times New Roman" panose="02020603050405020304" pitchFamily="18" charset="0"/>
                          <a:cs typeface="Times New Roman" panose="02020603050405020304" pitchFamily="18" charset="0"/>
                        </a:rPr>
                        <a:t> на карте</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err="1" smtClean="0">
                          <a:latin typeface="Times New Roman" panose="02020603050405020304" pitchFamily="18" charset="0"/>
                          <a:cs typeface="Times New Roman" panose="02020603050405020304" pitchFamily="18" charset="0"/>
                        </a:rPr>
                        <a:t>Мас</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 ГКМ</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Наименование</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Полезные ископаемые</a:t>
                      </a:r>
                      <a:endParaRPr lang="ru-RU" sz="1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5386635"/>
                  </a:ext>
                </a:extLst>
              </a:tr>
              <a:tr h="545807">
                <a:tc>
                  <a:txBody>
                    <a:bodyPr/>
                    <a:lstStyle/>
                    <a:p>
                      <a:pPr algn="ctr"/>
                      <a:r>
                        <a:rPr lang="ru-RU" sz="1400" dirty="0" smtClean="0">
                          <a:latin typeface="Times New Roman" panose="02020603050405020304" pitchFamily="18" charset="0"/>
                          <a:cs typeface="Times New Roman" panose="02020603050405020304" pitchFamily="18" charset="0"/>
                        </a:rPr>
                        <a:t>38</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822</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Лебедевское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гравий, гравийно-песчаный материал, песок (наполнители бетона)</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76169301"/>
                  </a:ext>
                </a:extLst>
              </a:tr>
              <a:tr h="545807">
                <a:tc>
                  <a:txBody>
                    <a:bodyPr/>
                    <a:lstStyle/>
                    <a:p>
                      <a:pPr algn="ctr"/>
                      <a:r>
                        <a:rPr lang="ru-RU" sz="1400" dirty="0" smtClean="0">
                          <a:latin typeface="Times New Roman" panose="02020603050405020304" pitchFamily="18" charset="0"/>
                          <a:cs typeface="Times New Roman" panose="02020603050405020304" pitchFamily="18" charset="0"/>
                        </a:rPr>
                        <a:t>39</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823</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Нижне-</a:t>
                      </a:r>
                      <a:r>
                        <a:rPr lang="ru-RU" sz="1400" dirty="0" err="1" smtClean="0">
                          <a:latin typeface="Times New Roman" panose="02020603050405020304" pitchFamily="18" charset="0"/>
                          <a:cs typeface="Times New Roman" panose="02020603050405020304" pitchFamily="18" charset="0"/>
                        </a:rPr>
                        <a:t>Манутское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гравий, гравийно-песчаный материал, песок (наполнители бетона)</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16498504"/>
                  </a:ext>
                </a:extLst>
              </a:tr>
              <a:tr h="545807">
                <a:tc>
                  <a:txBody>
                    <a:bodyPr/>
                    <a:lstStyle/>
                    <a:p>
                      <a:pPr algn="ctr"/>
                      <a:r>
                        <a:rPr lang="ru-RU" sz="1400" dirty="0" smtClean="0">
                          <a:latin typeface="Times New Roman" panose="02020603050405020304" pitchFamily="18" charset="0"/>
                          <a:cs typeface="Times New Roman" panose="02020603050405020304" pitchFamily="18" charset="0"/>
                        </a:rPr>
                        <a:t>40</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828</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err="1" smtClean="0">
                          <a:latin typeface="Times New Roman" panose="02020603050405020304" pitchFamily="18" charset="0"/>
                          <a:cs typeface="Times New Roman" panose="02020603050405020304" pitchFamily="18" charset="0"/>
                        </a:rPr>
                        <a:t>Черноземинское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гравий, гравийно-песчаный материал, песок (наполнители бетона)</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41227371"/>
                  </a:ext>
                </a:extLst>
              </a:tr>
              <a:tr h="545807">
                <a:tc>
                  <a:txBody>
                    <a:bodyPr/>
                    <a:lstStyle/>
                    <a:p>
                      <a:pPr algn="ctr"/>
                      <a:r>
                        <a:rPr lang="ru-RU" sz="1400" dirty="0" smtClean="0">
                          <a:latin typeface="Times New Roman" panose="02020603050405020304" pitchFamily="18" charset="0"/>
                          <a:cs typeface="Times New Roman" panose="02020603050405020304" pitchFamily="18" charset="0"/>
                        </a:rPr>
                        <a:t>41</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831</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Пихтовое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гравий, гравийно-песчаный материал, песок (наполнители бетона)</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11045103"/>
                  </a:ext>
                </a:extLst>
              </a:tr>
              <a:tr h="545807">
                <a:tc>
                  <a:txBody>
                    <a:bodyPr/>
                    <a:lstStyle/>
                    <a:p>
                      <a:pPr algn="ctr"/>
                      <a:r>
                        <a:rPr lang="ru-RU" sz="1400" dirty="0" smtClean="0">
                          <a:latin typeface="Times New Roman" panose="02020603050405020304" pitchFamily="18" charset="0"/>
                          <a:cs typeface="Times New Roman" panose="02020603050405020304" pitchFamily="18" charset="0"/>
                        </a:rPr>
                        <a:t>42</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843</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Тагнинское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глина (керамзитовое</a:t>
                      </a:r>
                      <a:r>
                        <a:rPr lang="ru-RU" sz="1400" baseline="0" dirty="0" smtClean="0">
                          <a:latin typeface="Times New Roman" panose="02020603050405020304" pitchFamily="18" charset="0"/>
                          <a:cs typeface="Times New Roman" panose="02020603050405020304" pitchFamily="18" charset="0"/>
                        </a:rPr>
                        <a:t> сырье), суглинок (кирпично-черепичное сырье)</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02064472"/>
                  </a:ext>
                </a:extLst>
              </a:tr>
              <a:tr h="321063">
                <a:tc>
                  <a:txBody>
                    <a:bodyPr/>
                    <a:lstStyle/>
                    <a:p>
                      <a:pPr algn="ctr"/>
                      <a:r>
                        <a:rPr lang="ru-RU" sz="1400" dirty="0" smtClean="0">
                          <a:latin typeface="Times New Roman" panose="02020603050405020304" pitchFamily="18" charset="0"/>
                          <a:cs typeface="Times New Roman" panose="02020603050405020304" pitchFamily="18" charset="0"/>
                        </a:rPr>
                        <a:t>43</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862</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Ермаковское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aseline="0" dirty="0" smtClean="0">
                          <a:latin typeface="Times New Roman" panose="02020603050405020304" pitchFamily="18" charset="0"/>
                          <a:cs typeface="Times New Roman" panose="02020603050405020304" pitchFamily="18" charset="0"/>
                        </a:rPr>
                        <a:t>суглинок (кирпично-черепичное сырье)</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2489488"/>
                  </a:ext>
                </a:extLst>
              </a:tr>
              <a:tr h="545807">
                <a:tc>
                  <a:txBody>
                    <a:bodyPr/>
                    <a:lstStyle/>
                    <a:p>
                      <a:pPr algn="ctr"/>
                      <a:r>
                        <a:rPr lang="ru-RU" sz="1400" dirty="0" smtClean="0">
                          <a:latin typeface="Times New Roman" panose="02020603050405020304" pitchFamily="18" charset="0"/>
                          <a:cs typeface="Times New Roman" panose="02020603050405020304" pitchFamily="18" charset="0"/>
                        </a:rPr>
                        <a:t>44</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874</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Тулунское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aseline="0" dirty="0" smtClean="0">
                          <a:latin typeface="Times New Roman" panose="02020603050405020304" pitchFamily="18" charset="0"/>
                          <a:cs typeface="Times New Roman" panose="02020603050405020304" pitchFamily="18" charset="0"/>
                        </a:rPr>
                        <a:t>суглинок (керамзитовое сырье), суглинок (кирпично-черепичное сырье)</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134111954"/>
                  </a:ext>
                </a:extLst>
              </a:tr>
              <a:tr h="321063">
                <a:tc>
                  <a:txBody>
                    <a:bodyPr/>
                    <a:lstStyle/>
                    <a:p>
                      <a:pPr algn="ctr"/>
                      <a:r>
                        <a:rPr lang="ru-RU" sz="1400" dirty="0" smtClean="0">
                          <a:latin typeface="Times New Roman" panose="02020603050405020304" pitchFamily="18" charset="0"/>
                          <a:cs typeface="Times New Roman" panose="02020603050405020304" pitchFamily="18" charset="0"/>
                        </a:rPr>
                        <a:t>45</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875</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Икейское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aseline="0" dirty="0" smtClean="0">
                          <a:latin typeface="Times New Roman" panose="02020603050405020304" pitchFamily="18" charset="0"/>
                          <a:cs typeface="Times New Roman" panose="02020603050405020304" pitchFamily="18" charset="0"/>
                        </a:rPr>
                        <a:t>суглинок (кирпично-черепичное сырье)</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593228072"/>
                  </a:ext>
                </a:extLst>
              </a:tr>
              <a:tr h="321063">
                <a:tc>
                  <a:txBody>
                    <a:bodyPr/>
                    <a:lstStyle/>
                    <a:p>
                      <a:pPr algn="ctr"/>
                      <a:r>
                        <a:rPr lang="ru-RU" sz="1400" dirty="0" smtClean="0">
                          <a:latin typeface="Times New Roman" panose="02020603050405020304" pitchFamily="18" charset="0"/>
                          <a:cs typeface="Times New Roman" panose="02020603050405020304" pitchFamily="18" charset="0"/>
                        </a:rPr>
                        <a:t>46</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1056</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Каштан</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песок (строительные растворы)</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41364687"/>
                  </a:ext>
                </a:extLst>
              </a:tr>
              <a:tr h="545807">
                <a:tc>
                  <a:txBody>
                    <a:bodyPr/>
                    <a:lstStyle/>
                    <a:p>
                      <a:pPr algn="ctr"/>
                      <a:r>
                        <a:rPr lang="ru-RU" sz="1400" dirty="0" smtClean="0">
                          <a:latin typeface="Times New Roman" panose="02020603050405020304" pitchFamily="18" charset="0"/>
                          <a:cs typeface="Times New Roman" panose="02020603050405020304" pitchFamily="18" charset="0"/>
                        </a:rPr>
                        <a:t>47</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1058</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Анганорское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песок глинистый, песок кварцевый (силикатное сырье)</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70849145"/>
                  </a:ext>
                </a:extLst>
              </a:tr>
              <a:tr h="321063">
                <a:tc>
                  <a:txBody>
                    <a:bodyPr/>
                    <a:lstStyle/>
                    <a:p>
                      <a:pPr algn="ctr"/>
                      <a:r>
                        <a:rPr lang="ru-RU" sz="1400" dirty="0" smtClean="0">
                          <a:latin typeface="Times New Roman" panose="02020603050405020304" pitchFamily="18" charset="0"/>
                          <a:cs typeface="Times New Roman" panose="02020603050405020304" pitchFamily="18" charset="0"/>
                        </a:rPr>
                        <a:t>48</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1059</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Бурмайское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песок (формовочные материалы)</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84832756"/>
                  </a:ext>
                </a:extLst>
              </a:tr>
              <a:tr h="545807">
                <a:tc>
                  <a:txBody>
                    <a:bodyPr/>
                    <a:lstStyle/>
                    <a:p>
                      <a:pPr algn="ctr"/>
                      <a:r>
                        <a:rPr lang="ru-RU" sz="1400" dirty="0" smtClean="0">
                          <a:latin typeface="Times New Roman" panose="02020603050405020304" pitchFamily="18" charset="0"/>
                          <a:cs typeface="Times New Roman" panose="02020603050405020304" pitchFamily="18" charset="0"/>
                        </a:rPr>
                        <a:t>49</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1137</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Харантинское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карбонатит</a:t>
                      </a:r>
                      <a:r>
                        <a:rPr lang="ru-RU" sz="1400" dirty="0" smtClean="0">
                          <a:latin typeface="Times New Roman" panose="02020603050405020304" pitchFamily="18" charset="0"/>
                          <a:cs typeface="Times New Roman" panose="02020603050405020304" pitchFamily="18" charset="0"/>
                        </a:rPr>
                        <a:t> кальцитовый (карбонатное сырье для извести)</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70396862"/>
                  </a:ext>
                </a:extLst>
              </a:tr>
              <a:tr h="321063">
                <a:tc>
                  <a:txBody>
                    <a:bodyPr/>
                    <a:lstStyle/>
                    <a:p>
                      <a:pPr algn="ctr"/>
                      <a:r>
                        <a:rPr lang="ru-RU" sz="1400" dirty="0" smtClean="0">
                          <a:latin typeface="Times New Roman" panose="02020603050405020304" pitchFamily="18" charset="0"/>
                          <a:cs typeface="Times New Roman" panose="02020603050405020304" pitchFamily="18" charset="0"/>
                        </a:rPr>
                        <a:t>50</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1146</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Усть-Нюринское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долерит (каменное литье)</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65346335"/>
                  </a:ext>
                </a:extLst>
              </a:tr>
              <a:tr h="321063">
                <a:tc>
                  <a:txBody>
                    <a:bodyPr/>
                    <a:lstStyle/>
                    <a:p>
                      <a:pPr algn="ctr"/>
                      <a:r>
                        <a:rPr lang="ru-RU" sz="1400" dirty="0" smtClean="0">
                          <a:latin typeface="Times New Roman" panose="02020603050405020304" pitchFamily="18" charset="0"/>
                          <a:cs typeface="Times New Roman" panose="02020603050405020304" pitchFamily="18" charset="0"/>
                        </a:rPr>
                        <a:t>51</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1215</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Участок 1</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песчаник (наполнители бетона)</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50190248"/>
                  </a:ext>
                </a:extLst>
              </a:tr>
            </a:tbl>
          </a:graphicData>
        </a:graphic>
      </p:graphicFrame>
    </p:spTree>
    <p:extLst>
      <p:ext uri="{BB962C8B-B14F-4D97-AF65-F5344CB8AC3E}">
        <p14:creationId xmlns:p14="http://schemas.microsoft.com/office/powerpoint/2010/main" val="2654256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7812360" y="6487029"/>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18</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4289263192"/>
              </p:ext>
            </p:extLst>
          </p:nvPr>
        </p:nvGraphicFramePr>
        <p:xfrm>
          <a:off x="824172" y="13518"/>
          <a:ext cx="7566505" cy="6858000"/>
        </p:xfrm>
        <a:graphic>
          <a:graphicData uri="http://schemas.openxmlformats.org/drawingml/2006/table">
            <a:tbl>
              <a:tblPr firstRow="1" bandRow="1">
                <a:tableStyleId>{5C22544A-7EE6-4342-B048-85BDC9FD1C3A}</a:tableStyleId>
              </a:tblPr>
              <a:tblGrid>
                <a:gridCol w="725199">
                  <a:extLst>
                    <a:ext uri="{9D8B030D-6E8A-4147-A177-3AD203B41FA5}">
                      <a16:colId xmlns:a16="http://schemas.microsoft.com/office/drawing/2014/main" val="2309349785"/>
                    </a:ext>
                  </a:extLst>
                </a:gridCol>
                <a:gridCol w="566125">
                  <a:extLst>
                    <a:ext uri="{9D8B030D-6E8A-4147-A177-3AD203B41FA5}">
                      <a16:colId xmlns:a16="http://schemas.microsoft.com/office/drawing/2014/main" val="212756132"/>
                    </a:ext>
                  </a:extLst>
                </a:gridCol>
                <a:gridCol w="645663">
                  <a:extLst>
                    <a:ext uri="{9D8B030D-6E8A-4147-A177-3AD203B41FA5}">
                      <a16:colId xmlns:a16="http://schemas.microsoft.com/office/drawing/2014/main" val="1107801738"/>
                    </a:ext>
                  </a:extLst>
                </a:gridCol>
                <a:gridCol w="2028653">
                  <a:extLst>
                    <a:ext uri="{9D8B030D-6E8A-4147-A177-3AD203B41FA5}">
                      <a16:colId xmlns:a16="http://schemas.microsoft.com/office/drawing/2014/main" val="3588860807"/>
                    </a:ext>
                  </a:extLst>
                </a:gridCol>
                <a:gridCol w="3600865">
                  <a:extLst>
                    <a:ext uri="{9D8B030D-6E8A-4147-A177-3AD203B41FA5}">
                      <a16:colId xmlns:a16="http://schemas.microsoft.com/office/drawing/2014/main" val="470141705"/>
                    </a:ext>
                  </a:extLst>
                </a:gridCol>
              </a:tblGrid>
              <a:tr h="513767">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a:t>
                      </a:r>
                      <a:r>
                        <a:rPr lang="ru-RU" sz="1400" b="1" baseline="0" dirty="0" smtClean="0">
                          <a:solidFill>
                            <a:schemeClr val="tx1"/>
                          </a:solidFill>
                          <a:latin typeface="Times New Roman" panose="02020603050405020304" pitchFamily="18" charset="0"/>
                          <a:cs typeface="Times New Roman" panose="02020603050405020304" pitchFamily="18" charset="0"/>
                        </a:rPr>
                        <a:t> на карте</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err="1" smtClean="0">
                          <a:latin typeface="Times New Roman" panose="02020603050405020304" pitchFamily="18" charset="0"/>
                          <a:cs typeface="Times New Roman" panose="02020603050405020304" pitchFamily="18" charset="0"/>
                        </a:rPr>
                        <a:t>Мас</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 ГКМ</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Наименование</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Полезные ископаемые</a:t>
                      </a:r>
                      <a:endParaRPr lang="ru-RU" sz="1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5386635"/>
                  </a:ext>
                </a:extLst>
              </a:tr>
              <a:tr h="513767">
                <a:tc>
                  <a:txBody>
                    <a:bodyPr/>
                    <a:lstStyle/>
                    <a:p>
                      <a:pPr algn="ctr"/>
                      <a:r>
                        <a:rPr lang="ru-RU" sz="1400" dirty="0" smtClean="0">
                          <a:latin typeface="Times New Roman" panose="02020603050405020304" pitchFamily="18" charset="0"/>
                          <a:cs typeface="Times New Roman" panose="02020603050405020304" pitchFamily="18" charset="0"/>
                        </a:rPr>
                        <a:t>52</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1216</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Усть-Зиминское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габбродиабаз</a:t>
                      </a:r>
                      <a:r>
                        <a:rPr lang="ru-RU" sz="1400" baseline="0" dirty="0" smtClean="0">
                          <a:latin typeface="Times New Roman" panose="02020603050405020304" pitchFamily="18" charset="0"/>
                          <a:cs typeface="Times New Roman" panose="02020603050405020304" pitchFamily="18" charset="0"/>
                        </a:rPr>
                        <a:t>, песчаник, сланец (строительные камни)</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76169301"/>
                  </a:ext>
                </a:extLst>
              </a:tr>
              <a:tr h="302216">
                <a:tc>
                  <a:txBody>
                    <a:bodyPr/>
                    <a:lstStyle/>
                    <a:p>
                      <a:pPr algn="ctr"/>
                      <a:r>
                        <a:rPr lang="ru-RU" sz="1400" dirty="0" smtClean="0">
                          <a:latin typeface="Times New Roman" panose="02020603050405020304" pitchFamily="18" charset="0"/>
                          <a:cs typeface="Times New Roman" panose="02020603050405020304" pitchFamily="18" charset="0"/>
                        </a:rPr>
                        <a:t>53</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1223</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smtClean="0">
                          <a:latin typeface="Times New Roman" panose="02020603050405020304" pitchFamily="18" charset="0"/>
                          <a:cs typeface="Times New Roman" panose="02020603050405020304" pitchFamily="18" charset="0"/>
                        </a:rPr>
                        <a:t>Нижне-</a:t>
                      </a:r>
                      <a:r>
                        <a:rPr lang="ru-RU" sz="1400" dirty="0" err="1" smtClean="0">
                          <a:latin typeface="Times New Roman" panose="02020603050405020304" pitchFamily="18" charset="0"/>
                          <a:cs typeface="Times New Roman" panose="02020603050405020304" pitchFamily="18" charset="0"/>
                        </a:rPr>
                        <a:t>Манутское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известняк (карбонатное сырье для извести)</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16498504"/>
                  </a:ext>
                </a:extLst>
              </a:tr>
              <a:tr h="302216">
                <a:tc>
                  <a:txBody>
                    <a:bodyPr/>
                    <a:lstStyle/>
                    <a:p>
                      <a:pPr algn="ctr"/>
                      <a:r>
                        <a:rPr lang="ru-RU" sz="1400" dirty="0" smtClean="0">
                          <a:latin typeface="Times New Roman" panose="02020603050405020304" pitchFamily="18" charset="0"/>
                          <a:cs typeface="Times New Roman" panose="02020603050405020304" pitchFamily="18" charset="0"/>
                        </a:rPr>
                        <a:t>54</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1244</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err="1" smtClean="0">
                          <a:latin typeface="Times New Roman" panose="02020603050405020304" pitchFamily="18" charset="0"/>
                          <a:cs typeface="Times New Roman" panose="02020603050405020304" pitchFamily="18" charset="0"/>
                        </a:rPr>
                        <a:t>Большетагнинское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плавиковый шпат (флюорит) (флюсы)</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41227371"/>
                  </a:ext>
                </a:extLst>
              </a:tr>
              <a:tr h="513767">
                <a:tc>
                  <a:txBody>
                    <a:bodyPr/>
                    <a:lstStyle/>
                    <a:p>
                      <a:pPr algn="ctr"/>
                      <a:r>
                        <a:rPr lang="ru-RU" sz="1400" dirty="0" smtClean="0">
                          <a:latin typeface="Times New Roman" panose="02020603050405020304" pitchFamily="18" charset="0"/>
                          <a:cs typeface="Times New Roman" panose="02020603050405020304" pitchFamily="18" charset="0"/>
                        </a:rPr>
                        <a:t>55</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1267</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Остров Красный Яр</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гравий, гравийно-песчаный</a:t>
                      </a:r>
                      <a:r>
                        <a:rPr lang="ru-RU" sz="1400" baseline="0" dirty="0" smtClean="0">
                          <a:latin typeface="Times New Roman" panose="02020603050405020304" pitchFamily="18" charset="0"/>
                          <a:cs typeface="Times New Roman" panose="02020603050405020304" pitchFamily="18" charset="0"/>
                        </a:rPr>
                        <a:t> материал (наполнители бетона)</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11045103"/>
                  </a:ext>
                </a:extLst>
              </a:tr>
              <a:tr h="513767">
                <a:tc>
                  <a:txBody>
                    <a:bodyPr/>
                    <a:lstStyle/>
                    <a:p>
                      <a:pPr algn="ctr"/>
                      <a:r>
                        <a:rPr lang="ru-RU" sz="1400" dirty="0" smtClean="0">
                          <a:latin typeface="Times New Roman" panose="02020603050405020304" pitchFamily="18" charset="0"/>
                          <a:cs typeface="Times New Roman" panose="02020603050405020304" pitchFamily="18" charset="0"/>
                        </a:rPr>
                        <a:t>56</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1272</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Мураши-</a:t>
                      </a:r>
                      <a:r>
                        <a:rPr lang="ru-RU" sz="1400" dirty="0" err="1" smtClean="0">
                          <a:latin typeface="Times New Roman" panose="02020603050405020304" pitchFamily="18" charset="0"/>
                          <a:cs typeface="Times New Roman" panose="02020603050405020304" pitchFamily="18" charset="0"/>
                        </a:rPr>
                        <a:t>Галалей</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гравий, гравийно-песчаный</a:t>
                      </a:r>
                      <a:r>
                        <a:rPr lang="ru-RU" sz="1400" baseline="0" dirty="0" smtClean="0">
                          <a:latin typeface="Times New Roman" panose="02020603050405020304" pitchFamily="18" charset="0"/>
                          <a:cs typeface="Times New Roman" panose="02020603050405020304" pitchFamily="18" charset="0"/>
                        </a:rPr>
                        <a:t> материал (наполнители бетона)</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02064472"/>
                  </a:ext>
                </a:extLst>
              </a:tr>
              <a:tr h="302216">
                <a:tc>
                  <a:txBody>
                    <a:bodyPr/>
                    <a:lstStyle/>
                    <a:p>
                      <a:pPr algn="ctr"/>
                      <a:r>
                        <a:rPr lang="ru-RU" sz="1400" dirty="0" smtClean="0">
                          <a:latin typeface="Times New Roman" panose="02020603050405020304" pitchFamily="18" charset="0"/>
                          <a:cs typeface="Times New Roman" panose="02020603050405020304" pitchFamily="18" charset="0"/>
                        </a:rPr>
                        <a:t>57</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1273</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Мураши-</a:t>
                      </a:r>
                      <a:r>
                        <a:rPr lang="ru-RU" sz="1400" dirty="0" err="1" smtClean="0">
                          <a:latin typeface="Times New Roman" panose="02020603050405020304" pitchFamily="18" charset="0"/>
                          <a:cs typeface="Times New Roman" panose="02020603050405020304" pitchFamily="18" charset="0"/>
                        </a:rPr>
                        <a:t>Гадалей</a:t>
                      </a:r>
                      <a:r>
                        <a:rPr lang="ru-RU" sz="1400" baseline="0" dirty="0" smtClean="0">
                          <a:latin typeface="Times New Roman" panose="02020603050405020304" pitchFamily="18" charset="0"/>
                          <a:cs typeface="Times New Roman" panose="02020603050405020304" pitchFamily="18" charset="0"/>
                        </a:rPr>
                        <a:t> 2</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гравий</a:t>
                      </a:r>
                      <a:r>
                        <a:rPr lang="ru-RU" sz="1400" baseline="0" dirty="0" smtClean="0">
                          <a:latin typeface="Times New Roman" panose="02020603050405020304" pitchFamily="18" charset="0"/>
                          <a:cs typeface="Times New Roman" panose="02020603050405020304" pitchFamily="18" charset="0"/>
                        </a:rPr>
                        <a:t> (наполнители бетона)</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2489488"/>
                  </a:ext>
                </a:extLst>
              </a:tr>
              <a:tr h="513767">
                <a:tc>
                  <a:txBody>
                    <a:bodyPr/>
                    <a:lstStyle/>
                    <a:p>
                      <a:pPr algn="ctr"/>
                      <a:r>
                        <a:rPr lang="ru-RU" sz="1400" dirty="0" smtClean="0">
                          <a:latin typeface="Times New Roman" panose="02020603050405020304" pitchFamily="18" charset="0"/>
                          <a:cs typeface="Times New Roman" panose="02020603050405020304" pitchFamily="18" charset="0"/>
                        </a:rPr>
                        <a:t>58</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1274</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Участок 13</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гравий, гравийно-песчаный</a:t>
                      </a:r>
                      <a:r>
                        <a:rPr lang="ru-RU" sz="1400" baseline="0" dirty="0" smtClean="0">
                          <a:latin typeface="Times New Roman" panose="02020603050405020304" pitchFamily="18" charset="0"/>
                          <a:cs typeface="Times New Roman" panose="02020603050405020304" pitchFamily="18" charset="0"/>
                        </a:rPr>
                        <a:t> материал, песок (наполнители бетона)</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134111954"/>
                  </a:ext>
                </a:extLst>
              </a:tr>
              <a:tr h="302216">
                <a:tc>
                  <a:txBody>
                    <a:bodyPr/>
                    <a:lstStyle/>
                    <a:p>
                      <a:pPr algn="ctr"/>
                      <a:r>
                        <a:rPr lang="ru-RU" sz="1400" dirty="0" smtClean="0">
                          <a:latin typeface="Times New Roman" panose="02020603050405020304" pitchFamily="18" charset="0"/>
                          <a:cs typeface="Times New Roman" panose="02020603050405020304" pitchFamily="18" charset="0"/>
                        </a:rPr>
                        <a:t>59</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1336</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Нюринское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каббродиабаз</a:t>
                      </a: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(строительные камни)</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593228072"/>
                  </a:ext>
                </a:extLst>
              </a:tr>
              <a:tr h="302216">
                <a:tc>
                  <a:txBody>
                    <a:bodyPr/>
                    <a:lstStyle/>
                    <a:p>
                      <a:pPr algn="ctr"/>
                      <a:r>
                        <a:rPr lang="ru-RU" sz="1400" dirty="0" smtClean="0">
                          <a:latin typeface="Times New Roman" panose="02020603050405020304" pitchFamily="18" charset="0"/>
                          <a:cs typeface="Times New Roman" panose="02020603050405020304" pitchFamily="18" charset="0"/>
                        </a:rPr>
                        <a:t>60</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1368</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Тулунское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каббродиабаз</a:t>
                      </a:r>
                      <a:r>
                        <a:rPr lang="ru-RU" sz="1400" dirty="0" smtClean="0">
                          <a:latin typeface="Times New Roman" panose="02020603050405020304" pitchFamily="18" charset="0"/>
                          <a:cs typeface="Times New Roman" panose="02020603050405020304" pitchFamily="18" charset="0"/>
                        </a:rPr>
                        <a:t> (строительные камни)</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41364687"/>
                  </a:ext>
                </a:extLst>
              </a:tr>
              <a:tr h="302216">
                <a:tc>
                  <a:txBody>
                    <a:bodyPr/>
                    <a:lstStyle/>
                    <a:p>
                      <a:pPr algn="ctr"/>
                      <a:r>
                        <a:rPr lang="ru-RU" sz="1400" dirty="0" smtClean="0">
                          <a:latin typeface="Times New Roman" panose="02020603050405020304" pitchFamily="18" charset="0"/>
                          <a:cs typeface="Times New Roman" panose="02020603050405020304" pitchFamily="18" charset="0"/>
                        </a:rPr>
                        <a:t>61</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1380</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Утайское</a:t>
                      </a:r>
                      <a:r>
                        <a:rPr lang="ru-RU" sz="1400" dirty="0" smtClean="0">
                          <a:latin typeface="Times New Roman" panose="02020603050405020304" pitchFamily="18" charset="0"/>
                          <a:cs typeface="Times New Roman" panose="02020603050405020304" pitchFamily="18" charset="0"/>
                        </a:rPr>
                        <a:t> 3</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глина (кирпично-черепичное сырье)</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70849145"/>
                  </a:ext>
                </a:extLst>
              </a:tr>
              <a:tr h="302216">
                <a:tc>
                  <a:txBody>
                    <a:bodyPr/>
                    <a:lstStyle/>
                    <a:p>
                      <a:pPr algn="ctr"/>
                      <a:r>
                        <a:rPr lang="ru-RU" sz="1400" dirty="0" smtClean="0">
                          <a:latin typeface="Times New Roman" panose="02020603050405020304" pitchFamily="18" charset="0"/>
                          <a:cs typeface="Times New Roman" panose="02020603050405020304" pitchFamily="18" charset="0"/>
                        </a:rPr>
                        <a:t>62</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1386</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Утайское</a:t>
                      </a:r>
                      <a:r>
                        <a:rPr lang="ru-RU" sz="1400" dirty="0" smtClean="0">
                          <a:latin typeface="Times New Roman" panose="02020603050405020304" pitchFamily="18" charset="0"/>
                          <a:cs typeface="Times New Roman" panose="02020603050405020304" pitchFamily="18" charset="0"/>
                        </a:rPr>
                        <a:t> 1</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глина (кирпично-черепичное сырье)</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84832756"/>
                  </a:ext>
                </a:extLst>
              </a:tr>
              <a:tr h="302216">
                <a:tc>
                  <a:txBody>
                    <a:bodyPr/>
                    <a:lstStyle/>
                    <a:p>
                      <a:pPr algn="ctr"/>
                      <a:r>
                        <a:rPr lang="ru-RU" sz="1400" dirty="0" smtClean="0">
                          <a:latin typeface="Times New Roman" panose="02020603050405020304" pitchFamily="18" charset="0"/>
                          <a:cs typeface="Times New Roman" panose="02020603050405020304" pitchFamily="18" charset="0"/>
                        </a:rPr>
                        <a:t>63</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1389</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Будаговское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глина (кирпично-черепичное сырье)</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570396862"/>
                  </a:ext>
                </a:extLst>
              </a:tr>
              <a:tr h="302216">
                <a:tc>
                  <a:txBody>
                    <a:bodyPr/>
                    <a:lstStyle/>
                    <a:p>
                      <a:pPr algn="ctr"/>
                      <a:r>
                        <a:rPr lang="ru-RU" sz="1400" dirty="0" smtClean="0">
                          <a:latin typeface="Times New Roman" panose="02020603050405020304" pitchFamily="18" charset="0"/>
                          <a:cs typeface="Times New Roman" panose="02020603050405020304" pitchFamily="18" charset="0"/>
                        </a:rPr>
                        <a:t>64</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1399</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Утайское</a:t>
                      </a:r>
                      <a:r>
                        <a:rPr lang="ru-RU" sz="1400" dirty="0" smtClean="0">
                          <a:latin typeface="Times New Roman" panose="02020603050405020304" pitchFamily="18" charset="0"/>
                          <a:cs typeface="Times New Roman" panose="02020603050405020304" pitchFamily="18" charset="0"/>
                        </a:rPr>
                        <a:t> 2</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глина (кирпично-черепичное сырье)</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65346335"/>
                  </a:ext>
                </a:extLst>
              </a:tr>
              <a:tr h="302216">
                <a:tc>
                  <a:txBody>
                    <a:bodyPr/>
                    <a:lstStyle/>
                    <a:p>
                      <a:pPr algn="ctr"/>
                      <a:r>
                        <a:rPr lang="ru-RU" sz="1400" dirty="0" smtClean="0">
                          <a:latin typeface="Times New Roman" panose="02020603050405020304" pitchFamily="18" charset="0"/>
                          <a:cs typeface="Times New Roman" panose="02020603050405020304" pitchFamily="18" charset="0"/>
                        </a:rPr>
                        <a:t>65</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1400</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Участок 1б</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глина (кирпично-черепичное сырье)</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550190248"/>
                  </a:ext>
                </a:extLst>
              </a:tr>
              <a:tr h="302216">
                <a:tc>
                  <a:txBody>
                    <a:bodyPr/>
                    <a:lstStyle/>
                    <a:p>
                      <a:pPr algn="ctr"/>
                      <a:r>
                        <a:rPr lang="ru-RU" sz="1400" dirty="0" smtClean="0">
                          <a:latin typeface="Times New Roman" panose="02020603050405020304" pitchFamily="18" charset="0"/>
                          <a:cs typeface="Times New Roman" panose="02020603050405020304" pitchFamily="18" charset="0"/>
                        </a:rPr>
                        <a:t>66</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1401</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Участок 4</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глина (кирпично-черепичное сырье)</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853686011"/>
                  </a:ext>
                </a:extLst>
              </a:tr>
              <a:tr h="302216">
                <a:tc>
                  <a:txBody>
                    <a:bodyPr/>
                    <a:lstStyle/>
                    <a:p>
                      <a:pPr algn="ctr"/>
                      <a:r>
                        <a:rPr lang="ru-RU" sz="1400" dirty="0" smtClean="0">
                          <a:latin typeface="Times New Roman" panose="02020603050405020304" pitchFamily="18" charset="0"/>
                          <a:cs typeface="Times New Roman" panose="02020603050405020304" pitchFamily="18" charset="0"/>
                        </a:rPr>
                        <a:t>67</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1403</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Курзан</a:t>
                      </a:r>
                      <a:r>
                        <a:rPr lang="ru-RU" sz="1400" dirty="0" smtClean="0">
                          <a:latin typeface="Times New Roman" panose="02020603050405020304" pitchFamily="18" charset="0"/>
                          <a:cs typeface="Times New Roman" panose="02020603050405020304" pitchFamily="18" charset="0"/>
                        </a:rPr>
                        <a:t>-Трактовое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глина (кирпично-черепичное сырье)</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750705736"/>
                  </a:ext>
                </a:extLst>
              </a:tr>
              <a:tr h="302216">
                <a:tc>
                  <a:txBody>
                    <a:bodyPr/>
                    <a:lstStyle/>
                    <a:p>
                      <a:pPr algn="ctr"/>
                      <a:r>
                        <a:rPr lang="ru-RU" sz="1400" dirty="0" smtClean="0">
                          <a:latin typeface="Times New Roman" panose="02020603050405020304" pitchFamily="18" charset="0"/>
                          <a:cs typeface="Times New Roman" panose="02020603050405020304" pitchFamily="18" charset="0"/>
                        </a:rPr>
                        <a:t>68</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1487</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Евдокимовское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суглинок (кирпично-черепичное сырье)</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4255097284"/>
                  </a:ext>
                </a:extLst>
              </a:tr>
              <a:tr h="302216">
                <a:tc>
                  <a:txBody>
                    <a:bodyPr/>
                    <a:lstStyle/>
                    <a:p>
                      <a:pPr algn="ctr"/>
                      <a:r>
                        <a:rPr lang="ru-RU" sz="1400" dirty="0" smtClean="0">
                          <a:latin typeface="Times New Roman" panose="02020603050405020304" pitchFamily="18" charset="0"/>
                          <a:cs typeface="Times New Roman" panose="02020603050405020304" pitchFamily="18" charset="0"/>
                        </a:rPr>
                        <a:t>69</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1488</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Большеодерское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суглинок (кирпично-черепичное сырье)</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679845562"/>
                  </a:ext>
                </a:extLst>
              </a:tr>
            </a:tbl>
          </a:graphicData>
        </a:graphic>
      </p:graphicFrame>
    </p:spTree>
    <p:extLst>
      <p:ext uri="{BB962C8B-B14F-4D97-AF65-F5344CB8AC3E}">
        <p14:creationId xmlns:p14="http://schemas.microsoft.com/office/powerpoint/2010/main" val="1241701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7812360" y="6487029"/>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19</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961820154"/>
              </p:ext>
            </p:extLst>
          </p:nvPr>
        </p:nvGraphicFramePr>
        <p:xfrm>
          <a:off x="824172" y="13518"/>
          <a:ext cx="7566505" cy="6838635"/>
        </p:xfrm>
        <a:graphic>
          <a:graphicData uri="http://schemas.openxmlformats.org/drawingml/2006/table">
            <a:tbl>
              <a:tblPr firstRow="1" bandRow="1">
                <a:tableStyleId>{5C22544A-7EE6-4342-B048-85BDC9FD1C3A}</a:tableStyleId>
              </a:tblPr>
              <a:tblGrid>
                <a:gridCol w="725199">
                  <a:extLst>
                    <a:ext uri="{9D8B030D-6E8A-4147-A177-3AD203B41FA5}">
                      <a16:colId xmlns:a16="http://schemas.microsoft.com/office/drawing/2014/main" val="2309349785"/>
                    </a:ext>
                  </a:extLst>
                </a:gridCol>
                <a:gridCol w="566125">
                  <a:extLst>
                    <a:ext uri="{9D8B030D-6E8A-4147-A177-3AD203B41FA5}">
                      <a16:colId xmlns:a16="http://schemas.microsoft.com/office/drawing/2014/main" val="212756132"/>
                    </a:ext>
                  </a:extLst>
                </a:gridCol>
                <a:gridCol w="645663">
                  <a:extLst>
                    <a:ext uri="{9D8B030D-6E8A-4147-A177-3AD203B41FA5}">
                      <a16:colId xmlns:a16="http://schemas.microsoft.com/office/drawing/2014/main" val="1107801738"/>
                    </a:ext>
                  </a:extLst>
                </a:gridCol>
                <a:gridCol w="1810841">
                  <a:extLst>
                    <a:ext uri="{9D8B030D-6E8A-4147-A177-3AD203B41FA5}">
                      <a16:colId xmlns:a16="http://schemas.microsoft.com/office/drawing/2014/main" val="3588860807"/>
                    </a:ext>
                  </a:extLst>
                </a:gridCol>
                <a:gridCol w="3818677">
                  <a:extLst>
                    <a:ext uri="{9D8B030D-6E8A-4147-A177-3AD203B41FA5}">
                      <a16:colId xmlns:a16="http://schemas.microsoft.com/office/drawing/2014/main" val="470141705"/>
                    </a:ext>
                  </a:extLst>
                </a:gridCol>
              </a:tblGrid>
              <a:tr h="528440">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a:t>
                      </a:r>
                      <a:r>
                        <a:rPr lang="ru-RU" sz="1400" b="1" baseline="0" dirty="0" smtClean="0">
                          <a:solidFill>
                            <a:schemeClr val="tx1"/>
                          </a:solidFill>
                          <a:latin typeface="Times New Roman" panose="02020603050405020304" pitchFamily="18" charset="0"/>
                          <a:cs typeface="Times New Roman" panose="02020603050405020304" pitchFamily="18" charset="0"/>
                        </a:rPr>
                        <a:t> на карте</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err="1" smtClean="0">
                          <a:latin typeface="Times New Roman" panose="02020603050405020304" pitchFamily="18" charset="0"/>
                          <a:cs typeface="Times New Roman" panose="02020603050405020304" pitchFamily="18" charset="0"/>
                        </a:rPr>
                        <a:t>Мас</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 ГКМ</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Наименование</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Полезные ископаемые</a:t>
                      </a:r>
                      <a:endParaRPr lang="ru-RU" sz="1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5386635"/>
                  </a:ext>
                </a:extLst>
              </a:tr>
              <a:tr h="310847">
                <a:tc>
                  <a:txBody>
                    <a:bodyPr/>
                    <a:lstStyle/>
                    <a:p>
                      <a:pPr algn="ctr"/>
                      <a:r>
                        <a:rPr lang="ru-RU" sz="1400" dirty="0" smtClean="0">
                          <a:latin typeface="Times New Roman" panose="02020603050405020304" pitchFamily="18" charset="0"/>
                          <a:cs typeface="Times New Roman" panose="02020603050405020304" pitchFamily="18" charset="0"/>
                        </a:rPr>
                        <a:t>70</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1489</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Петровское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суглинок (кирпично-черепичное сырье)</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76169301"/>
                  </a:ext>
                </a:extLst>
              </a:tr>
              <a:tr h="310847">
                <a:tc>
                  <a:txBody>
                    <a:bodyPr/>
                    <a:lstStyle/>
                    <a:p>
                      <a:pPr algn="ctr"/>
                      <a:r>
                        <a:rPr lang="ru-RU" sz="1400" dirty="0" smtClean="0">
                          <a:latin typeface="Times New Roman" panose="02020603050405020304" pitchFamily="18" charset="0"/>
                          <a:cs typeface="Times New Roman" panose="02020603050405020304" pitchFamily="18" charset="0"/>
                        </a:rPr>
                        <a:t>71</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1491</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err="1" smtClean="0">
                          <a:latin typeface="Times New Roman" panose="02020603050405020304" pitchFamily="18" charset="0"/>
                          <a:cs typeface="Times New Roman" panose="02020603050405020304" pitchFamily="18" charset="0"/>
                        </a:rPr>
                        <a:t>Утайское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суглинок (кирпично-черепичное сырье)</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16498504"/>
                  </a:ext>
                </a:extLst>
              </a:tr>
              <a:tr h="310847">
                <a:tc>
                  <a:txBody>
                    <a:bodyPr/>
                    <a:lstStyle/>
                    <a:p>
                      <a:pPr algn="ctr"/>
                      <a:r>
                        <a:rPr lang="ru-RU" sz="1400" dirty="0" smtClean="0">
                          <a:latin typeface="Times New Roman" panose="02020603050405020304" pitchFamily="18" charset="0"/>
                          <a:cs typeface="Times New Roman" panose="02020603050405020304" pitchFamily="18" charset="0"/>
                        </a:rPr>
                        <a:t>72</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1493</a:t>
                      </a:r>
                      <a:endParaRPr lang="ru-RU" sz="1400" dirty="0">
                        <a:latin typeface="Times New Roman" panose="02020603050405020304" pitchFamily="18" charset="0"/>
                        <a:cs typeface="Times New Roman" panose="02020603050405020304" pitchFamily="18" charset="0"/>
                      </a:endParaRPr>
                    </a:p>
                  </a:txBody>
                  <a:tcPr/>
                </a:tc>
                <a:tc>
                  <a:txBody>
                    <a:bodyPr/>
                    <a:lstStyle/>
                    <a:p>
                      <a:pPr algn="l"/>
                      <a:r>
                        <a:rPr lang="ru-RU" sz="1400" dirty="0" err="1" smtClean="0">
                          <a:latin typeface="Times New Roman" panose="02020603050405020304" pitchFamily="18" charset="0"/>
                          <a:cs typeface="Times New Roman" panose="02020603050405020304" pitchFamily="18" charset="0"/>
                        </a:rPr>
                        <a:t>Шерагульское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суглинок (кирпично-черепичное сырье)</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341227371"/>
                  </a:ext>
                </a:extLst>
              </a:tr>
              <a:tr h="310847">
                <a:tc>
                  <a:txBody>
                    <a:bodyPr/>
                    <a:lstStyle/>
                    <a:p>
                      <a:pPr algn="ctr"/>
                      <a:r>
                        <a:rPr lang="ru-RU" sz="1400" dirty="0" smtClean="0">
                          <a:latin typeface="Times New Roman" panose="02020603050405020304" pitchFamily="18" charset="0"/>
                          <a:cs typeface="Times New Roman" panose="02020603050405020304" pitchFamily="18" charset="0"/>
                        </a:rPr>
                        <a:t>73</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1497</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Едогонское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суглинок (кирпично-черепичное сырье)</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611045103"/>
                  </a:ext>
                </a:extLst>
              </a:tr>
              <a:tr h="528440">
                <a:tc>
                  <a:txBody>
                    <a:bodyPr/>
                    <a:lstStyle/>
                    <a:p>
                      <a:pPr algn="ctr"/>
                      <a:r>
                        <a:rPr lang="ru-RU" sz="1400" dirty="0" smtClean="0">
                          <a:latin typeface="Times New Roman" panose="02020603050405020304" pitchFamily="18" charset="0"/>
                          <a:cs typeface="Times New Roman" panose="02020603050405020304" pitchFamily="18" charset="0"/>
                        </a:rPr>
                        <a:t>74</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1504</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Каштак</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гравий,</a:t>
                      </a:r>
                      <a:r>
                        <a:rPr lang="ru-RU" sz="1400" baseline="0" dirty="0" smtClean="0">
                          <a:latin typeface="Times New Roman" panose="02020603050405020304" pitchFamily="18" charset="0"/>
                          <a:cs typeface="Times New Roman" panose="02020603050405020304" pitchFamily="18" charset="0"/>
                        </a:rPr>
                        <a:t> гравийно-песчаный материал, песок (наполнители бетона)</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02064472"/>
                  </a:ext>
                </a:extLst>
              </a:tr>
              <a:tr h="746033">
                <a:tc>
                  <a:txBody>
                    <a:bodyPr/>
                    <a:lstStyle/>
                    <a:p>
                      <a:pPr algn="ctr"/>
                      <a:r>
                        <a:rPr lang="ru-RU" sz="1400" dirty="0" smtClean="0">
                          <a:latin typeface="Times New Roman" panose="02020603050405020304" pitchFamily="18" charset="0"/>
                          <a:cs typeface="Times New Roman" panose="02020603050405020304" pitchFamily="18" charset="0"/>
                        </a:rPr>
                        <a:t>75</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1509</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Бадарское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гравий,</a:t>
                      </a:r>
                      <a:r>
                        <a:rPr lang="ru-RU" sz="1400" baseline="0" dirty="0" smtClean="0">
                          <a:latin typeface="Times New Roman" panose="02020603050405020304" pitchFamily="18" charset="0"/>
                          <a:cs typeface="Times New Roman" panose="02020603050405020304" pitchFamily="18" charset="0"/>
                        </a:rPr>
                        <a:t> гравийно-песчаный материал (наполнители бетона), песок (балластное сырье)</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2489488"/>
                  </a:ext>
                </a:extLst>
              </a:tr>
              <a:tr h="746033">
                <a:tc>
                  <a:txBody>
                    <a:bodyPr/>
                    <a:lstStyle/>
                    <a:p>
                      <a:pPr algn="ctr"/>
                      <a:r>
                        <a:rPr lang="ru-RU" sz="1400" dirty="0" smtClean="0">
                          <a:latin typeface="Times New Roman" panose="02020603050405020304" pitchFamily="18" charset="0"/>
                          <a:cs typeface="Times New Roman" panose="02020603050405020304" pitchFamily="18" charset="0"/>
                        </a:rPr>
                        <a:t>76</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1510</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Камышовое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гравий,</a:t>
                      </a:r>
                      <a:r>
                        <a:rPr lang="ru-RU" sz="1400" baseline="0" dirty="0" smtClean="0">
                          <a:latin typeface="Times New Roman" panose="02020603050405020304" pitchFamily="18" charset="0"/>
                          <a:cs typeface="Times New Roman" panose="02020603050405020304" pitchFamily="18" charset="0"/>
                        </a:rPr>
                        <a:t> гравийно-песчаный материал (наполнители бетона), песок (балластное сырье)</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134111954"/>
                  </a:ext>
                </a:extLst>
              </a:tr>
              <a:tr h="310847">
                <a:tc>
                  <a:txBody>
                    <a:bodyPr/>
                    <a:lstStyle/>
                    <a:p>
                      <a:pPr algn="ctr"/>
                      <a:r>
                        <a:rPr lang="ru-RU" sz="1400" dirty="0" smtClean="0">
                          <a:latin typeface="Times New Roman" panose="02020603050405020304" pitchFamily="18" charset="0"/>
                          <a:cs typeface="Times New Roman" panose="02020603050405020304" pitchFamily="18" charset="0"/>
                        </a:rPr>
                        <a:t>77</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1522</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Мугунское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долерит, доломит (балластное сырье)</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593228072"/>
                  </a:ext>
                </a:extLst>
              </a:tr>
              <a:tr h="310847">
                <a:tc>
                  <a:txBody>
                    <a:bodyPr/>
                    <a:lstStyle/>
                    <a:p>
                      <a:pPr algn="ctr"/>
                      <a:r>
                        <a:rPr lang="ru-RU" sz="1400" dirty="0" smtClean="0">
                          <a:latin typeface="Times New Roman" panose="02020603050405020304" pitchFamily="18" charset="0"/>
                          <a:cs typeface="Times New Roman" panose="02020603050405020304" pitchFamily="18" charset="0"/>
                        </a:rPr>
                        <a:t>78</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1533</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Шерагульское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долерит (облицовочные камни)</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41364687"/>
                  </a:ext>
                </a:extLst>
              </a:tr>
              <a:tr h="310847">
                <a:tc>
                  <a:txBody>
                    <a:bodyPr/>
                    <a:lstStyle/>
                    <a:p>
                      <a:pPr algn="ctr"/>
                      <a:r>
                        <a:rPr lang="ru-RU" sz="1400" dirty="0" smtClean="0">
                          <a:latin typeface="Times New Roman" panose="02020603050405020304" pitchFamily="18" charset="0"/>
                          <a:cs typeface="Times New Roman" panose="02020603050405020304" pitchFamily="18" charset="0"/>
                        </a:rPr>
                        <a:t>79</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1583</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Хребтовое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долерит (облицовочные камни)</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70849145"/>
                  </a:ext>
                </a:extLst>
              </a:tr>
              <a:tr h="528440">
                <a:tc>
                  <a:txBody>
                    <a:bodyPr/>
                    <a:lstStyle/>
                    <a:p>
                      <a:pPr algn="ctr"/>
                      <a:r>
                        <a:rPr lang="ru-RU" sz="1400" dirty="0" smtClean="0">
                          <a:latin typeface="Times New Roman" panose="02020603050405020304" pitchFamily="18" charset="0"/>
                          <a:cs typeface="Times New Roman" panose="02020603050405020304" pitchFamily="18" charset="0"/>
                        </a:rPr>
                        <a:t>80</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1618</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Трактово-Курзанский</a:t>
                      </a:r>
                      <a:r>
                        <a:rPr lang="ru-RU" sz="1400" baseline="0" dirty="0" smtClean="0">
                          <a:latin typeface="Times New Roman" panose="02020603050405020304" pitchFamily="18" charset="0"/>
                          <a:cs typeface="Times New Roman" panose="02020603050405020304" pitchFamily="18" charset="0"/>
                        </a:rPr>
                        <a:t> участок</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долерит (для отсыпки дорог, строительные камни) </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84832756"/>
                  </a:ext>
                </a:extLst>
              </a:tr>
              <a:tr h="528440">
                <a:tc>
                  <a:txBody>
                    <a:bodyPr/>
                    <a:lstStyle/>
                    <a:p>
                      <a:pPr algn="ctr"/>
                      <a:r>
                        <a:rPr lang="ru-RU" sz="1400" dirty="0" smtClean="0">
                          <a:latin typeface="Times New Roman" panose="02020603050405020304" pitchFamily="18" charset="0"/>
                          <a:cs typeface="Times New Roman" panose="02020603050405020304" pitchFamily="18" charset="0"/>
                        </a:rPr>
                        <a:t>81</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1676</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Манутское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долерит (наполнители бетона, строительное сырье)</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570396862"/>
                  </a:ext>
                </a:extLst>
              </a:tr>
              <a:tr h="310847">
                <a:tc>
                  <a:txBody>
                    <a:bodyPr/>
                    <a:lstStyle/>
                    <a:p>
                      <a:pPr algn="ctr"/>
                      <a:r>
                        <a:rPr lang="ru-RU" sz="1400" dirty="0" smtClean="0">
                          <a:latin typeface="Times New Roman" panose="02020603050405020304" pitchFamily="18" charset="0"/>
                          <a:cs typeface="Times New Roman" panose="02020603050405020304" pitchFamily="18" charset="0"/>
                        </a:rPr>
                        <a:t>82</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1719</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Горное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долерит (строительные камни)</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65346335"/>
                  </a:ext>
                </a:extLst>
              </a:tr>
              <a:tr h="746033">
                <a:tc>
                  <a:txBody>
                    <a:bodyPr/>
                    <a:lstStyle/>
                    <a:p>
                      <a:pPr algn="ctr"/>
                      <a:r>
                        <a:rPr lang="ru-RU" sz="1400" dirty="0" smtClean="0">
                          <a:latin typeface="Times New Roman" panose="02020603050405020304" pitchFamily="18" charset="0"/>
                          <a:cs typeface="Times New Roman" panose="02020603050405020304" pitchFamily="18" charset="0"/>
                        </a:rPr>
                        <a:t>83</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1724</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Лебедевское, участок Лебедевский</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галька (строительные растворы), гравий (отсев) (строительные материалы), гравийно-песчаный материал, песчано-гравийный материал</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550190248"/>
                  </a:ext>
                </a:extLst>
              </a:tr>
            </a:tbl>
          </a:graphicData>
        </a:graphic>
      </p:graphicFrame>
    </p:spTree>
    <p:extLst>
      <p:ext uri="{BB962C8B-B14F-4D97-AF65-F5344CB8AC3E}">
        <p14:creationId xmlns:p14="http://schemas.microsoft.com/office/powerpoint/2010/main" val="2240948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884368" y="6492875"/>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2</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6" name="Объект 1"/>
          <p:cNvSpPr txBox="1">
            <a:spLocks/>
          </p:cNvSpPr>
          <p:nvPr/>
        </p:nvSpPr>
        <p:spPr>
          <a:xfrm>
            <a:off x="833048" y="892611"/>
            <a:ext cx="5251120" cy="2752413"/>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None/>
            </a:pPr>
            <a:r>
              <a:rPr lang="ru-RU" sz="1600" b="1" dirty="0" smtClean="0">
                <a:solidFill>
                  <a:srgbClr val="C00000"/>
                </a:solidFill>
                <a:latin typeface="Times New Roman" panose="02020603050405020304" pitchFamily="18" charset="0"/>
                <a:cs typeface="Times New Roman" panose="02020603050405020304" pitchFamily="18" charset="0"/>
              </a:rPr>
              <a:t>Муниципальное образование «Тулунский район» </a:t>
            </a:r>
            <a:r>
              <a:rPr lang="ru-RU" sz="1600" dirty="0" smtClean="0">
                <a:solidFill>
                  <a:schemeClr val="bg1"/>
                </a:solidFill>
                <a:latin typeface="Times New Roman" panose="02020603050405020304" pitchFamily="18" charset="0"/>
                <a:cs typeface="Times New Roman" panose="02020603050405020304" pitchFamily="18" charset="0"/>
              </a:rPr>
              <a:t>– это территория с динамично развивающимся промышленным производством и агропромышленным комплексом. </a:t>
            </a:r>
          </a:p>
          <a:p>
            <a:pPr marL="0" indent="450000" algn="just">
              <a:spcBef>
                <a:spcPts val="0"/>
              </a:spcBef>
              <a:spcAft>
                <a:spcPts val="0"/>
              </a:spcAft>
              <a:buNone/>
            </a:pPr>
            <a:r>
              <a:rPr lang="ru-RU" sz="1600" dirty="0" smtClean="0">
                <a:solidFill>
                  <a:schemeClr val="bg1"/>
                </a:solidFill>
                <a:latin typeface="Times New Roman" panose="02020603050405020304" pitchFamily="18" charset="0"/>
                <a:cs typeface="Times New Roman" panose="02020603050405020304" pitchFamily="18" charset="0"/>
              </a:rPr>
              <a:t>Тулунский район является одним из крупнейших районов Иркутской области по добыче угля и производству сельскохозяйственной продукции. Вклад района в общий урожай зерновой продукции Иркутской области составляет в среднем 10-15 %. В районе ежегодно увеличиваются посевные площади, объемы производства рапса, картофеля, мяса.</a:t>
            </a:r>
          </a:p>
        </p:txBody>
      </p:sp>
      <p:sp>
        <p:nvSpPr>
          <p:cNvPr id="10" name="Объект 1"/>
          <p:cNvSpPr txBox="1">
            <a:spLocks/>
          </p:cNvSpPr>
          <p:nvPr/>
        </p:nvSpPr>
        <p:spPr>
          <a:xfrm>
            <a:off x="833049" y="3429001"/>
            <a:ext cx="7560840" cy="2787970"/>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None/>
            </a:pPr>
            <a:r>
              <a:rPr lang="ru-RU" sz="1600" dirty="0" smtClean="0">
                <a:solidFill>
                  <a:schemeClr val="bg1"/>
                </a:solidFill>
                <a:latin typeface="Times New Roman" panose="02020603050405020304" pitchFamily="18" charset="0"/>
                <a:cs typeface="Times New Roman" panose="02020603050405020304" pitchFamily="18" charset="0"/>
              </a:rPr>
              <a:t>Тулунский </a:t>
            </a:r>
            <a:r>
              <a:rPr lang="ru-RU" sz="1600" dirty="0">
                <a:solidFill>
                  <a:schemeClr val="bg1"/>
                </a:solidFill>
                <a:latin typeface="Times New Roman" panose="02020603050405020304" pitchFamily="18" charset="0"/>
                <a:cs typeface="Times New Roman" panose="02020603050405020304" pitchFamily="18" charset="0"/>
              </a:rPr>
              <a:t>район имеет значительный природно-ресурсный потенциал, имеются все условия для развития туризма, производства </a:t>
            </a:r>
            <a:r>
              <a:rPr lang="ru-RU" sz="1600" dirty="0" err="1">
                <a:solidFill>
                  <a:schemeClr val="bg1"/>
                </a:solidFill>
                <a:latin typeface="Times New Roman" panose="02020603050405020304" pitchFamily="18" charset="0"/>
                <a:cs typeface="Times New Roman" panose="02020603050405020304" pitchFamily="18" charset="0"/>
              </a:rPr>
              <a:t>аквакультуры</a:t>
            </a:r>
            <a:r>
              <a:rPr lang="ru-RU" sz="1600" dirty="0">
                <a:solidFill>
                  <a:schemeClr val="bg1"/>
                </a:solidFill>
                <a:latin typeface="Times New Roman" panose="02020603050405020304" pitchFamily="18" charset="0"/>
                <a:cs typeface="Times New Roman" panose="02020603050405020304" pitchFamily="18" charset="0"/>
              </a:rPr>
              <a:t> и т.д.</a:t>
            </a:r>
          </a:p>
          <a:p>
            <a:pPr marL="0" indent="450000" algn="just">
              <a:spcBef>
                <a:spcPts val="0"/>
              </a:spcBef>
              <a:spcAft>
                <a:spcPts val="0"/>
              </a:spcAft>
              <a:buNone/>
            </a:pPr>
            <a:r>
              <a:rPr lang="ru-RU" sz="1600" dirty="0">
                <a:solidFill>
                  <a:schemeClr val="bg1"/>
                </a:solidFill>
                <a:latin typeface="Times New Roman" panose="02020603050405020304" pitchFamily="18" charset="0"/>
                <a:cs typeface="Times New Roman" panose="02020603050405020304" pitchFamily="18" charset="0"/>
              </a:rPr>
              <a:t>Привлечение инвестиций в экономику района – одна из главных задач муниципалитета, способствующая социально-экономическому развитию территории и повышению качества и уровня жизни населения района.</a:t>
            </a:r>
          </a:p>
          <a:p>
            <a:pPr marL="0" indent="450000" algn="just">
              <a:spcBef>
                <a:spcPts val="0"/>
              </a:spcBef>
              <a:spcAft>
                <a:spcPts val="0"/>
              </a:spcAft>
              <a:buNone/>
            </a:pPr>
            <a:r>
              <a:rPr lang="ru-RU" sz="1600" dirty="0">
                <a:solidFill>
                  <a:schemeClr val="bg1"/>
                </a:solidFill>
                <a:latin typeface="Times New Roman" panose="02020603050405020304" pitchFamily="18" charset="0"/>
                <a:cs typeface="Times New Roman" panose="02020603050405020304" pitchFamily="18" charset="0"/>
              </a:rPr>
              <a:t>Мы ждем Ваших инвестиционных предложений, новых проектов для воплощения их в жизнь! Мы готовы к взаимовыгодному сотрудничеству!</a:t>
            </a:r>
          </a:p>
          <a:p>
            <a:pPr marL="0" indent="432000" algn="just">
              <a:spcBef>
                <a:spcPts val="0"/>
              </a:spcBef>
              <a:spcAft>
                <a:spcPts val="0"/>
              </a:spcAft>
              <a:buNone/>
            </a:pPr>
            <a:endParaRPr lang="ru-RU" sz="1600" dirty="0">
              <a:latin typeface="Times New Roman" panose="02020603050405020304" pitchFamily="18" charset="0"/>
              <a:cs typeface="Times New Roman" panose="02020603050405020304" pitchFamily="18" charset="0"/>
            </a:endParaRPr>
          </a:p>
          <a:p>
            <a:pPr marL="0" indent="432000" algn="just">
              <a:spcBef>
                <a:spcPts val="0"/>
              </a:spcBef>
              <a:spcAft>
                <a:spcPts val="0"/>
              </a:spcAft>
              <a:buNone/>
            </a:pPr>
            <a:r>
              <a:rPr lang="ru-RU" sz="1600" b="1" dirty="0">
                <a:solidFill>
                  <a:schemeClr val="accent5">
                    <a:lumMod val="50000"/>
                  </a:schemeClr>
                </a:solidFill>
                <a:latin typeface="Times New Roman" panose="02020603050405020304" pitchFamily="18" charset="0"/>
                <a:cs typeface="Times New Roman" panose="02020603050405020304" pitchFamily="18" charset="0"/>
              </a:rPr>
              <a:t>С уважением, </a:t>
            </a:r>
          </a:p>
          <a:p>
            <a:pPr marL="0" indent="432000" algn="just">
              <a:spcBef>
                <a:spcPts val="0"/>
              </a:spcBef>
              <a:spcAft>
                <a:spcPts val="0"/>
              </a:spcAft>
              <a:buNone/>
            </a:pPr>
            <a:r>
              <a:rPr lang="ru-RU" sz="1600" b="1" dirty="0">
                <a:solidFill>
                  <a:schemeClr val="accent5">
                    <a:lumMod val="50000"/>
                  </a:schemeClr>
                </a:solidFill>
                <a:latin typeface="Times New Roman" panose="02020603050405020304" pitchFamily="18" charset="0"/>
                <a:cs typeface="Times New Roman" panose="02020603050405020304" pitchFamily="18" charset="0"/>
              </a:rPr>
              <a:t>мэр </a:t>
            </a:r>
            <a:r>
              <a:rPr lang="ru-RU" sz="1600" b="1" dirty="0" err="1">
                <a:solidFill>
                  <a:schemeClr val="accent5">
                    <a:lumMod val="50000"/>
                  </a:schemeClr>
                </a:solidFill>
                <a:latin typeface="Times New Roman" panose="02020603050405020304" pitchFamily="18" charset="0"/>
                <a:cs typeface="Times New Roman" panose="02020603050405020304" pitchFamily="18" charset="0"/>
              </a:rPr>
              <a:t>Тулунского</a:t>
            </a:r>
            <a:r>
              <a:rPr lang="ru-RU" sz="1600" b="1" dirty="0">
                <a:solidFill>
                  <a:schemeClr val="accent5">
                    <a:lumMod val="50000"/>
                  </a:schemeClr>
                </a:solidFill>
                <a:latin typeface="Times New Roman" panose="02020603050405020304" pitchFamily="18" charset="0"/>
                <a:cs typeface="Times New Roman" panose="02020603050405020304" pitchFamily="18" charset="0"/>
              </a:rPr>
              <a:t> муниципального района         </a:t>
            </a:r>
            <a:r>
              <a:rPr lang="ru-RU" sz="1600" b="1" dirty="0" smtClean="0">
                <a:solidFill>
                  <a:schemeClr val="accent5">
                    <a:lumMod val="50000"/>
                  </a:schemeClr>
                </a:solidFill>
                <a:latin typeface="Times New Roman" panose="02020603050405020304" pitchFamily="18" charset="0"/>
                <a:cs typeface="Times New Roman" panose="02020603050405020304" pitchFamily="18" charset="0"/>
              </a:rPr>
              <a:t>                     </a:t>
            </a:r>
            <a:r>
              <a:rPr lang="ru-RU" sz="1600" b="1" dirty="0">
                <a:solidFill>
                  <a:schemeClr val="accent5">
                    <a:lumMod val="50000"/>
                  </a:schemeClr>
                </a:solidFill>
                <a:latin typeface="Times New Roman" panose="02020603050405020304" pitchFamily="18" charset="0"/>
                <a:cs typeface="Times New Roman" panose="02020603050405020304" pitchFamily="18" charset="0"/>
              </a:rPr>
              <a:t>А.Ю. </a:t>
            </a:r>
            <a:r>
              <a:rPr lang="ru-RU" sz="1600" b="1" dirty="0" smtClean="0">
                <a:solidFill>
                  <a:schemeClr val="accent5">
                    <a:lumMod val="50000"/>
                  </a:schemeClr>
                </a:solidFill>
                <a:latin typeface="Times New Roman" panose="02020603050405020304" pitchFamily="18" charset="0"/>
                <a:cs typeface="Times New Roman" panose="02020603050405020304" pitchFamily="18" charset="0"/>
              </a:rPr>
              <a:t>Тюков</a:t>
            </a:r>
          </a:p>
        </p:txBody>
      </p:sp>
      <p:sp>
        <p:nvSpPr>
          <p:cNvPr id="7" name="Заголовок 2"/>
          <p:cNvSpPr>
            <a:spLocks noGrp="1"/>
          </p:cNvSpPr>
          <p:nvPr>
            <p:ph type="title"/>
          </p:nvPr>
        </p:nvSpPr>
        <p:spPr>
          <a:xfrm>
            <a:off x="0" y="0"/>
            <a:ext cx="9144000" cy="692697"/>
          </a:xfrm>
        </p:spPr>
        <p:txBody>
          <a:bodyPr>
            <a:noAutofit/>
          </a:bodyPr>
          <a:lstStyle/>
          <a:p>
            <a:pPr algn="ctr"/>
            <a:r>
              <a:rPr lang="ru-RU" sz="2000" b="1" dirty="0" smtClean="0">
                <a:solidFill>
                  <a:srgbClr val="006699"/>
                </a:solidFill>
                <a:latin typeface="Times New Roman" panose="02020603050405020304" pitchFamily="18" charset="0"/>
                <a:cs typeface="Times New Roman" panose="02020603050405020304" pitchFamily="18" charset="0"/>
              </a:rPr>
              <a:t>Уважаемые инвесторы, представители бизнеса!</a:t>
            </a:r>
            <a:endParaRPr lang="ru-RU" sz="2000" b="1" dirty="0">
              <a:solidFill>
                <a:srgbClr val="006699"/>
              </a:solidFill>
              <a:effectLst/>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4108" y="892611"/>
            <a:ext cx="1989841" cy="2672777"/>
          </a:xfrm>
          <a:prstGeom prst="rect">
            <a:avLst/>
          </a:prstGeom>
          <a:ln>
            <a:noFill/>
          </a:ln>
          <a:effectLst>
            <a:softEdge rad="112500"/>
          </a:effectLst>
        </p:spPr>
      </p:pic>
    </p:spTree>
    <p:extLst>
      <p:ext uri="{BB962C8B-B14F-4D97-AF65-F5344CB8AC3E}">
        <p14:creationId xmlns:p14="http://schemas.microsoft.com/office/powerpoint/2010/main" val="9555138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7812360" y="6487029"/>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20</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966642760"/>
              </p:ext>
            </p:extLst>
          </p:nvPr>
        </p:nvGraphicFramePr>
        <p:xfrm>
          <a:off x="824172" y="13518"/>
          <a:ext cx="7566505" cy="6844480"/>
        </p:xfrm>
        <a:graphic>
          <a:graphicData uri="http://schemas.openxmlformats.org/drawingml/2006/table">
            <a:tbl>
              <a:tblPr firstRow="1" bandRow="1">
                <a:tableStyleId>{5C22544A-7EE6-4342-B048-85BDC9FD1C3A}</a:tableStyleId>
              </a:tblPr>
              <a:tblGrid>
                <a:gridCol w="725199">
                  <a:extLst>
                    <a:ext uri="{9D8B030D-6E8A-4147-A177-3AD203B41FA5}">
                      <a16:colId xmlns:a16="http://schemas.microsoft.com/office/drawing/2014/main" val="2309349785"/>
                    </a:ext>
                  </a:extLst>
                </a:gridCol>
                <a:gridCol w="566125">
                  <a:extLst>
                    <a:ext uri="{9D8B030D-6E8A-4147-A177-3AD203B41FA5}">
                      <a16:colId xmlns:a16="http://schemas.microsoft.com/office/drawing/2014/main" val="212756132"/>
                    </a:ext>
                  </a:extLst>
                </a:gridCol>
                <a:gridCol w="645663">
                  <a:extLst>
                    <a:ext uri="{9D8B030D-6E8A-4147-A177-3AD203B41FA5}">
                      <a16:colId xmlns:a16="http://schemas.microsoft.com/office/drawing/2014/main" val="1107801738"/>
                    </a:ext>
                  </a:extLst>
                </a:gridCol>
                <a:gridCol w="1522809">
                  <a:extLst>
                    <a:ext uri="{9D8B030D-6E8A-4147-A177-3AD203B41FA5}">
                      <a16:colId xmlns:a16="http://schemas.microsoft.com/office/drawing/2014/main" val="3588860807"/>
                    </a:ext>
                  </a:extLst>
                </a:gridCol>
                <a:gridCol w="4106709">
                  <a:extLst>
                    <a:ext uri="{9D8B030D-6E8A-4147-A177-3AD203B41FA5}">
                      <a16:colId xmlns:a16="http://schemas.microsoft.com/office/drawing/2014/main" val="470141705"/>
                    </a:ext>
                  </a:extLst>
                </a:gridCol>
              </a:tblGrid>
              <a:tr h="521777">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a:t>
                      </a:r>
                      <a:r>
                        <a:rPr lang="ru-RU" sz="1400" b="1" baseline="0" dirty="0" smtClean="0">
                          <a:solidFill>
                            <a:schemeClr val="tx1"/>
                          </a:solidFill>
                          <a:latin typeface="Times New Roman" panose="02020603050405020304" pitchFamily="18" charset="0"/>
                          <a:cs typeface="Times New Roman" panose="02020603050405020304" pitchFamily="18" charset="0"/>
                        </a:rPr>
                        <a:t> на карте</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err="1" smtClean="0">
                          <a:latin typeface="Times New Roman" panose="02020603050405020304" pitchFamily="18" charset="0"/>
                          <a:cs typeface="Times New Roman" panose="02020603050405020304" pitchFamily="18" charset="0"/>
                        </a:rPr>
                        <a:t>Мас</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 ГКМ</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Наименование</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Полезные ископаемые</a:t>
                      </a:r>
                      <a:endParaRPr lang="ru-RU" sz="1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5386635"/>
                  </a:ext>
                </a:extLst>
              </a:tr>
              <a:tr h="306927">
                <a:tc>
                  <a:txBody>
                    <a:bodyPr/>
                    <a:lstStyle/>
                    <a:p>
                      <a:pPr algn="ctr"/>
                      <a:r>
                        <a:rPr lang="ru-RU" sz="1400" dirty="0" smtClean="0">
                          <a:latin typeface="Times New Roman" panose="02020603050405020304" pitchFamily="18" charset="0"/>
                          <a:cs typeface="Times New Roman" panose="02020603050405020304" pitchFamily="18" charset="0"/>
                        </a:rPr>
                        <a:t>84</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1738</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Харантей</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гравийно-песчаный материал (балластное сырье)</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76169301"/>
                  </a:ext>
                </a:extLst>
              </a:tr>
              <a:tr h="306927">
                <a:tc>
                  <a:txBody>
                    <a:bodyPr/>
                    <a:lstStyle/>
                    <a:p>
                      <a:pPr algn="ctr"/>
                      <a:r>
                        <a:rPr lang="ru-RU" sz="1400" dirty="0" smtClean="0">
                          <a:latin typeface="Times New Roman" panose="02020603050405020304" pitchFamily="18" charset="0"/>
                          <a:cs typeface="Times New Roman" panose="02020603050405020304" pitchFamily="18" charset="0"/>
                        </a:rPr>
                        <a:t>85</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1748</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Манутское-1</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долерит (строительные камни)</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16498504"/>
                  </a:ext>
                </a:extLst>
              </a:tr>
              <a:tr h="306927">
                <a:tc>
                  <a:txBody>
                    <a:bodyPr/>
                    <a:lstStyle/>
                    <a:p>
                      <a:pPr algn="ctr"/>
                      <a:r>
                        <a:rPr lang="ru-RU" sz="1400" dirty="0" smtClean="0">
                          <a:latin typeface="Times New Roman" panose="02020603050405020304" pitchFamily="18" charset="0"/>
                          <a:cs typeface="Times New Roman" panose="02020603050405020304" pitchFamily="18" charset="0"/>
                        </a:rPr>
                        <a:t>86</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1783</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Трактовое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долерит (наполнители бетона)</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341227371"/>
                  </a:ext>
                </a:extLst>
              </a:tr>
              <a:tr h="306927">
                <a:tc>
                  <a:txBody>
                    <a:bodyPr/>
                    <a:lstStyle/>
                    <a:p>
                      <a:pPr algn="ctr"/>
                      <a:r>
                        <a:rPr lang="ru-RU" sz="1400" dirty="0" smtClean="0">
                          <a:latin typeface="Times New Roman" panose="02020603050405020304" pitchFamily="18" charset="0"/>
                          <a:cs typeface="Times New Roman" panose="02020603050405020304" pitchFamily="18" charset="0"/>
                        </a:rPr>
                        <a:t>87</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1786</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Казакова-3</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долерит (строительные камни)</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611045103"/>
                  </a:ext>
                </a:extLst>
              </a:tr>
              <a:tr h="306927">
                <a:tc>
                  <a:txBody>
                    <a:bodyPr/>
                    <a:lstStyle/>
                    <a:p>
                      <a:pPr algn="ctr"/>
                      <a:r>
                        <a:rPr lang="ru-RU" sz="1400" dirty="0" smtClean="0">
                          <a:latin typeface="Times New Roman" panose="02020603050405020304" pitchFamily="18" charset="0"/>
                          <a:cs typeface="Times New Roman" panose="02020603050405020304" pitchFamily="18" charset="0"/>
                        </a:rPr>
                        <a:t>88</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1824</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Казаковское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долерит (строительные камни)</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02064472"/>
                  </a:ext>
                </a:extLst>
              </a:tr>
              <a:tr h="951475">
                <a:tc>
                  <a:txBody>
                    <a:bodyPr/>
                    <a:lstStyle/>
                    <a:p>
                      <a:pPr algn="ctr"/>
                      <a:r>
                        <a:rPr lang="ru-RU" sz="1400" dirty="0" smtClean="0">
                          <a:latin typeface="Times New Roman" panose="02020603050405020304" pitchFamily="18" charset="0"/>
                          <a:cs typeface="Times New Roman" panose="02020603050405020304" pitchFamily="18" charset="0"/>
                        </a:rPr>
                        <a:t>89</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Б</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1896</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Марусинское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Глина, глинистые разности (строительные материалы), дресвяно-щебнистый материал (стеновые материалы), суглинок (строительные материалы)</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2489488"/>
                  </a:ext>
                </a:extLst>
              </a:tr>
              <a:tr h="337620">
                <a:tc gridSpan="5">
                  <a:txBody>
                    <a:bodyPr/>
                    <a:lstStyle/>
                    <a:p>
                      <a:pPr algn="ctr"/>
                      <a:r>
                        <a:rPr lang="ru-RU" sz="1600" b="1" dirty="0" smtClean="0">
                          <a:solidFill>
                            <a:srgbClr val="006699"/>
                          </a:solidFill>
                          <a:latin typeface="Times New Roman" panose="02020603050405020304" pitchFamily="18" charset="0"/>
                          <a:cs typeface="Times New Roman" panose="02020603050405020304" pitchFamily="18" charset="0"/>
                        </a:rPr>
                        <a:t>Проявления</a:t>
                      </a:r>
                      <a:endParaRPr lang="ru-RU" sz="1600" b="1" dirty="0">
                        <a:solidFill>
                          <a:srgbClr val="006699"/>
                        </a:solidFill>
                        <a:latin typeface="Times New Roman" panose="02020603050405020304" pitchFamily="18" charset="0"/>
                        <a:cs typeface="Times New Roman" panose="02020603050405020304" pitchFamily="18"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hMerge="1">
                  <a:txBody>
                    <a:bodyPr/>
                    <a:lstStyle/>
                    <a:p>
                      <a:pPr algn="ct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134111954"/>
                  </a:ext>
                </a:extLst>
              </a:tr>
              <a:tr h="337620">
                <a:tc gridSpan="5">
                  <a:txBody>
                    <a:bodyPr/>
                    <a:lstStyle/>
                    <a:p>
                      <a:pPr algn="ctr"/>
                      <a:r>
                        <a:rPr lang="ru-RU" sz="1600" b="1" dirty="0" smtClean="0">
                          <a:solidFill>
                            <a:srgbClr val="C00000"/>
                          </a:solidFill>
                          <a:latin typeface="Times New Roman" panose="02020603050405020304" pitchFamily="18" charset="0"/>
                          <a:cs typeface="Times New Roman" panose="02020603050405020304" pitchFamily="18" charset="0"/>
                        </a:rPr>
                        <a:t>Золото</a:t>
                      </a:r>
                      <a:endParaRPr lang="ru-RU" sz="1600" b="1" dirty="0">
                        <a:solidFill>
                          <a:srgbClr val="C00000"/>
                        </a:solidFill>
                        <a:latin typeface="Times New Roman" panose="02020603050405020304" pitchFamily="18" charset="0"/>
                        <a:cs typeface="Times New Roman" panose="02020603050405020304" pitchFamily="18"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hMerge="1">
                  <a:txBody>
                    <a:bodyPr/>
                    <a:lstStyle/>
                    <a:p>
                      <a:pPr algn="ct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593228072"/>
                  </a:ext>
                </a:extLst>
              </a:tr>
              <a:tr h="306927">
                <a:tc>
                  <a:txBody>
                    <a:bodyPr/>
                    <a:lstStyle/>
                    <a:p>
                      <a:pPr algn="ctr"/>
                      <a:r>
                        <a:rPr lang="ru-RU" sz="1400" dirty="0" smtClean="0">
                          <a:latin typeface="Times New Roman" panose="02020603050405020304" pitchFamily="18" charset="0"/>
                          <a:cs typeface="Times New Roman" panose="02020603050405020304" pitchFamily="18" charset="0"/>
                        </a:rPr>
                        <a:t>90</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Г-1</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370</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Золотое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Золото ПРТ-1, золото</a:t>
                      </a:r>
                      <a:r>
                        <a:rPr lang="ru-RU" sz="1400" baseline="0" dirty="0" smtClean="0">
                          <a:latin typeface="Times New Roman" panose="02020603050405020304" pitchFamily="18" charset="0"/>
                          <a:cs typeface="Times New Roman" panose="02020603050405020304" pitchFamily="18" charset="0"/>
                        </a:rPr>
                        <a:t> ПРТ-2, золото ПРТ-3</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41364687"/>
                  </a:ext>
                </a:extLst>
              </a:tr>
              <a:tr h="521777">
                <a:tc>
                  <a:txBody>
                    <a:bodyPr/>
                    <a:lstStyle/>
                    <a:p>
                      <a:pPr algn="ctr"/>
                      <a:r>
                        <a:rPr lang="ru-RU" sz="1400" dirty="0" smtClean="0">
                          <a:latin typeface="Times New Roman" panose="02020603050405020304" pitchFamily="18" charset="0"/>
                          <a:cs typeface="Times New Roman" panose="02020603050405020304" pitchFamily="18" charset="0"/>
                        </a:rPr>
                        <a:t>91</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Г-1</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371</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Калгинское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Золото ПРТ-1, золото</a:t>
                      </a:r>
                      <a:r>
                        <a:rPr lang="ru-RU" sz="1400" baseline="0" dirty="0" smtClean="0">
                          <a:latin typeface="Times New Roman" panose="02020603050405020304" pitchFamily="18" charset="0"/>
                          <a:cs typeface="Times New Roman" panose="02020603050405020304" pitchFamily="18" charset="0"/>
                        </a:rPr>
                        <a:t> ПРТ-2, золото ПРТ-3, серебро ПРТ-1, серебро ПРТ-2</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70849145"/>
                  </a:ext>
                </a:extLst>
              </a:tr>
              <a:tr h="736626">
                <a:tc>
                  <a:txBody>
                    <a:bodyPr/>
                    <a:lstStyle/>
                    <a:p>
                      <a:pPr algn="ctr"/>
                      <a:r>
                        <a:rPr lang="ru-RU" sz="1400" dirty="0" smtClean="0">
                          <a:latin typeface="Times New Roman" panose="02020603050405020304" pitchFamily="18" charset="0"/>
                          <a:cs typeface="Times New Roman" panose="02020603050405020304" pitchFamily="18" charset="0"/>
                        </a:rPr>
                        <a:t>92</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Г-1</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372</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Красное (рудопроявление </a:t>
                      </a:r>
                      <a:r>
                        <a:rPr lang="ru-RU" sz="1400" dirty="0" err="1" smtClean="0">
                          <a:latin typeface="Times New Roman" panose="02020603050405020304" pitchFamily="18" charset="0"/>
                          <a:cs typeface="Times New Roman" panose="02020603050405020304" pitchFamily="18" charset="0"/>
                        </a:rPr>
                        <a:t>Ярминское</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panose="02020603050405020304" pitchFamily="18" charset="0"/>
                          <a:cs typeface="Times New Roman" panose="02020603050405020304" pitchFamily="18" charset="0"/>
                        </a:rPr>
                        <a:t>Золото ПРТ-1, золото</a:t>
                      </a:r>
                      <a:r>
                        <a:rPr lang="ru-RU" sz="1400" baseline="0" dirty="0" smtClean="0">
                          <a:latin typeface="Times New Roman" panose="02020603050405020304" pitchFamily="18" charset="0"/>
                          <a:cs typeface="Times New Roman" panose="02020603050405020304" pitchFamily="18" charset="0"/>
                        </a:rPr>
                        <a:t> ПРТ-2</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84832756"/>
                  </a:ext>
                </a:extLst>
              </a:tr>
              <a:tr h="337620">
                <a:tc gridSpan="5">
                  <a:txBody>
                    <a:bodyPr/>
                    <a:lstStyle/>
                    <a:p>
                      <a:pPr algn="ctr"/>
                      <a:r>
                        <a:rPr lang="ru-RU" sz="1600" b="1" dirty="0" smtClean="0">
                          <a:solidFill>
                            <a:srgbClr val="C00000"/>
                          </a:solidFill>
                          <a:latin typeface="Times New Roman" panose="02020603050405020304" pitchFamily="18" charset="0"/>
                          <a:cs typeface="Times New Roman" panose="02020603050405020304" pitchFamily="18" charset="0"/>
                        </a:rPr>
                        <a:t>Фосфор, редкоземельные</a:t>
                      </a:r>
                      <a:endParaRPr lang="ru-RU" sz="1600" b="1" dirty="0">
                        <a:solidFill>
                          <a:srgbClr val="C00000"/>
                        </a:solidFill>
                        <a:latin typeface="Times New Roman" panose="02020603050405020304" pitchFamily="18" charset="0"/>
                        <a:cs typeface="Times New Roman" panose="02020603050405020304" pitchFamily="18"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hMerge="1">
                  <a:txBody>
                    <a:bodyPr/>
                    <a:lstStyle/>
                    <a:p>
                      <a:pPr algn="ct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570396862"/>
                  </a:ext>
                </a:extLst>
              </a:tr>
              <a:tr h="521777">
                <a:tc>
                  <a:txBody>
                    <a:bodyPr/>
                    <a:lstStyle/>
                    <a:p>
                      <a:pPr algn="ctr"/>
                      <a:r>
                        <a:rPr lang="ru-RU" sz="1400" dirty="0" smtClean="0">
                          <a:latin typeface="Times New Roman" panose="02020603050405020304" pitchFamily="18" charset="0"/>
                          <a:cs typeface="Times New Roman" panose="02020603050405020304" pitchFamily="18" charset="0"/>
                        </a:rPr>
                        <a:t>93</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Г-1</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4</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Ярминская</a:t>
                      </a:r>
                      <a:r>
                        <a:rPr lang="ru-RU" sz="1400" dirty="0" smtClean="0">
                          <a:latin typeface="Times New Roman" panose="02020603050405020304" pitchFamily="18" charset="0"/>
                          <a:cs typeface="Times New Roman" panose="02020603050405020304" pitchFamily="18" charset="0"/>
                        </a:rPr>
                        <a:t> рудная зона</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фосфор,  редкоземельные металлы</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65346335"/>
                  </a:ext>
                </a:extLst>
              </a:tr>
              <a:tr h="736626">
                <a:tc>
                  <a:txBody>
                    <a:bodyPr/>
                    <a:lstStyle/>
                    <a:p>
                      <a:pPr algn="ctr"/>
                      <a:r>
                        <a:rPr lang="ru-RU" sz="1400" dirty="0" smtClean="0">
                          <a:latin typeface="Times New Roman" panose="02020603050405020304" pitchFamily="18" charset="0"/>
                          <a:cs typeface="Times New Roman" panose="02020603050405020304" pitchFamily="18" charset="0"/>
                        </a:rPr>
                        <a:t>94</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Г-1</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26</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Калгинское</a:t>
                      </a:r>
                      <a:r>
                        <a:rPr lang="ru-RU" sz="1400" dirty="0" smtClean="0">
                          <a:latin typeface="Times New Roman" panose="02020603050405020304" pitchFamily="18" charset="0"/>
                          <a:cs typeface="Times New Roman" panose="02020603050405020304" pitchFamily="18" charset="0"/>
                        </a:rPr>
                        <a:t>, бассейн р. Калги (левый приток)</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тантал, ниобий, бериллий</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550190248"/>
                  </a:ext>
                </a:extLst>
              </a:tr>
            </a:tbl>
          </a:graphicData>
        </a:graphic>
      </p:graphicFrame>
    </p:spTree>
    <p:extLst>
      <p:ext uri="{BB962C8B-B14F-4D97-AF65-F5344CB8AC3E}">
        <p14:creationId xmlns:p14="http://schemas.microsoft.com/office/powerpoint/2010/main" val="2622266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7812360" y="6487029"/>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21</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424416914"/>
              </p:ext>
            </p:extLst>
          </p:nvPr>
        </p:nvGraphicFramePr>
        <p:xfrm>
          <a:off x="812086" y="4"/>
          <a:ext cx="7566505" cy="6852149"/>
        </p:xfrm>
        <a:graphic>
          <a:graphicData uri="http://schemas.openxmlformats.org/drawingml/2006/table">
            <a:tbl>
              <a:tblPr firstRow="1" bandRow="1">
                <a:tableStyleId>{5C22544A-7EE6-4342-B048-85BDC9FD1C3A}</a:tableStyleId>
              </a:tblPr>
              <a:tblGrid>
                <a:gridCol w="725199">
                  <a:extLst>
                    <a:ext uri="{9D8B030D-6E8A-4147-A177-3AD203B41FA5}">
                      <a16:colId xmlns:a16="http://schemas.microsoft.com/office/drawing/2014/main" val="2309349785"/>
                    </a:ext>
                  </a:extLst>
                </a:gridCol>
                <a:gridCol w="566125">
                  <a:extLst>
                    <a:ext uri="{9D8B030D-6E8A-4147-A177-3AD203B41FA5}">
                      <a16:colId xmlns:a16="http://schemas.microsoft.com/office/drawing/2014/main" val="212756132"/>
                    </a:ext>
                  </a:extLst>
                </a:gridCol>
                <a:gridCol w="645663">
                  <a:extLst>
                    <a:ext uri="{9D8B030D-6E8A-4147-A177-3AD203B41FA5}">
                      <a16:colId xmlns:a16="http://schemas.microsoft.com/office/drawing/2014/main" val="1107801738"/>
                    </a:ext>
                  </a:extLst>
                </a:gridCol>
                <a:gridCol w="2543007">
                  <a:extLst>
                    <a:ext uri="{9D8B030D-6E8A-4147-A177-3AD203B41FA5}">
                      <a16:colId xmlns:a16="http://schemas.microsoft.com/office/drawing/2014/main" val="3588860807"/>
                    </a:ext>
                  </a:extLst>
                </a:gridCol>
                <a:gridCol w="3086511">
                  <a:extLst>
                    <a:ext uri="{9D8B030D-6E8A-4147-A177-3AD203B41FA5}">
                      <a16:colId xmlns:a16="http://schemas.microsoft.com/office/drawing/2014/main" val="1612836649"/>
                    </a:ext>
                  </a:extLst>
                </a:gridCol>
              </a:tblGrid>
              <a:tr h="527089">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a:t>
                      </a:r>
                      <a:r>
                        <a:rPr lang="ru-RU" sz="1400" b="1" baseline="0" dirty="0" smtClean="0">
                          <a:solidFill>
                            <a:schemeClr val="tx1"/>
                          </a:solidFill>
                          <a:latin typeface="Times New Roman" panose="02020603050405020304" pitchFamily="18" charset="0"/>
                          <a:cs typeface="Times New Roman" panose="02020603050405020304" pitchFamily="18" charset="0"/>
                        </a:rPr>
                        <a:t> на карте</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err="1" smtClean="0">
                          <a:latin typeface="Times New Roman" panose="02020603050405020304" pitchFamily="18" charset="0"/>
                          <a:cs typeface="Times New Roman" panose="02020603050405020304" pitchFamily="18" charset="0"/>
                        </a:rPr>
                        <a:t>Мас</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 ГКМ</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Наименование</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Полезные ископаемые</a:t>
                      </a:r>
                      <a:endParaRPr lang="ru-RU" sz="1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5386635"/>
                  </a:ext>
                </a:extLst>
              </a:tr>
              <a:tr h="341057">
                <a:tc gridSpan="5">
                  <a:txBody>
                    <a:bodyPr/>
                    <a:lstStyle/>
                    <a:p>
                      <a:pPr algn="ctr"/>
                      <a:r>
                        <a:rPr lang="ru-RU" sz="1600" b="1" dirty="0" smtClean="0">
                          <a:solidFill>
                            <a:srgbClr val="C00000"/>
                          </a:solidFill>
                          <a:latin typeface="Times New Roman" panose="02020603050405020304" pitchFamily="18" charset="0"/>
                          <a:cs typeface="Times New Roman" panose="02020603050405020304" pitchFamily="18" charset="0"/>
                        </a:rPr>
                        <a:t>Ртуть</a:t>
                      </a:r>
                      <a:endParaRPr lang="ru-RU" sz="1600" b="1" dirty="0">
                        <a:solidFill>
                          <a:srgbClr val="C00000"/>
                        </a:solidFill>
                        <a:latin typeface="Times New Roman" panose="02020603050405020304" pitchFamily="18" charset="0"/>
                        <a:cs typeface="Times New Roman" panose="02020603050405020304" pitchFamily="18"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hMerge="1">
                  <a:txBody>
                    <a:bodyPr/>
                    <a:lstStyle/>
                    <a:p>
                      <a:pPr algn="ct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a:p>
                  </a:txBody>
                  <a:tcPr/>
                </a:tc>
                <a:extLst>
                  <a:ext uri="{0D108BD9-81ED-4DB2-BD59-A6C34878D82A}">
                    <a16:rowId xmlns:a16="http://schemas.microsoft.com/office/drawing/2014/main" val="4076169301"/>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95</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Г-1</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193</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Горхонское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ртуть</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16498504"/>
                  </a:ext>
                </a:extLst>
              </a:tr>
              <a:tr h="341057">
                <a:tc gridSpan="5">
                  <a:txBody>
                    <a:bodyPr/>
                    <a:lstStyle/>
                    <a:p>
                      <a:pPr algn="ctr"/>
                      <a:r>
                        <a:rPr lang="ru-RU" sz="1600" b="1" dirty="0" err="1" smtClean="0">
                          <a:solidFill>
                            <a:srgbClr val="C00000"/>
                          </a:solidFill>
                          <a:latin typeface="Times New Roman" panose="02020603050405020304" pitchFamily="18" charset="0"/>
                          <a:cs typeface="Times New Roman" panose="02020603050405020304" pitchFamily="18" charset="0"/>
                        </a:rPr>
                        <a:t>Корундит</a:t>
                      </a:r>
                      <a:endParaRPr lang="ru-RU" sz="1600" b="1" dirty="0">
                        <a:solidFill>
                          <a:srgbClr val="C00000"/>
                        </a:solidFill>
                        <a:latin typeface="Times New Roman" panose="02020603050405020304" pitchFamily="18" charset="0"/>
                        <a:cs typeface="Times New Roman" panose="02020603050405020304" pitchFamily="18"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hMerge="1">
                  <a:txBody>
                    <a:bodyPr/>
                    <a:lstStyle/>
                    <a:p>
                      <a:pPr algn="ct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a:p>
                  </a:txBody>
                  <a:tcPr/>
                </a:tc>
                <a:extLst>
                  <a:ext uri="{0D108BD9-81ED-4DB2-BD59-A6C34878D82A}">
                    <a16:rowId xmlns:a16="http://schemas.microsoft.com/office/drawing/2014/main" val="2341227371"/>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96</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Г-2</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12</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Калгинское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корунд</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11045103"/>
                  </a:ext>
                </a:extLst>
              </a:tr>
              <a:tr h="341057">
                <a:tc gridSpan="5">
                  <a:txBody>
                    <a:bodyPr/>
                    <a:lstStyle/>
                    <a:p>
                      <a:pPr algn="ctr"/>
                      <a:r>
                        <a:rPr lang="ru-RU" sz="1600" b="1" dirty="0" err="1" smtClean="0">
                          <a:solidFill>
                            <a:srgbClr val="C00000"/>
                          </a:solidFill>
                          <a:latin typeface="Times New Roman" panose="02020603050405020304" pitchFamily="18" charset="0"/>
                          <a:cs typeface="Times New Roman" panose="02020603050405020304" pitchFamily="18" charset="0"/>
                        </a:rPr>
                        <a:t>Орха</a:t>
                      </a:r>
                      <a:endParaRPr lang="ru-RU" sz="1600" b="1" dirty="0">
                        <a:solidFill>
                          <a:srgbClr val="C00000"/>
                        </a:solidFill>
                        <a:latin typeface="Times New Roman" panose="02020603050405020304" pitchFamily="18" charset="0"/>
                        <a:cs typeface="Times New Roman" panose="02020603050405020304" pitchFamily="18"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hMerge="1">
                  <a:txBody>
                    <a:bodyPr/>
                    <a:lstStyle/>
                    <a:p>
                      <a:pPr algn="ct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a:p>
                  </a:txBody>
                  <a:tcPr/>
                </a:tc>
                <a:extLst>
                  <a:ext uri="{0D108BD9-81ED-4DB2-BD59-A6C34878D82A}">
                    <a16:rowId xmlns:a16="http://schemas.microsoft.com/office/drawing/2014/main" val="3202064472"/>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97</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Г-2</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148</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Котикское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орха</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489488"/>
                  </a:ext>
                </a:extLst>
              </a:tr>
              <a:tr h="341057">
                <a:tc gridSpan="5">
                  <a:txBody>
                    <a:bodyPr/>
                    <a:lstStyle/>
                    <a:p>
                      <a:pPr algn="ctr"/>
                      <a:r>
                        <a:rPr lang="ru-RU" sz="1600" b="1" dirty="0" smtClean="0">
                          <a:solidFill>
                            <a:srgbClr val="C00000"/>
                          </a:solidFill>
                          <a:latin typeface="Times New Roman" panose="02020603050405020304" pitchFamily="18" charset="0"/>
                          <a:cs typeface="Times New Roman" panose="02020603050405020304" pitchFamily="18" charset="0"/>
                        </a:rPr>
                        <a:t>Строительные материалы</a:t>
                      </a:r>
                      <a:endParaRPr lang="ru-RU" sz="1600" b="1" dirty="0">
                        <a:solidFill>
                          <a:srgbClr val="C00000"/>
                        </a:solidFill>
                        <a:latin typeface="Times New Roman" panose="02020603050405020304" pitchFamily="18" charset="0"/>
                        <a:cs typeface="Times New Roman" panose="02020603050405020304" pitchFamily="18"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hMerge="1">
                  <a:txBody>
                    <a:bodyPr/>
                    <a:lstStyle/>
                    <a:p>
                      <a:pPr algn="ct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a:p>
                  </a:txBody>
                  <a:tcPr/>
                </a:tc>
                <a:extLst>
                  <a:ext uri="{0D108BD9-81ED-4DB2-BD59-A6C34878D82A}">
                    <a16:rowId xmlns:a16="http://schemas.microsoft.com/office/drawing/2014/main" val="2841364687"/>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98</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Г-2</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56</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Альбинское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глина</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55719274"/>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99</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Г-2</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62</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Белая глина</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глина</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63489895"/>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100</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Г-2</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63</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Булюшкинское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глина </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44206189"/>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101</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Г-2</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77</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Нижне-</a:t>
                      </a:r>
                      <a:r>
                        <a:rPr lang="ru-RU" sz="1400" dirty="0" err="1" smtClean="0">
                          <a:latin typeface="Times New Roman" panose="02020603050405020304" pitchFamily="18" charset="0"/>
                          <a:cs typeface="Times New Roman" panose="02020603050405020304" pitchFamily="18" charset="0"/>
                        </a:rPr>
                        <a:t>Манутское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песок</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96372408"/>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102</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Г-2</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78</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Братский участок</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песок</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272128048"/>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103</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Г-2</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79</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Алюйский</a:t>
                      </a:r>
                      <a:r>
                        <a:rPr lang="ru-RU" sz="1400" dirty="0" smtClean="0">
                          <a:latin typeface="Times New Roman" panose="02020603050405020304" pitchFamily="18" charset="0"/>
                          <a:cs typeface="Times New Roman" panose="02020603050405020304" pitchFamily="18" charset="0"/>
                        </a:rPr>
                        <a:t> участок</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песок</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04362011"/>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104</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Г-2</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80</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Кондарикский</a:t>
                      </a:r>
                      <a:r>
                        <a:rPr lang="ru-RU" sz="1400" dirty="0" smtClean="0">
                          <a:latin typeface="Times New Roman" panose="02020603050405020304" pitchFamily="18" charset="0"/>
                          <a:cs typeface="Times New Roman" panose="02020603050405020304" pitchFamily="18" charset="0"/>
                        </a:rPr>
                        <a:t> участок</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песок</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712076814"/>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105</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Г-2</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81</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Гуранский</a:t>
                      </a:r>
                      <a:r>
                        <a:rPr lang="ru-RU" sz="1400" dirty="0" smtClean="0">
                          <a:latin typeface="Times New Roman" panose="02020603050405020304" pitchFamily="18" charset="0"/>
                          <a:cs typeface="Times New Roman" panose="02020603050405020304" pitchFamily="18" charset="0"/>
                        </a:rPr>
                        <a:t> участок</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песок</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428493431"/>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106</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Г-2</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82</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Заусаевский</a:t>
                      </a:r>
                      <a:r>
                        <a:rPr lang="ru-RU" sz="1400" dirty="0" smtClean="0">
                          <a:latin typeface="Times New Roman" panose="02020603050405020304" pitchFamily="18" charset="0"/>
                          <a:cs typeface="Times New Roman" panose="02020603050405020304" pitchFamily="18" charset="0"/>
                        </a:rPr>
                        <a:t> участок</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песок</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4270849145"/>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107</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Г-2</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83</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Нюринский</a:t>
                      </a:r>
                      <a:r>
                        <a:rPr lang="ru-RU" sz="1400" dirty="0" smtClean="0">
                          <a:latin typeface="Times New Roman" panose="02020603050405020304" pitchFamily="18" charset="0"/>
                          <a:cs typeface="Times New Roman" panose="02020603050405020304" pitchFamily="18" charset="0"/>
                        </a:rPr>
                        <a:t> участок</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песчаник</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84832756"/>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108</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Г-2</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85</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Участок 11</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сланец кровельный</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65346335"/>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109</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Г-2</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200</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Ирсымское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доломит</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50190248"/>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110</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Г-2</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203</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Большетагнинский</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карбонатит</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86259685"/>
                  </a:ext>
                </a:extLst>
              </a:tr>
            </a:tbl>
          </a:graphicData>
        </a:graphic>
      </p:graphicFrame>
    </p:spTree>
    <p:extLst>
      <p:ext uri="{BB962C8B-B14F-4D97-AF65-F5344CB8AC3E}">
        <p14:creationId xmlns:p14="http://schemas.microsoft.com/office/powerpoint/2010/main" val="2498046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7812360" y="6487029"/>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22</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4246431992"/>
              </p:ext>
            </p:extLst>
          </p:nvPr>
        </p:nvGraphicFramePr>
        <p:xfrm>
          <a:off x="868998" y="404664"/>
          <a:ext cx="7500628" cy="2449411"/>
        </p:xfrm>
        <a:graphic>
          <a:graphicData uri="http://schemas.openxmlformats.org/drawingml/2006/table">
            <a:tbl>
              <a:tblPr firstRow="1" bandRow="1">
                <a:tableStyleId>{5C22544A-7EE6-4342-B048-85BDC9FD1C3A}</a:tableStyleId>
              </a:tblPr>
              <a:tblGrid>
                <a:gridCol w="718885">
                  <a:extLst>
                    <a:ext uri="{9D8B030D-6E8A-4147-A177-3AD203B41FA5}">
                      <a16:colId xmlns:a16="http://schemas.microsoft.com/office/drawing/2014/main" val="2309349785"/>
                    </a:ext>
                  </a:extLst>
                </a:gridCol>
                <a:gridCol w="561196">
                  <a:extLst>
                    <a:ext uri="{9D8B030D-6E8A-4147-A177-3AD203B41FA5}">
                      <a16:colId xmlns:a16="http://schemas.microsoft.com/office/drawing/2014/main" val="212756132"/>
                    </a:ext>
                  </a:extLst>
                </a:gridCol>
                <a:gridCol w="640041">
                  <a:extLst>
                    <a:ext uri="{9D8B030D-6E8A-4147-A177-3AD203B41FA5}">
                      <a16:colId xmlns:a16="http://schemas.microsoft.com/office/drawing/2014/main" val="1107801738"/>
                    </a:ext>
                  </a:extLst>
                </a:gridCol>
                <a:gridCol w="2520867">
                  <a:extLst>
                    <a:ext uri="{9D8B030D-6E8A-4147-A177-3AD203B41FA5}">
                      <a16:colId xmlns:a16="http://schemas.microsoft.com/office/drawing/2014/main" val="3588860807"/>
                    </a:ext>
                  </a:extLst>
                </a:gridCol>
                <a:gridCol w="3059639">
                  <a:extLst>
                    <a:ext uri="{9D8B030D-6E8A-4147-A177-3AD203B41FA5}">
                      <a16:colId xmlns:a16="http://schemas.microsoft.com/office/drawing/2014/main" val="1612836649"/>
                    </a:ext>
                  </a:extLst>
                </a:gridCol>
              </a:tblGrid>
              <a:tr h="527089">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a:t>
                      </a:r>
                      <a:r>
                        <a:rPr lang="ru-RU" sz="1400" b="1" baseline="0" dirty="0" smtClean="0">
                          <a:solidFill>
                            <a:schemeClr val="tx1"/>
                          </a:solidFill>
                          <a:latin typeface="Times New Roman" panose="02020603050405020304" pitchFamily="18" charset="0"/>
                          <a:cs typeface="Times New Roman" panose="02020603050405020304" pitchFamily="18" charset="0"/>
                        </a:rPr>
                        <a:t> на карте</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err="1" smtClean="0">
                          <a:latin typeface="Times New Roman" panose="02020603050405020304" pitchFamily="18" charset="0"/>
                          <a:cs typeface="Times New Roman" panose="02020603050405020304" pitchFamily="18" charset="0"/>
                        </a:rPr>
                        <a:t>Мас</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 ГКМ</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Наименование</a:t>
                      </a:r>
                      <a:endParaRPr lang="ru-RU" sz="1400" b="1" dirty="0">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latin typeface="Times New Roman" panose="02020603050405020304" pitchFamily="18" charset="0"/>
                          <a:cs typeface="Times New Roman" panose="02020603050405020304" pitchFamily="18" charset="0"/>
                        </a:rPr>
                        <a:t>Полезные ископаемые</a:t>
                      </a:r>
                      <a:endParaRPr lang="ru-RU" sz="1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5386635"/>
                  </a:ext>
                </a:extLst>
              </a:tr>
              <a:tr h="341057">
                <a:tc gridSpan="5">
                  <a:txBody>
                    <a:bodyPr/>
                    <a:lstStyle/>
                    <a:p>
                      <a:pPr algn="ctr"/>
                      <a:r>
                        <a:rPr lang="ru-RU" sz="1600" b="1" dirty="0" smtClean="0">
                          <a:solidFill>
                            <a:srgbClr val="C00000"/>
                          </a:solidFill>
                          <a:latin typeface="Times New Roman" panose="02020603050405020304" pitchFamily="18" charset="0"/>
                          <a:cs typeface="Times New Roman" panose="02020603050405020304" pitchFamily="18" charset="0"/>
                        </a:rPr>
                        <a:t>Фосфор</a:t>
                      </a:r>
                      <a:endParaRPr lang="ru-RU" sz="1600" b="1" dirty="0">
                        <a:solidFill>
                          <a:srgbClr val="C00000"/>
                        </a:solidFill>
                        <a:latin typeface="Times New Roman" panose="02020603050405020304" pitchFamily="18" charset="0"/>
                        <a:cs typeface="Times New Roman" panose="02020603050405020304" pitchFamily="18"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hMerge="1">
                  <a:txBody>
                    <a:bodyPr/>
                    <a:lstStyle/>
                    <a:p>
                      <a:pPr algn="ct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a:p>
                  </a:txBody>
                  <a:tcPr/>
                </a:tc>
                <a:extLst>
                  <a:ext uri="{0D108BD9-81ED-4DB2-BD59-A6C34878D82A}">
                    <a16:rowId xmlns:a16="http://schemas.microsoft.com/office/drawing/2014/main" val="4076169301"/>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111</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Г-2</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133</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Счастливое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фосфор</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16498504"/>
                  </a:ext>
                </a:extLst>
              </a:tr>
              <a:tr h="341057">
                <a:tc gridSpan="5">
                  <a:txBody>
                    <a:bodyPr/>
                    <a:lstStyle/>
                    <a:p>
                      <a:pPr algn="ctr"/>
                      <a:r>
                        <a:rPr lang="ru-RU" sz="1600" b="1" dirty="0" smtClean="0">
                          <a:solidFill>
                            <a:srgbClr val="C00000"/>
                          </a:solidFill>
                          <a:latin typeface="Times New Roman" panose="02020603050405020304" pitchFamily="18" charset="0"/>
                          <a:cs typeface="Times New Roman" panose="02020603050405020304" pitchFamily="18" charset="0"/>
                        </a:rPr>
                        <a:t>Уголь</a:t>
                      </a:r>
                      <a:endParaRPr lang="ru-RU" sz="1600" b="1" dirty="0">
                        <a:solidFill>
                          <a:srgbClr val="C00000"/>
                        </a:solidFill>
                        <a:latin typeface="Times New Roman" panose="02020603050405020304" pitchFamily="18" charset="0"/>
                        <a:cs typeface="Times New Roman" panose="02020603050405020304" pitchFamily="18"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hMerge="1">
                  <a:txBody>
                    <a:bodyPr/>
                    <a:lstStyle/>
                    <a:p>
                      <a:pPr algn="ctr"/>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sz="1400" dirty="0">
                        <a:latin typeface="Times New Roman" panose="02020603050405020304" pitchFamily="18" charset="0"/>
                        <a:cs typeface="Times New Roman" panose="02020603050405020304" pitchFamily="18" charset="0"/>
                      </a:endParaRPr>
                    </a:p>
                  </a:txBody>
                  <a:tcPr/>
                </a:tc>
                <a:tc hMerge="1">
                  <a:txBody>
                    <a:bodyPr/>
                    <a:lstStyle/>
                    <a:p>
                      <a:endParaRPr lang="ru-RU"/>
                    </a:p>
                  </a:txBody>
                  <a:tcPr/>
                </a:tc>
                <a:extLst>
                  <a:ext uri="{0D108BD9-81ED-4DB2-BD59-A6C34878D82A}">
                    <a16:rowId xmlns:a16="http://schemas.microsoft.com/office/drawing/2014/main" val="2841364687"/>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112</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Г-3</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9</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Братское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уголь бурый</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55719274"/>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113</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Г-3</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16</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Никитаевское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уголь бурый</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63489895"/>
                  </a:ext>
                </a:extLst>
              </a:tr>
              <a:tr h="310052">
                <a:tc>
                  <a:txBody>
                    <a:bodyPr/>
                    <a:lstStyle/>
                    <a:p>
                      <a:pPr algn="ctr"/>
                      <a:r>
                        <a:rPr lang="ru-RU" sz="1400" dirty="0" smtClean="0">
                          <a:latin typeface="Times New Roman" panose="02020603050405020304" pitchFamily="18" charset="0"/>
                          <a:cs typeface="Times New Roman" panose="02020603050405020304" pitchFamily="18" charset="0"/>
                        </a:rPr>
                        <a:t>114</a:t>
                      </a:r>
                      <a:endParaRPr lang="ru-RU" sz="1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Г-3</a:t>
                      </a:r>
                      <a:endPar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r>
                        <a:rPr lang="ru-RU" sz="1400" dirty="0" smtClean="0">
                          <a:latin typeface="Times New Roman" panose="02020603050405020304" pitchFamily="18" charset="0"/>
                          <a:cs typeface="Times New Roman" panose="02020603050405020304" pitchFamily="18" charset="0"/>
                        </a:rPr>
                        <a:t>27</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err="1" smtClean="0">
                          <a:latin typeface="Times New Roman" panose="02020603050405020304" pitchFamily="18" charset="0"/>
                          <a:cs typeface="Times New Roman" panose="02020603050405020304" pitchFamily="18" charset="0"/>
                        </a:rPr>
                        <a:t>Ильмигинское</a:t>
                      </a:r>
                      <a:endParaRPr lang="ru-RU" sz="1400" dirty="0">
                        <a:latin typeface="Times New Roman" panose="02020603050405020304" pitchFamily="18" charset="0"/>
                        <a:cs typeface="Times New Roman" panose="02020603050405020304" pitchFamily="18" charset="0"/>
                      </a:endParaRPr>
                    </a:p>
                  </a:txBody>
                  <a:tcPr/>
                </a:tc>
                <a:tc>
                  <a:txBody>
                    <a:bodyPr/>
                    <a:lstStyle/>
                    <a:p>
                      <a:r>
                        <a:rPr lang="ru-RU" sz="1400" dirty="0" smtClean="0">
                          <a:latin typeface="Times New Roman" panose="02020603050405020304" pitchFamily="18" charset="0"/>
                          <a:cs typeface="Times New Roman" panose="02020603050405020304" pitchFamily="18" charset="0"/>
                        </a:rPr>
                        <a:t>уголь каменный</a:t>
                      </a:r>
                      <a:endParaRPr lang="ru-RU"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44206189"/>
                  </a:ext>
                </a:extLst>
              </a:tr>
            </a:tbl>
          </a:graphicData>
        </a:graphic>
      </p:graphicFrame>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3067070"/>
            <a:ext cx="2268937" cy="1584176"/>
          </a:xfrm>
          <a:prstGeom prst="rect">
            <a:avLst/>
          </a:prstGeom>
          <a:ln>
            <a:noFill/>
          </a:ln>
          <a:effectLst>
            <a:softEdge rad="112500"/>
          </a:effectLst>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3067070"/>
            <a:ext cx="2378517" cy="1485444"/>
          </a:xfrm>
          <a:prstGeom prst="rect">
            <a:avLst/>
          </a:prstGeom>
          <a:ln>
            <a:noFill/>
          </a:ln>
          <a:effectLst>
            <a:softEdge rad="112500"/>
          </a:effectLst>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4186" y="3284984"/>
            <a:ext cx="2332248" cy="1628800"/>
          </a:xfrm>
          <a:prstGeom prst="rect">
            <a:avLst/>
          </a:prstGeom>
          <a:ln>
            <a:noFill/>
          </a:ln>
          <a:effectLst>
            <a:softEdge rad="112500"/>
          </a:effectLst>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998" y="4864241"/>
            <a:ext cx="2286116" cy="1624952"/>
          </a:xfrm>
          <a:prstGeom prst="rect">
            <a:avLst/>
          </a:prstGeom>
          <a:ln>
            <a:noFill/>
          </a:ln>
          <a:effectLst>
            <a:softEdge rad="112500"/>
          </a:effectLst>
        </p:spPr>
      </p:pic>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9872" y="5199529"/>
            <a:ext cx="2384820" cy="1652625"/>
          </a:xfrm>
          <a:prstGeom prst="rect">
            <a:avLst/>
          </a:prstGeom>
          <a:ln>
            <a:noFill/>
          </a:ln>
          <a:effectLst>
            <a:softEdge rad="112500"/>
          </a:effectLst>
        </p:spPr>
      </p:pic>
      <p:pic>
        <p:nvPicPr>
          <p:cNvPr id="1026" name="Picture 2" descr="Picture backgrou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4500" y="4795144"/>
            <a:ext cx="2315125" cy="16553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882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7884368" y="6492875"/>
            <a:ext cx="578317" cy="365125"/>
          </a:xfrm>
        </p:spPr>
        <p:txBody>
          <a:bodyPr/>
          <a:lstStyle/>
          <a:p>
            <a:pPr algn="ctr"/>
            <a:fld id="{C4B6AE4A-767D-4763-94EE-CFC6AF4D12A3}" type="slidenum">
              <a:rPr lang="ru-RU" sz="1200" smtClean="0">
                <a:solidFill>
                  <a:schemeClr val="bg1"/>
                </a:solidFill>
                <a:latin typeface="Times New Roman" panose="02020603050405020304" pitchFamily="18" charset="0"/>
                <a:cs typeface="Times New Roman" panose="02020603050405020304" pitchFamily="18" charset="0"/>
              </a:rPr>
              <a:pPr algn="ctr"/>
              <a:t>23</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1763689" y="1488344"/>
            <a:ext cx="6768750" cy="1436600"/>
          </a:xfrm>
          <a:prstGeom prst="roundRect">
            <a:avLst>
              <a:gd name="adj" fmla="val 14106"/>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u-RU" sz="2000" dirty="0" smtClean="0">
                <a:solidFill>
                  <a:schemeClr val="bg1"/>
                </a:solidFill>
                <a:latin typeface="Times New Roman" panose="02020603050405020304" pitchFamily="18" charset="0"/>
                <a:cs typeface="Times New Roman" panose="02020603050405020304" pitchFamily="18" charset="0"/>
              </a:rPr>
              <a:t>со Стратегией </a:t>
            </a:r>
            <a:r>
              <a:rPr lang="ru-RU" sz="2000" dirty="0">
                <a:solidFill>
                  <a:schemeClr val="bg1"/>
                </a:solidFill>
                <a:latin typeface="Times New Roman" panose="02020603050405020304" pitchFamily="18" charset="0"/>
                <a:cs typeface="Times New Roman" panose="02020603050405020304" pitchFamily="18" charset="0"/>
              </a:rPr>
              <a:t>социально-экономического развития Тулунского муниципального района на </a:t>
            </a:r>
            <a:r>
              <a:rPr lang="ru-RU" sz="2000" dirty="0" smtClean="0">
                <a:solidFill>
                  <a:schemeClr val="bg1"/>
                </a:solidFill>
                <a:latin typeface="Times New Roman" panose="02020603050405020304" pitchFamily="18" charset="0"/>
                <a:cs typeface="Times New Roman" panose="02020603050405020304" pitchFamily="18" charset="0"/>
              </a:rPr>
              <a:t>период до 2036 года, </a:t>
            </a:r>
            <a:r>
              <a:rPr lang="ru-RU" sz="2000" dirty="0">
                <a:solidFill>
                  <a:schemeClr val="bg1"/>
                </a:solidFill>
                <a:latin typeface="Times New Roman" panose="02020603050405020304" pitchFamily="18" charset="0"/>
                <a:cs typeface="Times New Roman" panose="02020603050405020304" pitchFamily="18" charset="0"/>
              </a:rPr>
              <a:t>утвержденной решением Думы Тулунского муниципального района 28.03.2023 г. № </a:t>
            </a:r>
            <a:r>
              <a:rPr lang="ru-RU" sz="2000" dirty="0" smtClean="0">
                <a:solidFill>
                  <a:schemeClr val="bg1"/>
                </a:solidFill>
                <a:latin typeface="Times New Roman" panose="02020603050405020304" pitchFamily="18" charset="0"/>
                <a:cs typeface="Times New Roman" panose="02020603050405020304" pitchFamily="18" charset="0"/>
              </a:rPr>
              <a:t>405;</a:t>
            </a:r>
            <a:endParaRPr lang="ru-RU" sz="2000"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827584" y="583436"/>
            <a:ext cx="7704855" cy="707886"/>
          </a:xfrm>
          <a:prstGeom prst="rect">
            <a:avLst/>
          </a:prstGeom>
          <a:noFill/>
          <a:ln>
            <a:noFill/>
          </a:ln>
        </p:spPr>
        <p:txBody>
          <a:bodyPr wrap="square" rtlCol="0">
            <a:spAutoFit/>
          </a:bodyPr>
          <a:lstStyle/>
          <a:p>
            <a:pPr indent="450000" algn="just"/>
            <a:r>
              <a:rPr lang="ru-RU" sz="2000" dirty="0" smtClean="0">
                <a:solidFill>
                  <a:schemeClr val="bg1"/>
                </a:solidFill>
                <a:latin typeface="Times New Roman" panose="02020603050405020304" pitchFamily="18" charset="0"/>
                <a:cs typeface="Times New Roman" panose="02020603050405020304" pitchFamily="18" charset="0"/>
              </a:rPr>
              <a:t>В 2023 году развитие </a:t>
            </a:r>
            <a:r>
              <a:rPr lang="ru-RU" sz="2000" dirty="0">
                <a:solidFill>
                  <a:schemeClr val="bg1"/>
                </a:solidFill>
                <a:latin typeface="Times New Roman" panose="02020603050405020304" pitchFamily="18" charset="0"/>
                <a:cs typeface="Times New Roman" panose="02020603050405020304" pitchFamily="18" charset="0"/>
              </a:rPr>
              <a:t>отраслей экономики и социальной сферы Тулунского муниципального района </a:t>
            </a:r>
            <a:r>
              <a:rPr lang="ru-RU" sz="2000" dirty="0" smtClean="0">
                <a:solidFill>
                  <a:schemeClr val="bg1"/>
                </a:solidFill>
                <a:latin typeface="Times New Roman" panose="02020603050405020304" pitchFamily="18" charset="0"/>
                <a:cs typeface="Times New Roman" panose="02020603050405020304" pitchFamily="18" charset="0"/>
              </a:rPr>
              <a:t>осуществлялось </a:t>
            </a:r>
            <a:r>
              <a:rPr lang="ru-RU" sz="2000" dirty="0">
                <a:solidFill>
                  <a:schemeClr val="bg1"/>
                </a:solidFill>
                <a:latin typeface="Times New Roman" panose="02020603050405020304" pitchFamily="18" charset="0"/>
                <a:cs typeface="Times New Roman" panose="02020603050405020304" pitchFamily="18" charset="0"/>
              </a:rPr>
              <a:t>в </a:t>
            </a:r>
            <a:r>
              <a:rPr lang="ru-RU" sz="2000" dirty="0" smtClean="0">
                <a:solidFill>
                  <a:schemeClr val="bg1"/>
                </a:solidFill>
                <a:latin typeface="Times New Roman" panose="02020603050405020304" pitchFamily="18" charset="0"/>
                <a:cs typeface="Times New Roman" panose="02020603050405020304" pitchFamily="18" charset="0"/>
              </a:rPr>
              <a:t>соответствии: </a:t>
            </a:r>
            <a:endParaRPr lang="ru-RU" sz="2000" dirty="0">
              <a:solidFill>
                <a:schemeClr val="bg1"/>
              </a:solidFill>
              <a:latin typeface="Times New Roman" panose="02020603050405020304" pitchFamily="18" charset="0"/>
              <a:cs typeface="Times New Roman" panose="02020603050405020304" pitchFamily="18" charset="0"/>
            </a:endParaRPr>
          </a:p>
        </p:txBody>
      </p:sp>
      <p:sp>
        <p:nvSpPr>
          <p:cNvPr id="16" name="Скругленный прямоугольник 15"/>
          <p:cNvSpPr/>
          <p:nvPr/>
        </p:nvSpPr>
        <p:spPr>
          <a:xfrm>
            <a:off x="1763689" y="3121966"/>
            <a:ext cx="6840759" cy="1800200"/>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smtClean="0">
                <a:solidFill>
                  <a:schemeClr val="bg1"/>
                </a:solidFill>
                <a:latin typeface="Times New Roman" panose="02020603050405020304" pitchFamily="18" charset="0"/>
                <a:cs typeface="Times New Roman" panose="02020603050405020304" pitchFamily="18" charset="0"/>
              </a:rPr>
              <a:t>Планом </a:t>
            </a:r>
            <a:r>
              <a:rPr lang="ru-RU" sz="2000" dirty="0">
                <a:solidFill>
                  <a:schemeClr val="bg1"/>
                </a:solidFill>
                <a:latin typeface="Times New Roman" panose="02020603050405020304" pitchFamily="18" charset="0"/>
                <a:cs typeface="Times New Roman" panose="02020603050405020304" pitchFamily="18" charset="0"/>
              </a:rPr>
              <a:t>мероприятий по реализации Стратегии социально-экономического развития Тулунского муниципального района на </a:t>
            </a:r>
            <a:r>
              <a:rPr lang="ru-RU" sz="2000" dirty="0" smtClean="0">
                <a:solidFill>
                  <a:schemeClr val="bg1"/>
                </a:solidFill>
                <a:latin typeface="Times New Roman" panose="02020603050405020304" pitchFamily="18" charset="0"/>
                <a:cs typeface="Times New Roman" panose="02020603050405020304" pitchFamily="18" charset="0"/>
              </a:rPr>
              <a:t>период до 2036 года, утвержденным постановлением Администрации </a:t>
            </a:r>
            <a:r>
              <a:rPr lang="ru-RU" sz="2000" dirty="0" err="1" smtClean="0">
                <a:solidFill>
                  <a:schemeClr val="bg1"/>
                </a:solidFill>
                <a:latin typeface="Times New Roman" panose="02020603050405020304" pitchFamily="18" charset="0"/>
                <a:cs typeface="Times New Roman" panose="02020603050405020304" pitchFamily="18" charset="0"/>
              </a:rPr>
              <a:t>Тулунского</a:t>
            </a:r>
            <a:r>
              <a:rPr lang="ru-RU" sz="2000" dirty="0" smtClean="0">
                <a:solidFill>
                  <a:schemeClr val="bg1"/>
                </a:solidFill>
                <a:latin typeface="Times New Roman" panose="02020603050405020304" pitchFamily="18" charset="0"/>
                <a:cs typeface="Times New Roman" panose="02020603050405020304" pitchFamily="18" charset="0"/>
              </a:rPr>
              <a:t> </a:t>
            </a:r>
            <a:r>
              <a:rPr lang="ru-RU" sz="2000" dirty="0">
                <a:solidFill>
                  <a:schemeClr val="bg1"/>
                </a:solidFill>
                <a:latin typeface="Times New Roman" panose="02020603050405020304" pitchFamily="18" charset="0"/>
                <a:cs typeface="Times New Roman" panose="02020603050405020304" pitchFamily="18" charset="0"/>
              </a:rPr>
              <a:t>муниципального района от </a:t>
            </a:r>
            <a:r>
              <a:rPr lang="ru-RU" sz="2000" dirty="0" smtClean="0">
                <a:solidFill>
                  <a:schemeClr val="bg1"/>
                </a:solidFill>
                <a:latin typeface="Times New Roman" panose="02020603050405020304" pitchFamily="18" charset="0"/>
                <a:cs typeface="Times New Roman" panose="02020603050405020304" pitchFamily="18" charset="0"/>
              </a:rPr>
              <a:t>28.09.2023 </a:t>
            </a:r>
            <a:r>
              <a:rPr lang="ru-RU" sz="2000" dirty="0">
                <a:solidFill>
                  <a:schemeClr val="bg1"/>
                </a:solidFill>
                <a:latin typeface="Times New Roman" panose="02020603050405020304" pitchFamily="18" charset="0"/>
                <a:cs typeface="Times New Roman" panose="02020603050405020304" pitchFamily="18" charset="0"/>
              </a:rPr>
              <a:t>г. № 156-пг </a:t>
            </a:r>
          </a:p>
        </p:txBody>
      </p:sp>
      <p:sp>
        <p:nvSpPr>
          <p:cNvPr id="8" name="Заголовок 1"/>
          <p:cNvSpPr txBox="1">
            <a:spLocks/>
          </p:cNvSpPr>
          <p:nvPr/>
        </p:nvSpPr>
        <p:spPr>
          <a:xfrm>
            <a:off x="0" y="1"/>
            <a:ext cx="9144000" cy="548680"/>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2400" b="1" dirty="0" smtClean="0">
                <a:solidFill>
                  <a:srgbClr val="006699"/>
                </a:solidFill>
                <a:latin typeface="Times New Roman" panose="02020603050405020304" pitchFamily="18" charset="0"/>
                <a:cs typeface="Times New Roman" panose="02020603050405020304" pitchFamily="18" charset="0"/>
              </a:rPr>
              <a:t>7. ЭКОНОМИКА</a:t>
            </a:r>
            <a:endParaRPr lang="ru-RU" sz="2400" b="1" dirty="0">
              <a:solidFill>
                <a:srgbClr val="006699"/>
              </a:solidFill>
              <a:latin typeface="Times New Roman" panose="02020603050405020304" pitchFamily="18" charset="0"/>
              <a:cs typeface="Times New Roman" panose="02020603050405020304" pitchFamily="18" charset="0"/>
            </a:endParaRPr>
          </a:p>
        </p:txBody>
      </p:sp>
      <p:sp>
        <p:nvSpPr>
          <p:cNvPr id="9" name="Стрелка вниз 8"/>
          <p:cNvSpPr/>
          <p:nvPr/>
        </p:nvSpPr>
        <p:spPr>
          <a:xfrm rot="16200000">
            <a:off x="912388" y="1774594"/>
            <a:ext cx="584469"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rot="16200000">
            <a:off x="912388" y="3537011"/>
            <a:ext cx="584469"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a:blip r:embed="rId3"/>
          <a:stretch>
            <a:fillRect/>
          </a:stretch>
        </p:blipFill>
        <p:spPr>
          <a:xfrm>
            <a:off x="3635896" y="5124884"/>
            <a:ext cx="2306326" cy="1597131"/>
          </a:xfrm>
          <a:prstGeom prst="rect">
            <a:avLst/>
          </a:prstGeom>
        </p:spPr>
      </p:pic>
    </p:spTree>
    <p:extLst>
      <p:ext uri="{BB962C8B-B14F-4D97-AF65-F5344CB8AC3E}">
        <p14:creationId xmlns:p14="http://schemas.microsoft.com/office/powerpoint/2010/main" val="2047138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7811234" y="6441395"/>
            <a:ext cx="578317" cy="365125"/>
          </a:xfrm>
        </p:spPr>
        <p:txBody>
          <a:bodyPr/>
          <a:lstStyle/>
          <a:p>
            <a:pPr algn="ctr"/>
            <a:fld id="{6B54CF04-829E-4533-9E22-1DEDBBC55A26}" type="slidenum">
              <a:rPr lang="ru-RU" sz="1200" smtClean="0">
                <a:solidFill>
                  <a:schemeClr val="bg1"/>
                </a:solidFill>
              </a:rPr>
              <a:pPr algn="ctr"/>
              <a:t>24</a:t>
            </a:fld>
            <a:endParaRPr lang="ru-RU" sz="1200" dirty="0">
              <a:solidFill>
                <a:schemeClr val="bg1"/>
              </a:solidFill>
            </a:endParaRPr>
          </a:p>
        </p:txBody>
      </p:sp>
      <p:sp>
        <p:nvSpPr>
          <p:cNvPr id="4" name="Скругленный прямоугольник 3"/>
          <p:cNvSpPr/>
          <p:nvPr/>
        </p:nvSpPr>
        <p:spPr>
          <a:xfrm>
            <a:off x="1187623" y="332655"/>
            <a:ext cx="7097935" cy="1658343"/>
          </a:xfrm>
          <a:prstGeom prst="roundRect">
            <a:avLst/>
          </a:prstGeom>
          <a:solidFill>
            <a:schemeClr val="tx2">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C00000"/>
                </a:solidFill>
                <a:latin typeface="Times New Roman" panose="02020603050405020304" pitchFamily="18" charset="0"/>
                <a:cs typeface="Times New Roman" panose="02020603050405020304" pitchFamily="18" charset="0"/>
              </a:rPr>
              <a:t>Основная цель Стратегии: </a:t>
            </a:r>
          </a:p>
          <a:p>
            <a:pPr algn="ctr"/>
            <a:r>
              <a:rPr lang="ru-RU" sz="2000" dirty="0" smtClean="0">
                <a:solidFill>
                  <a:schemeClr val="bg1"/>
                </a:solidFill>
                <a:latin typeface="Times New Roman" panose="02020603050405020304" pitchFamily="18" charset="0"/>
                <a:cs typeface="Times New Roman" panose="02020603050405020304" pitchFamily="18" charset="0"/>
              </a:rPr>
              <a:t>Тулунский </a:t>
            </a:r>
            <a:r>
              <a:rPr lang="ru-RU" sz="2000" dirty="0">
                <a:solidFill>
                  <a:schemeClr val="bg1"/>
                </a:solidFill>
                <a:latin typeface="Times New Roman" panose="02020603050405020304" pitchFamily="18" charset="0"/>
                <a:cs typeface="Times New Roman" panose="02020603050405020304" pitchFamily="18" charset="0"/>
              </a:rPr>
              <a:t>район – район, в котором уровень и качество жизни </a:t>
            </a:r>
            <a:r>
              <a:rPr lang="ru-RU" sz="2000" dirty="0" smtClean="0">
                <a:solidFill>
                  <a:schemeClr val="bg1"/>
                </a:solidFill>
                <a:latin typeface="Times New Roman" panose="02020603050405020304" pitchFamily="18" charset="0"/>
                <a:cs typeface="Times New Roman" panose="02020603050405020304" pitchFamily="18" charset="0"/>
              </a:rPr>
              <a:t>обеспечивают современные </a:t>
            </a:r>
            <a:r>
              <a:rPr lang="ru-RU" sz="2000" dirty="0">
                <a:solidFill>
                  <a:schemeClr val="bg1"/>
                </a:solidFill>
                <a:latin typeface="Times New Roman" panose="02020603050405020304" pitchFamily="18" charset="0"/>
                <a:cs typeface="Times New Roman" panose="02020603050405020304" pitchFamily="18" charset="0"/>
              </a:rPr>
              <a:t>потребности человека в развитии и самореализации, а жители связывают своё будущее с будущим </a:t>
            </a:r>
            <a:r>
              <a:rPr lang="ru-RU" sz="2000" dirty="0" err="1">
                <a:solidFill>
                  <a:schemeClr val="bg1"/>
                </a:solidFill>
                <a:latin typeface="Times New Roman" panose="02020603050405020304" pitchFamily="18" charset="0"/>
                <a:cs typeface="Times New Roman" panose="02020603050405020304" pitchFamily="18" charset="0"/>
              </a:rPr>
              <a:t>Тулунского</a:t>
            </a:r>
            <a:r>
              <a:rPr lang="ru-RU" sz="2000" dirty="0">
                <a:solidFill>
                  <a:schemeClr val="bg1"/>
                </a:solidFill>
                <a:latin typeface="Times New Roman" panose="02020603050405020304" pitchFamily="18" charset="0"/>
                <a:cs typeface="Times New Roman" panose="02020603050405020304" pitchFamily="18" charset="0"/>
              </a:rPr>
              <a:t> района.</a:t>
            </a:r>
            <a:endParaRPr lang="ru-RU" sz="2000" dirty="0">
              <a:solidFill>
                <a:schemeClr val="bg1"/>
              </a:solidFill>
              <a:effectLst/>
              <a:latin typeface="Times New Roman" panose="02020603050405020304" pitchFamily="18" charset="0"/>
              <a:cs typeface="Times New Roman" panose="02020603050405020304" pitchFamily="18" charset="0"/>
            </a:endParaRPr>
          </a:p>
        </p:txBody>
      </p:sp>
      <p:sp>
        <p:nvSpPr>
          <p:cNvPr id="5" name="Скругленный прямоугольник 4"/>
          <p:cNvSpPr/>
          <p:nvPr/>
        </p:nvSpPr>
        <p:spPr>
          <a:xfrm>
            <a:off x="1187622" y="2260910"/>
            <a:ext cx="7097935" cy="763039"/>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bg1"/>
                </a:solidFill>
                <a:latin typeface="Times New Roman" panose="02020603050405020304" pitchFamily="18" charset="0"/>
                <a:cs typeface="Times New Roman" panose="02020603050405020304" pitchFamily="18" charset="0"/>
              </a:rPr>
              <a:t>Ключевыми приоритетами социально-экономической политики </a:t>
            </a:r>
            <a:r>
              <a:rPr lang="ru-RU" sz="2000" dirty="0" err="1">
                <a:solidFill>
                  <a:schemeClr val="bg1"/>
                </a:solidFill>
                <a:latin typeface="Times New Roman" panose="02020603050405020304" pitchFamily="18" charset="0"/>
                <a:cs typeface="Times New Roman" panose="02020603050405020304" pitchFamily="18" charset="0"/>
              </a:rPr>
              <a:t>Тулунского</a:t>
            </a:r>
            <a:r>
              <a:rPr lang="ru-RU" sz="2000" dirty="0">
                <a:solidFill>
                  <a:schemeClr val="bg1"/>
                </a:solidFill>
                <a:latin typeface="Times New Roman" panose="02020603050405020304" pitchFamily="18" charset="0"/>
                <a:cs typeface="Times New Roman" panose="02020603050405020304" pitchFamily="18" charset="0"/>
              </a:rPr>
              <a:t> муниципального района определены: </a:t>
            </a:r>
            <a:endParaRPr lang="ru-RU" sz="2000" b="1"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flipH="1">
            <a:off x="906545" y="4252059"/>
            <a:ext cx="1800200" cy="1631216"/>
          </a:xfrm>
          <a:prstGeom prst="rect">
            <a:avLst/>
          </a:prstGeom>
          <a:solidFill>
            <a:schemeClr val="accent2">
              <a:lumMod val="40000"/>
              <a:lumOff val="60000"/>
            </a:schemeClr>
          </a:solidFill>
          <a:ln w="19050">
            <a:solidFill>
              <a:schemeClr val="accent2">
                <a:lumMod val="50000"/>
              </a:schemeClr>
            </a:solidFill>
          </a:ln>
        </p:spPr>
        <p:txBody>
          <a:bodyPr wrap="square" rtlCol="0">
            <a:spAutoFit/>
          </a:bodyPr>
          <a:lstStyle/>
          <a:p>
            <a:pPr algn="ctr"/>
            <a:r>
              <a:rPr lang="ru-RU" sz="2000" b="1" dirty="0" smtClean="0">
                <a:solidFill>
                  <a:srgbClr val="C00000"/>
                </a:solidFill>
                <a:latin typeface="Times New Roman" panose="02020603050405020304" pitchFamily="18" charset="0"/>
                <a:cs typeface="Times New Roman" panose="02020603050405020304" pitchFamily="18" charset="0"/>
              </a:rPr>
              <a:t>Приоритет 1. </a:t>
            </a:r>
            <a:r>
              <a:rPr lang="ru-RU" sz="2000" b="1" dirty="0" smtClean="0">
                <a:solidFill>
                  <a:schemeClr val="bg1"/>
                </a:solidFill>
                <a:latin typeface="Times New Roman" panose="02020603050405020304" pitchFamily="18" charset="0"/>
                <a:cs typeface="Times New Roman" panose="02020603050405020304" pitchFamily="18" charset="0"/>
              </a:rPr>
              <a:t>«</a:t>
            </a:r>
            <a:r>
              <a:rPr lang="ru-RU" sz="2000" dirty="0" smtClean="0">
                <a:solidFill>
                  <a:schemeClr val="bg1"/>
                </a:solidFill>
                <a:latin typeface="Times New Roman" panose="02020603050405020304" pitchFamily="18" charset="0"/>
                <a:cs typeface="Times New Roman" panose="02020603050405020304" pitchFamily="18" charset="0"/>
              </a:rPr>
              <a:t>Накопление </a:t>
            </a:r>
            <a:r>
              <a:rPr lang="ru-RU" sz="2000" dirty="0">
                <a:solidFill>
                  <a:schemeClr val="bg1"/>
                </a:solidFill>
                <a:latin typeface="Times New Roman" panose="02020603050405020304" pitchFamily="18" charset="0"/>
                <a:cs typeface="Times New Roman" panose="02020603050405020304" pitchFamily="18" charset="0"/>
              </a:rPr>
              <a:t>и развитие человеческого </a:t>
            </a:r>
            <a:r>
              <a:rPr lang="ru-RU" sz="2000" dirty="0" smtClean="0">
                <a:solidFill>
                  <a:schemeClr val="bg1"/>
                </a:solidFill>
                <a:latin typeface="Times New Roman" panose="02020603050405020304" pitchFamily="18" charset="0"/>
                <a:cs typeface="Times New Roman" panose="02020603050405020304" pitchFamily="18" charset="0"/>
              </a:rPr>
              <a:t>капитала»</a:t>
            </a:r>
            <a:endParaRPr lang="ru-RU" sz="2000"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902327" y="4650393"/>
            <a:ext cx="1872207" cy="1631216"/>
          </a:xfrm>
          <a:prstGeom prst="rect">
            <a:avLst/>
          </a:prstGeom>
          <a:solidFill>
            <a:schemeClr val="accent6">
              <a:lumMod val="40000"/>
              <a:lumOff val="60000"/>
            </a:schemeClr>
          </a:solidFill>
          <a:ln w="19050">
            <a:solidFill>
              <a:schemeClr val="accent6">
                <a:lumMod val="50000"/>
              </a:schemeClr>
            </a:solidFill>
          </a:ln>
        </p:spPr>
        <p:txBody>
          <a:bodyPr wrap="square" rtlCol="0" anchor="ctr" anchorCtr="0">
            <a:spAutoFit/>
          </a:bodyPr>
          <a:lstStyle/>
          <a:p>
            <a:pPr algn="ctr"/>
            <a:r>
              <a:rPr lang="ru-RU" sz="2000" b="1" dirty="0" smtClean="0">
                <a:solidFill>
                  <a:srgbClr val="C00000"/>
                </a:solidFill>
                <a:latin typeface="Times New Roman" panose="02020603050405020304" pitchFamily="18" charset="0"/>
                <a:cs typeface="Times New Roman" panose="02020603050405020304" pitchFamily="18" charset="0"/>
              </a:rPr>
              <a:t>Приоритет 2.</a:t>
            </a:r>
          </a:p>
          <a:p>
            <a:pPr algn="ctr"/>
            <a:r>
              <a:rPr lang="ru-RU" sz="2000" dirty="0" smtClean="0">
                <a:solidFill>
                  <a:schemeClr val="bg1"/>
                </a:solidFill>
                <a:latin typeface="Times New Roman" panose="02020603050405020304" pitchFamily="18" charset="0"/>
                <a:cs typeface="Times New Roman" panose="02020603050405020304" pitchFamily="18" charset="0"/>
              </a:rPr>
              <a:t>«Создание </a:t>
            </a:r>
            <a:r>
              <a:rPr lang="ru-RU" sz="2000" dirty="0">
                <a:solidFill>
                  <a:schemeClr val="bg1"/>
                </a:solidFill>
                <a:latin typeface="Times New Roman" panose="02020603050405020304" pitchFamily="18" charset="0"/>
                <a:cs typeface="Times New Roman" panose="02020603050405020304" pitchFamily="18" charset="0"/>
              </a:rPr>
              <a:t>комфортного пространства для </a:t>
            </a:r>
            <a:r>
              <a:rPr lang="ru-RU" sz="2000" dirty="0" smtClean="0">
                <a:solidFill>
                  <a:schemeClr val="bg1"/>
                </a:solidFill>
                <a:latin typeface="Times New Roman" panose="02020603050405020304" pitchFamily="18" charset="0"/>
                <a:cs typeface="Times New Roman" panose="02020603050405020304" pitchFamily="18" charset="0"/>
              </a:rPr>
              <a:t>жизни»</a:t>
            </a:r>
            <a:endParaRPr lang="ru-RU" sz="2000"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930117" y="4252059"/>
            <a:ext cx="1739089" cy="1631216"/>
          </a:xfrm>
          <a:prstGeom prst="rect">
            <a:avLst/>
          </a:prstGeom>
          <a:solidFill>
            <a:schemeClr val="bg2">
              <a:lumMod val="20000"/>
              <a:lumOff val="80000"/>
            </a:schemeClr>
          </a:solidFill>
          <a:ln w="19050">
            <a:solidFill>
              <a:schemeClr val="bg2">
                <a:lumMod val="75000"/>
              </a:schemeClr>
            </a:solidFill>
          </a:ln>
        </p:spPr>
        <p:txBody>
          <a:bodyPr wrap="square" rtlCol="0">
            <a:spAutoFit/>
          </a:bodyPr>
          <a:lstStyle/>
          <a:p>
            <a:pPr algn="ctr"/>
            <a:r>
              <a:rPr lang="ru-RU" sz="2000" b="1" dirty="0" smtClean="0">
                <a:solidFill>
                  <a:srgbClr val="C00000"/>
                </a:solidFill>
                <a:latin typeface="Times New Roman" panose="02020603050405020304" pitchFamily="18" charset="0"/>
                <a:cs typeface="Times New Roman" panose="02020603050405020304" pitchFamily="18" charset="0"/>
              </a:rPr>
              <a:t>Приоритет 3.</a:t>
            </a:r>
            <a:r>
              <a:rPr lang="ru-RU" sz="2000" dirty="0" smtClean="0">
                <a:solidFill>
                  <a:srgbClr val="C00000"/>
                </a:solidFill>
                <a:latin typeface="Times New Roman" panose="02020603050405020304" pitchFamily="18" charset="0"/>
                <a:cs typeface="Times New Roman" panose="02020603050405020304" pitchFamily="18" charset="0"/>
              </a:rPr>
              <a:t> </a:t>
            </a:r>
            <a:r>
              <a:rPr lang="ru-RU" sz="2000" dirty="0" smtClean="0">
                <a:solidFill>
                  <a:schemeClr val="bg1"/>
                </a:solidFill>
                <a:latin typeface="Times New Roman" panose="02020603050405020304" pitchFamily="18" charset="0"/>
                <a:cs typeface="Times New Roman" panose="02020603050405020304" pitchFamily="18" charset="0"/>
              </a:rPr>
              <a:t>«Сохранение </a:t>
            </a:r>
            <a:r>
              <a:rPr lang="ru-RU" sz="2000" dirty="0">
                <a:solidFill>
                  <a:schemeClr val="bg1"/>
                </a:solidFill>
                <a:latin typeface="Times New Roman" panose="02020603050405020304" pitchFamily="18" charset="0"/>
                <a:cs typeface="Times New Roman" panose="02020603050405020304" pitchFamily="18" charset="0"/>
              </a:rPr>
              <a:t>уникальной экосистемы района»</a:t>
            </a:r>
          </a:p>
        </p:txBody>
      </p:sp>
      <p:sp>
        <p:nvSpPr>
          <p:cNvPr id="9" name="Стрелка вниз 8"/>
          <p:cNvSpPr/>
          <p:nvPr/>
        </p:nvSpPr>
        <p:spPr>
          <a:xfrm>
            <a:off x="1388112" y="3126309"/>
            <a:ext cx="797731" cy="10097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a:off x="3347864" y="3199949"/>
            <a:ext cx="896892" cy="13091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низ 11"/>
          <p:cNvSpPr/>
          <p:nvPr/>
        </p:nvSpPr>
        <p:spPr>
          <a:xfrm>
            <a:off x="5332623" y="3199949"/>
            <a:ext cx="823554" cy="9361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низ 12"/>
          <p:cNvSpPr/>
          <p:nvPr/>
        </p:nvSpPr>
        <p:spPr>
          <a:xfrm>
            <a:off x="7244045" y="3199949"/>
            <a:ext cx="856348" cy="13091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6824789" y="4659649"/>
            <a:ext cx="1739089" cy="1631216"/>
          </a:xfrm>
          <a:prstGeom prst="rect">
            <a:avLst/>
          </a:prstGeom>
          <a:solidFill>
            <a:schemeClr val="accent4">
              <a:lumMod val="20000"/>
              <a:lumOff val="80000"/>
            </a:schemeClr>
          </a:solidFill>
          <a:ln w="19050">
            <a:solidFill>
              <a:schemeClr val="accent4">
                <a:lumMod val="50000"/>
              </a:schemeClr>
            </a:solidFill>
          </a:ln>
        </p:spPr>
        <p:txBody>
          <a:bodyPr wrap="square" rtlCol="0">
            <a:spAutoFit/>
          </a:bodyPr>
          <a:lstStyle/>
          <a:p>
            <a:pPr algn="ctr"/>
            <a:r>
              <a:rPr lang="ru-RU" sz="2000" b="1" dirty="0" smtClean="0">
                <a:solidFill>
                  <a:srgbClr val="C00000"/>
                </a:solidFill>
                <a:latin typeface="Times New Roman" panose="02020603050405020304" pitchFamily="18" charset="0"/>
                <a:cs typeface="Times New Roman" panose="02020603050405020304" pitchFamily="18" charset="0"/>
              </a:rPr>
              <a:t>Приоритет 4.</a:t>
            </a:r>
          </a:p>
          <a:p>
            <a:pPr algn="ctr"/>
            <a:r>
              <a:rPr lang="ru-RU" sz="2000" dirty="0" smtClean="0">
                <a:solidFill>
                  <a:schemeClr val="bg1"/>
                </a:solidFill>
                <a:latin typeface="Times New Roman" panose="02020603050405020304" pitchFamily="18" charset="0"/>
                <a:cs typeface="Times New Roman" panose="02020603050405020304" pitchFamily="18" charset="0"/>
              </a:rPr>
              <a:t>«Экономический </a:t>
            </a:r>
            <a:r>
              <a:rPr lang="ru-RU" sz="2000" dirty="0">
                <a:solidFill>
                  <a:schemeClr val="bg1"/>
                </a:solidFill>
                <a:latin typeface="Times New Roman" panose="02020603050405020304" pitchFamily="18" charset="0"/>
                <a:cs typeface="Times New Roman" panose="02020603050405020304" pitchFamily="18" charset="0"/>
              </a:rPr>
              <a:t>рост и эффективное управление»</a:t>
            </a:r>
          </a:p>
        </p:txBody>
      </p:sp>
    </p:spTree>
    <p:extLst>
      <p:ext uri="{BB962C8B-B14F-4D97-AF65-F5344CB8AC3E}">
        <p14:creationId xmlns:p14="http://schemas.microsoft.com/office/powerpoint/2010/main" val="4027948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7812360" y="6492875"/>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25</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3" name="Объект 2"/>
          <p:cNvSpPr txBox="1">
            <a:spLocks/>
          </p:cNvSpPr>
          <p:nvPr/>
        </p:nvSpPr>
        <p:spPr>
          <a:xfrm>
            <a:off x="827584" y="0"/>
            <a:ext cx="7563092" cy="148478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spcBef>
                <a:spcPts val="0"/>
              </a:spcBef>
              <a:spcAft>
                <a:spcPts val="0"/>
              </a:spcAft>
              <a:buNone/>
            </a:pPr>
            <a:r>
              <a:rPr lang="ru-RU" sz="1600" dirty="0" smtClean="0">
                <a:solidFill>
                  <a:schemeClr val="bg1"/>
                </a:solidFill>
                <a:latin typeface="Times New Roman" panose="02020603050405020304" pitchFamily="18" charset="0"/>
                <a:cs typeface="Times New Roman" panose="02020603050405020304" pitchFamily="18" charset="0"/>
              </a:rPr>
              <a:t>По своим производственно-экономическим показателям Тулунский район является индустриально-аграрным, одним из крупнейших районов Иркутской области по добыче угля и </a:t>
            </a:r>
            <a:r>
              <a:rPr lang="ru-RU" sz="1600" dirty="0">
                <a:solidFill>
                  <a:schemeClr val="bg1"/>
                </a:solidFill>
                <a:latin typeface="Times New Roman" panose="02020603050405020304" pitchFamily="18" charset="0"/>
                <a:cs typeface="Times New Roman" panose="02020603050405020304" pitchFamily="18" charset="0"/>
              </a:rPr>
              <a:t>производству сельскохозяйственной продукции</a:t>
            </a:r>
            <a:r>
              <a:rPr lang="ru-RU" sz="1600" dirty="0" smtClean="0">
                <a:solidFill>
                  <a:schemeClr val="bg1"/>
                </a:solidFill>
                <a:latin typeface="Times New Roman" panose="02020603050405020304" pitchFamily="18" charset="0"/>
                <a:cs typeface="Times New Roman" panose="02020603050405020304" pitchFamily="18" charset="0"/>
              </a:rPr>
              <a:t>.</a:t>
            </a:r>
          </a:p>
          <a:p>
            <a:pPr marL="0" indent="450000">
              <a:spcBef>
                <a:spcPts val="0"/>
              </a:spcBef>
              <a:spcAft>
                <a:spcPts val="0"/>
              </a:spcAft>
              <a:buFont typeface="Arial"/>
              <a:buNone/>
            </a:pPr>
            <a:r>
              <a:rPr lang="ru-RU" sz="1600" dirty="0" smtClean="0">
                <a:solidFill>
                  <a:schemeClr val="bg1"/>
                </a:solidFill>
                <a:latin typeface="Times New Roman" panose="02020603050405020304" pitchFamily="18" charset="0"/>
                <a:cs typeface="Times New Roman" panose="02020603050405020304" pitchFamily="18" charset="0"/>
              </a:rPr>
              <a:t>В общем объеме товарной продукции района основную долю занимает добыча полезных ископаемых – 83,5 %, на сельское хозяйство приходится 13,8 %.</a:t>
            </a:r>
          </a:p>
        </p:txBody>
      </p:sp>
      <p:graphicFrame>
        <p:nvGraphicFramePr>
          <p:cNvPr id="4" name="Диаграмма 3"/>
          <p:cNvGraphicFramePr/>
          <p:nvPr>
            <p:extLst>
              <p:ext uri="{D42A27DB-BD31-4B8C-83A1-F6EECF244321}">
                <p14:modId xmlns:p14="http://schemas.microsoft.com/office/powerpoint/2010/main" val="3122202694"/>
              </p:ext>
            </p:extLst>
          </p:nvPr>
        </p:nvGraphicFramePr>
        <p:xfrm>
          <a:off x="1224754" y="1556792"/>
          <a:ext cx="6768752" cy="52991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95359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7810107" y="6484415"/>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26</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3" name="Объект 2"/>
          <p:cNvSpPr txBox="1">
            <a:spLocks/>
          </p:cNvSpPr>
          <p:nvPr/>
        </p:nvSpPr>
        <p:spPr>
          <a:xfrm>
            <a:off x="827584" y="0"/>
            <a:ext cx="7560840" cy="3429000"/>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None/>
            </a:pPr>
            <a:r>
              <a:rPr lang="ru-RU" sz="1600" dirty="0">
                <a:solidFill>
                  <a:schemeClr val="bg1"/>
                </a:solidFill>
                <a:latin typeface="Times New Roman" panose="02020603050405020304" pitchFamily="18" charset="0"/>
                <a:cs typeface="Times New Roman" panose="02020603050405020304" pitchFamily="18" charset="0"/>
              </a:rPr>
              <a:t>Социально-экономическая ситуация в районе до 2019 года оставалась стабильной. Ежегодно увеличивался объем произведенной товарной продукции, выполненных работ и оказанных услуг. Произошедшая в 2019 году чрезвычайная ситуация, связанная с выпадением большого количества осадков в июне-июле 2019 года и подъемом уровня воды в реках Ия, Кирей, </a:t>
            </a:r>
            <a:r>
              <a:rPr lang="ru-RU" sz="1600" dirty="0" err="1">
                <a:solidFill>
                  <a:schemeClr val="bg1"/>
                </a:solidFill>
                <a:latin typeface="Times New Roman" panose="02020603050405020304" pitchFamily="18" charset="0"/>
                <a:cs typeface="Times New Roman" panose="02020603050405020304" pitchFamily="18" charset="0"/>
              </a:rPr>
              <a:t>Икей</a:t>
            </a:r>
            <a:r>
              <a:rPr lang="ru-RU" sz="1600" dirty="0">
                <a:solidFill>
                  <a:schemeClr val="bg1"/>
                </a:solidFill>
                <a:latin typeface="Times New Roman" panose="02020603050405020304" pitchFamily="18" charset="0"/>
                <a:cs typeface="Times New Roman" panose="02020603050405020304" pitchFamily="18" charset="0"/>
              </a:rPr>
              <a:t> (далее – ЧС), резко подорвала экономику района. Сложившаяся ЧС затронула большинство сфер деятельности, осуществляемых на территории </a:t>
            </a:r>
            <a:r>
              <a:rPr lang="ru-RU" sz="1600" dirty="0" err="1">
                <a:solidFill>
                  <a:schemeClr val="bg1"/>
                </a:solidFill>
                <a:latin typeface="Times New Roman" panose="02020603050405020304" pitchFamily="18" charset="0"/>
                <a:cs typeface="Times New Roman" panose="02020603050405020304" pitchFamily="18" charset="0"/>
              </a:rPr>
              <a:t>Тулунского</a:t>
            </a:r>
            <a:r>
              <a:rPr lang="ru-RU" sz="1600" dirty="0">
                <a:solidFill>
                  <a:schemeClr val="bg1"/>
                </a:solidFill>
                <a:latin typeface="Times New Roman" panose="02020603050405020304" pitchFamily="18" charset="0"/>
                <a:cs typeface="Times New Roman" panose="02020603050405020304" pitchFamily="18" charset="0"/>
              </a:rPr>
              <a:t> района.</a:t>
            </a:r>
          </a:p>
          <a:p>
            <a:pPr marL="0" indent="450000" algn="just">
              <a:spcBef>
                <a:spcPts val="0"/>
              </a:spcBef>
              <a:spcAft>
                <a:spcPts val="0"/>
              </a:spcAft>
              <a:buNone/>
            </a:pPr>
            <a:r>
              <a:rPr lang="ru-RU" sz="1600" dirty="0">
                <a:solidFill>
                  <a:schemeClr val="bg1"/>
                </a:solidFill>
                <a:latin typeface="Times New Roman" panose="02020603050405020304" pitchFamily="18" charset="0"/>
                <a:cs typeface="Times New Roman" panose="02020603050405020304" pitchFamily="18" charset="0"/>
              </a:rPr>
              <a:t>2020-2021 гг. – годы пандемии </a:t>
            </a:r>
            <a:r>
              <a:rPr lang="ru-RU" sz="1600" dirty="0" err="1">
                <a:solidFill>
                  <a:schemeClr val="bg1"/>
                </a:solidFill>
                <a:latin typeface="Times New Roman" panose="02020603050405020304" pitchFamily="18" charset="0"/>
                <a:cs typeface="Times New Roman" panose="02020603050405020304" pitchFamily="18" charset="0"/>
              </a:rPr>
              <a:t>коронавирусной</a:t>
            </a:r>
            <a:r>
              <a:rPr lang="ru-RU" sz="1600" dirty="0">
                <a:solidFill>
                  <a:schemeClr val="bg1"/>
                </a:solidFill>
                <a:latin typeface="Times New Roman" panose="02020603050405020304" pitchFamily="18" charset="0"/>
                <a:cs typeface="Times New Roman" panose="02020603050405020304" pitchFamily="18" charset="0"/>
              </a:rPr>
              <a:t> инфекции</a:t>
            </a:r>
            <a:r>
              <a:rPr lang="en-US" sz="1600" dirty="0">
                <a:solidFill>
                  <a:schemeClr val="bg1"/>
                </a:solidFill>
                <a:latin typeface="Times New Roman" panose="02020603050405020304" pitchFamily="18" charset="0"/>
                <a:cs typeface="Times New Roman" panose="02020603050405020304" pitchFamily="18" charset="0"/>
              </a:rPr>
              <a:t>, </a:t>
            </a:r>
            <a:r>
              <a:rPr lang="ru-RU" sz="1600" dirty="0">
                <a:solidFill>
                  <a:schemeClr val="bg1"/>
                </a:solidFill>
                <a:latin typeface="Times New Roman" panose="02020603050405020304" pitchFamily="18" charset="0"/>
                <a:cs typeface="Times New Roman" panose="02020603050405020304" pitchFamily="18" charset="0"/>
              </a:rPr>
              <a:t>которая также негативно повлияла на развитие всех сфер экономики района. </a:t>
            </a:r>
          </a:p>
          <a:p>
            <a:pPr marL="0" indent="450000" algn="just">
              <a:spcBef>
                <a:spcPts val="0"/>
              </a:spcBef>
              <a:spcAft>
                <a:spcPts val="0"/>
              </a:spcAft>
              <a:buNone/>
            </a:pPr>
            <a:r>
              <a:rPr lang="ru-RU" sz="1600" dirty="0" smtClean="0">
                <a:solidFill>
                  <a:schemeClr val="bg1"/>
                </a:solidFill>
                <a:latin typeface="Times New Roman" panose="02020603050405020304" pitchFamily="18" charset="0"/>
                <a:cs typeface="Times New Roman" panose="02020603050405020304" pitchFamily="18" charset="0"/>
              </a:rPr>
              <a:t>За 2023 </a:t>
            </a:r>
            <a:r>
              <a:rPr lang="ru-RU" sz="1600" dirty="0">
                <a:solidFill>
                  <a:schemeClr val="bg1"/>
                </a:solidFill>
                <a:latin typeface="Times New Roman" panose="02020603050405020304" pitchFamily="18" charset="0"/>
                <a:cs typeface="Times New Roman" panose="02020603050405020304" pitchFamily="18" charset="0"/>
              </a:rPr>
              <a:t>год наблюдается следующая динамика развития территории: объем отгруженных товаров, выполненных работ и услуг в действующих ценах увеличился на </a:t>
            </a:r>
            <a:r>
              <a:rPr lang="ru-RU" sz="1600" dirty="0" smtClean="0">
                <a:solidFill>
                  <a:schemeClr val="bg1"/>
                </a:solidFill>
                <a:latin typeface="Times New Roman" panose="02020603050405020304" pitchFamily="18" charset="0"/>
                <a:cs typeface="Times New Roman" panose="02020603050405020304" pitchFamily="18" charset="0"/>
              </a:rPr>
              <a:t>877,2 </a:t>
            </a:r>
            <a:r>
              <a:rPr lang="ru-RU" sz="1600" dirty="0">
                <a:solidFill>
                  <a:schemeClr val="bg1"/>
                </a:solidFill>
                <a:latin typeface="Times New Roman" panose="02020603050405020304" pitchFamily="18" charset="0"/>
                <a:cs typeface="Times New Roman" panose="02020603050405020304" pitchFamily="18" charset="0"/>
              </a:rPr>
              <a:t>млн. руб. или </a:t>
            </a:r>
            <a:r>
              <a:rPr lang="ru-RU" sz="1600" dirty="0" smtClean="0">
                <a:solidFill>
                  <a:schemeClr val="bg1"/>
                </a:solidFill>
                <a:latin typeface="Times New Roman" panose="02020603050405020304" pitchFamily="18" charset="0"/>
                <a:cs typeface="Times New Roman" panose="02020603050405020304" pitchFamily="18" charset="0"/>
              </a:rPr>
              <a:t>8,9 </a:t>
            </a:r>
            <a:r>
              <a:rPr lang="ru-RU" sz="1600" dirty="0">
                <a:solidFill>
                  <a:schemeClr val="bg1"/>
                </a:solidFill>
                <a:latin typeface="Times New Roman" panose="02020603050405020304" pitchFamily="18" charset="0"/>
                <a:cs typeface="Times New Roman" panose="02020603050405020304" pitchFamily="18" charset="0"/>
              </a:rPr>
              <a:t>% по сравнению с прошлым годом и составил</a:t>
            </a:r>
            <a:r>
              <a:rPr lang="ru-RU" sz="1600" b="1" dirty="0">
                <a:solidFill>
                  <a:schemeClr val="bg1"/>
                </a:solidFill>
                <a:latin typeface="Times New Roman" panose="02020603050405020304" pitchFamily="18" charset="0"/>
                <a:cs typeface="Times New Roman" panose="02020603050405020304" pitchFamily="18" charset="0"/>
              </a:rPr>
              <a:t> </a:t>
            </a:r>
            <a:r>
              <a:rPr lang="ru-RU" sz="1600" b="1" dirty="0" smtClean="0">
                <a:solidFill>
                  <a:srgbClr val="C00000"/>
                </a:solidFill>
                <a:latin typeface="Times New Roman" panose="02020603050405020304" pitchFamily="18" charset="0"/>
                <a:cs typeface="Times New Roman" panose="02020603050405020304" pitchFamily="18" charset="0"/>
              </a:rPr>
              <a:t>10702,5 </a:t>
            </a:r>
            <a:r>
              <a:rPr lang="ru-RU" sz="1600" b="1" dirty="0">
                <a:solidFill>
                  <a:srgbClr val="C00000"/>
                </a:solidFill>
                <a:latin typeface="Times New Roman" panose="02020603050405020304" pitchFamily="18" charset="0"/>
                <a:cs typeface="Times New Roman" panose="02020603050405020304" pitchFamily="18" charset="0"/>
              </a:rPr>
              <a:t>млн. руб</a:t>
            </a:r>
            <a:r>
              <a:rPr lang="ru-RU" sz="1600" dirty="0">
                <a:solidFill>
                  <a:srgbClr val="C00000"/>
                </a:solidFill>
                <a:latin typeface="Times New Roman" panose="02020603050405020304" pitchFamily="18" charset="0"/>
                <a:cs typeface="Times New Roman" panose="02020603050405020304" pitchFamily="18" charset="0"/>
              </a:rPr>
              <a:t>. </a:t>
            </a:r>
          </a:p>
        </p:txBody>
      </p:sp>
      <p:graphicFrame>
        <p:nvGraphicFramePr>
          <p:cNvPr id="4" name="Диаграмма 3"/>
          <p:cNvGraphicFramePr/>
          <p:nvPr>
            <p:extLst>
              <p:ext uri="{D42A27DB-BD31-4B8C-83A1-F6EECF244321}">
                <p14:modId xmlns:p14="http://schemas.microsoft.com/office/powerpoint/2010/main" val="704409193"/>
              </p:ext>
            </p:extLst>
          </p:nvPr>
        </p:nvGraphicFramePr>
        <p:xfrm>
          <a:off x="1979712" y="3359636"/>
          <a:ext cx="5400600" cy="34670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72941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27584" y="260648"/>
            <a:ext cx="7488832" cy="1008112"/>
          </a:xfrm>
        </p:spPr>
        <p:txBody>
          <a:bodyPr>
            <a:normAutofit/>
          </a:bodyPr>
          <a:lstStyle/>
          <a:p>
            <a:pPr marL="0" indent="450000" algn="just">
              <a:lnSpc>
                <a:spcPct val="100000"/>
              </a:lnSpc>
              <a:spcBef>
                <a:spcPts val="0"/>
              </a:spcBef>
              <a:spcAft>
                <a:spcPts val="0"/>
              </a:spcAft>
              <a:buNone/>
            </a:pPr>
            <a:r>
              <a:rPr lang="ru-RU" sz="1700" dirty="0" smtClean="0">
                <a:solidFill>
                  <a:schemeClr val="bg1"/>
                </a:solidFill>
                <a:latin typeface="Times New Roman" panose="02020603050405020304" pitchFamily="18" charset="0"/>
                <a:cs typeface="Times New Roman" panose="02020603050405020304" pitchFamily="18" charset="0"/>
              </a:rPr>
              <a:t>Выручка от реализации товаров, выполненных работ и услуг увеличилась на 1157,1 млн. руб. или на 12,1 % по сравнению с 2022 годом и составила </a:t>
            </a:r>
            <a:r>
              <a:rPr lang="ru-RU" sz="1700" b="1" dirty="0" smtClean="0">
                <a:solidFill>
                  <a:srgbClr val="C00000"/>
                </a:solidFill>
                <a:latin typeface="Times New Roman" panose="02020603050405020304" pitchFamily="18" charset="0"/>
                <a:cs typeface="Times New Roman" panose="02020603050405020304" pitchFamily="18" charset="0"/>
              </a:rPr>
              <a:t>10690,7 млн. руб.</a:t>
            </a:r>
            <a:endParaRPr lang="ru-RU" sz="1700" dirty="0">
              <a:solidFill>
                <a:schemeClr val="bg1"/>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7956376" y="6492875"/>
            <a:ext cx="499841"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27</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1640032240"/>
              </p:ext>
            </p:extLst>
          </p:nvPr>
        </p:nvGraphicFramePr>
        <p:xfrm>
          <a:off x="1835696" y="1268761"/>
          <a:ext cx="5688632" cy="3854970"/>
        </p:xfrm>
        <a:graphic>
          <a:graphicData uri="http://schemas.openxmlformats.org/drawingml/2006/chart">
            <c:chart xmlns:c="http://schemas.openxmlformats.org/drawingml/2006/chart" xmlns:r="http://schemas.openxmlformats.org/officeDocument/2006/relationships" r:id="rId2"/>
          </a:graphicData>
        </a:graphic>
      </p:graphicFrame>
      <p:sp>
        <p:nvSpPr>
          <p:cNvPr id="5" name="Объект 2"/>
          <p:cNvSpPr txBox="1">
            <a:spLocks/>
          </p:cNvSpPr>
          <p:nvPr/>
        </p:nvSpPr>
        <p:spPr>
          <a:xfrm>
            <a:off x="827584" y="5123731"/>
            <a:ext cx="7560840" cy="1185589"/>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Font typeface="Arial"/>
              <a:buNone/>
            </a:pPr>
            <a:r>
              <a:rPr lang="ru-RU" sz="1600" dirty="0" smtClean="0">
                <a:solidFill>
                  <a:schemeClr val="bg1"/>
                </a:solidFill>
                <a:latin typeface="Times New Roman" panose="02020603050405020304" pitchFamily="18" charset="0"/>
                <a:cs typeface="Times New Roman" panose="02020603050405020304" pitchFamily="18" charset="0"/>
              </a:rPr>
              <a:t>За 2023 год предприятиями района вложены инвестиции в основной капитал на сумму </a:t>
            </a:r>
            <a:r>
              <a:rPr lang="ru-RU" sz="1600" b="1" dirty="0" smtClean="0">
                <a:solidFill>
                  <a:srgbClr val="C00000"/>
                </a:solidFill>
                <a:latin typeface="Times New Roman" panose="02020603050405020304" pitchFamily="18" charset="0"/>
                <a:cs typeface="Times New Roman" panose="02020603050405020304" pitchFamily="18" charset="0"/>
              </a:rPr>
              <a:t>1445,2 млн. руб.</a:t>
            </a:r>
            <a:r>
              <a:rPr lang="ru-RU" sz="1600" dirty="0" smtClean="0">
                <a:solidFill>
                  <a:schemeClr val="bg1"/>
                </a:solidFill>
                <a:latin typeface="Times New Roman" panose="02020603050405020304" pitchFamily="18" charset="0"/>
                <a:cs typeface="Times New Roman" panose="02020603050405020304" pitchFamily="18" charset="0"/>
              </a:rPr>
              <a:t>,</a:t>
            </a:r>
            <a:r>
              <a:rPr lang="ru-RU" sz="1600" b="1" dirty="0" smtClean="0">
                <a:solidFill>
                  <a:schemeClr val="bg1"/>
                </a:solidFill>
                <a:latin typeface="Times New Roman" panose="02020603050405020304" pitchFamily="18" charset="0"/>
                <a:cs typeface="Times New Roman" panose="02020603050405020304" pitchFamily="18" charset="0"/>
              </a:rPr>
              <a:t> </a:t>
            </a:r>
            <a:r>
              <a:rPr lang="ru-RU" sz="1600" dirty="0" smtClean="0">
                <a:solidFill>
                  <a:schemeClr val="bg1"/>
                </a:solidFill>
                <a:latin typeface="Times New Roman" panose="02020603050405020304" pitchFamily="18" charset="0"/>
                <a:cs typeface="Times New Roman" panose="02020603050405020304" pitchFamily="18" charset="0"/>
              </a:rPr>
              <a:t>из них 166,4 млн. руб. - бюджетные средства, что на 60,6 % меньше прошлого года (за 2022 г. – 3670,9 млн. руб., из них 3147,3 млн. руб. – бюджетные средства).</a:t>
            </a:r>
            <a:endParaRPr lang="ru-RU"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4879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1"/>
            <a:ext cx="7848872" cy="789252"/>
          </a:xfrm>
        </p:spPr>
        <p:txBody>
          <a:bodyPr>
            <a:normAutofit/>
          </a:bodyPr>
          <a:lstStyle/>
          <a:p>
            <a:pPr marL="0" indent="450000">
              <a:spcBef>
                <a:spcPts val="0"/>
              </a:spcBef>
              <a:spcAft>
                <a:spcPts val="0"/>
              </a:spcAft>
              <a:buNone/>
            </a:pPr>
            <a:r>
              <a:rPr lang="ru-RU" sz="1800" dirty="0">
                <a:solidFill>
                  <a:schemeClr val="bg1"/>
                </a:solidFill>
                <a:latin typeface="Times New Roman" panose="02020603050405020304" pitchFamily="18" charset="0"/>
                <a:cs typeface="Times New Roman" panose="02020603050405020304" pitchFamily="18" charset="0"/>
              </a:rPr>
              <a:t>Существующее положение района определяется развитием основных отраслей экономики, а именно:</a:t>
            </a:r>
          </a:p>
        </p:txBody>
      </p:sp>
      <p:sp>
        <p:nvSpPr>
          <p:cNvPr id="5" name="Номер слайда 4"/>
          <p:cNvSpPr>
            <a:spLocks noGrp="1"/>
          </p:cNvSpPr>
          <p:nvPr>
            <p:ph type="sldNum" sz="quarter" idx="12"/>
          </p:nvPr>
        </p:nvSpPr>
        <p:spPr>
          <a:xfrm>
            <a:off x="7880322" y="6465561"/>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28</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816561" y="789252"/>
            <a:ext cx="2376264" cy="2279707"/>
          </a:xfrm>
          <a:prstGeom prst="roundRect">
            <a:avLst/>
          </a:prstGeom>
          <a:solidFill>
            <a:schemeClr val="tx1">
              <a:lumMod val="8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u="sng" dirty="0">
                <a:solidFill>
                  <a:schemeClr val="bg1"/>
                </a:solidFill>
                <a:latin typeface="Times New Roman" panose="02020603050405020304" pitchFamily="18" charset="0"/>
                <a:cs typeface="Times New Roman" panose="02020603050405020304" pitchFamily="18" charset="0"/>
              </a:rPr>
              <a:t>Добыча полезных ископаемых</a:t>
            </a:r>
          </a:p>
          <a:p>
            <a:pPr algn="ctr"/>
            <a:endParaRPr lang="ru-RU" sz="1400" b="1" u="sng" dirty="0">
              <a:solidFill>
                <a:schemeClr val="bg1"/>
              </a:solidFill>
              <a:latin typeface="Times New Roman" panose="02020603050405020304" pitchFamily="18" charset="0"/>
              <a:cs typeface="Times New Roman" panose="02020603050405020304" pitchFamily="18" charset="0"/>
            </a:endParaRPr>
          </a:p>
          <a:p>
            <a:r>
              <a:rPr lang="ru-RU" sz="1500" dirty="0" smtClean="0">
                <a:solidFill>
                  <a:schemeClr val="bg1"/>
                </a:solidFill>
                <a:latin typeface="Times New Roman" panose="02020603050405020304" pitchFamily="18" charset="0"/>
                <a:cs typeface="Times New Roman" panose="02020603050405020304" pitchFamily="18" charset="0"/>
              </a:rPr>
              <a:t>Основные предприятия:</a:t>
            </a:r>
          </a:p>
          <a:p>
            <a:r>
              <a:rPr lang="ru-RU" sz="1500" dirty="0" smtClean="0">
                <a:solidFill>
                  <a:schemeClr val="bg1"/>
                </a:solidFill>
                <a:latin typeface="Times New Roman" panose="02020603050405020304" pitchFamily="18" charset="0"/>
                <a:cs typeface="Times New Roman" panose="02020603050405020304" pitchFamily="18" charset="0"/>
              </a:rPr>
              <a:t>- Филиал </a:t>
            </a:r>
            <a:r>
              <a:rPr lang="ru-RU" sz="1500" dirty="0">
                <a:solidFill>
                  <a:schemeClr val="bg1"/>
                </a:solidFill>
                <a:latin typeface="Times New Roman" panose="02020603050405020304" pitchFamily="18" charset="0"/>
                <a:cs typeface="Times New Roman" panose="02020603050405020304" pitchFamily="18" charset="0"/>
              </a:rPr>
              <a:t>«Разрез </a:t>
            </a:r>
            <a:r>
              <a:rPr lang="ru-RU" sz="1500" dirty="0" err="1">
                <a:solidFill>
                  <a:schemeClr val="bg1"/>
                </a:solidFill>
                <a:latin typeface="Times New Roman" panose="02020603050405020304" pitchFamily="18" charset="0"/>
                <a:cs typeface="Times New Roman" panose="02020603050405020304" pitchFamily="18" charset="0"/>
              </a:rPr>
              <a:t>Тулунуголь</a:t>
            </a:r>
            <a:r>
              <a:rPr lang="ru-RU" sz="1500" dirty="0">
                <a:solidFill>
                  <a:schemeClr val="bg1"/>
                </a:solidFill>
                <a:latin typeface="Times New Roman" panose="02020603050405020304" pitchFamily="18" charset="0"/>
                <a:cs typeface="Times New Roman" panose="02020603050405020304" pitchFamily="18" charset="0"/>
              </a:rPr>
              <a:t>» ООО «</a:t>
            </a:r>
            <a:r>
              <a:rPr lang="ru-RU" sz="1500" dirty="0" smtClean="0">
                <a:solidFill>
                  <a:schemeClr val="bg1"/>
                </a:solidFill>
                <a:latin typeface="Times New Roman" panose="02020603050405020304" pitchFamily="18" charset="0"/>
                <a:cs typeface="Times New Roman" panose="02020603050405020304" pitchFamily="18" charset="0"/>
              </a:rPr>
              <a:t>КВСУ;</a:t>
            </a:r>
          </a:p>
          <a:p>
            <a:r>
              <a:rPr lang="ru-RU" sz="1500" dirty="0" smtClean="0">
                <a:solidFill>
                  <a:schemeClr val="bg1"/>
                </a:solidFill>
                <a:latin typeface="Times New Roman" panose="02020603050405020304" pitchFamily="18" charset="0"/>
                <a:cs typeface="Times New Roman" panose="02020603050405020304" pitchFamily="18" charset="0"/>
              </a:rPr>
              <a:t>- ООО «</a:t>
            </a:r>
            <a:r>
              <a:rPr lang="ru-RU" sz="1500" dirty="0" err="1" smtClean="0">
                <a:solidFill>
                  <a:schemeClr val="bg1"/>
                </a:solidFill>
                <a:latin typeface="Times New Roman" panose="02020603050405020304" pitchFamily="18" charset="0"/>
                <a:cs typeface="Times New Roman" panose="02020603050405020304" pitchFamily="18" charset="0"/>
              </a:rPr>
              <a:t>Мугунский</a:t>
            </a:r>
            <a:r>
              <a:rPr lang="ru-RU" sz="1500" dirty="0" smtClean="0">
                <a:solidFill>
                  <a:schemeClr val="bg1"/>
                </a:solidFill>
                <a:latin typeface="Times New Roman" panose="02020603050405020304" pitchFamily="18" charset="0"/>
                <a:cs typeface="Times New Roman" panose="02020603050405020304" pitchFamily="18" charset="0"/>
              </a:rPr>
              <a:t> южный разрез».</a:t>
            </a:r>
            <a:endParaRPr lang="ru-RU" sz="1500" dirty="0">
              <a:solidFill>
                <a:schemeClr val="bg1"/>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899592" y="5191429"/>
            <a:ext cx="2309152" cy="1405923"/>
          </a:xfrm>
          <a:prstGeom prst="roundRect">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500" dirty="0">
                <a:solidFill>
                  <a:schemeClr val="bg1"/>
                </a:solidFill>
                <a:latin typeface="Times New Roman" panose="02020603050405020304" pitchFamily="18" charset="0"/>
                <a:cs typeface="Times New Roman" panose="02020603050405020304" pitchFamily="18" charset="0"/>
              </a:rPr>
              <a:t>За </a:t>
            </a:r>
            <a:r>
              <a:rPr lang="ru-RU" sz="1500" dirty="0" smtClean="0">
                <a:solidFill>
                  <a:schemeClr val="bg1"/>
                </a:solidFill>
                <a:latin typeface="Times New Roman" panose="02020603050405020304" pitchFamily="18" charset="0"/>
                <a:cs typeface="Times New Roman" panose="02020603050405020304" pitchFamily="18" charset="0"/>
              </a:rPr>
              <a:t>2023 </a:t>
            </a:r>
            <a:r>
              <a:rPr lang="ru-RU" sz="1500" dirty="0">
                <a:solidFill>
                  <a:schemeClr val="bg1"/>
                </a:solidFill>
                <a:latin typeface="Times New Roman" panose="02020603050405020304" pitchFamily="18" charset="0"/>
                <a:cs typeface="Times New Roman" panose="02020603050405020304" pitchFamily="18" charset="0"/>
              </a:rPr>
              <a:t>год добыто </a:t>
            </a:r>
            <a:r>
              <a:rPr lang="ru-RU" sz="1500" b="1" dirty="0" smtClean="0">
                <a:solidFill>
                  <a:schemeClr val="bg1"/>
                </a:solidFill>
                <a:latin typeface="Times New Roman" panose="02020603050405020304" pitchFamily="18" charset="0"/>
                <a:cs typeface="Times New Roman" panose="02020603050405020304" pitchFamily="18" charset="0"/>
              </a:rPr>
              <a:t>7797,6 </a:t>
            </a:r>
            <a:r>
              <a:rPr lang="ru-RU" sz="1500" b="1" dirty="0">
                <a:solidFill>
                  <a:schemeClr val="bg1"/>
                </a:solidFill>
                <a:latin typeface="Times New Roman" panose="02020603050405020304" pitchFamily="18" charset="0"/>
                <a:cs typeface="Times New Roman" panose="02020603050405020304" pitchFamily="18" charset="0"/>
              </a:rPr>
              <a:t>тыс. тонн</a:t>
            </a:r>
            <a:r>
              <a:rPr lang="ru-RU" sz="1500" dirty="0">
                <a:solidFill>
                  <a:schemeClr val="bg1"/>
                </a:solidFill>
                <a:latin typeface="Times New Roman" panose="02020603050405020304" pitchFamily="18" charset="0"/>
                <a:cs typeface="Times New Roman" panose="02020603050405020304" pitchFamily="18" charset="0"/>
              </a:rPr>
              <a:t> угля, что на </a:t>
            </a:r>
            <a:r>
              <a:rPr lang="ru-RU" sz="1500" dirty="0" smtClean="0">
                <a:solidFill>
                  <a:schemeClr val="bg1"/>
                </a:solidFill>
                <a:latin typeface="Times New Roman" panose="02020603050405020304" pitchFamily="18" charset="0"/>
                <a:cs typeface="Times New Roman" panose="02020603050405020304" pitchFamily="18" charset="0"/>
              </a:rPr>
              <a:t>752,0 </a:t>
            </a:r>
            <a:r>
              <a:rPr lang="ru-RU" sz="1500" dirty="0">
                <a:solidFill>
                  <a:schemeClr val="bg1"/>
                </a:solidFill>
                <a:latin typeface="Times New Roman" panose="02020603050405020304" pitchFamily="18" charset="0"/>
                <a:cs typeface="Times New Roman" panose="02020603050405020304" pitchFamily="18" charset="0"/>
              </a:rPr>
              <a:t>тыс. тонн или на </a:t>
            </a:r>
            <a:r>
              <a:rPr lang="ru-RU" sz="1500" dirty="0" smtClean="0">
                <a:solidFill>
                  <a:schemeClr val="bg1"/>
                </a:solidFill>
                <a:latin typeface="Times New Roman" panose="02020603050405020304" pitchFamily="18" charset="0"/>
                <a:cs typeface="Times New Roman" panose="02020603050405020304" pitchFamily="18" charset="0"/>
              </a:rPr>
              <a:t>10,7 </a:t>
            </a:r>
            <a:r>
              <a:rPr lang="ru-RU" sz="1500" dirty="0">
                <a:solidFill>
                  <a:schemeClr val="bg1"/>
                </a:solidFill>
                <a:latin typeface="Times New Roman" panose="02020603050405020304" pitchFamily="18" charset="0"/>
                <a:cs typeface="Times New Roman" panose="02020603050405020304" pitchFamily="18" charset="0"/>
              </a:rPr>
              <a:t>% </a:t>
            </a:r>
            <a:r>
              <a:rPr lang="ru-RU" sz="1500" dirty="0" smtClean="0">
                <a:solidFill>
                  <a:schemeClr val="bg1"/>
                </a:solidFill>
                <a:latin typeface="Times New Roman" panose="02020603050405020304" pitchFamily="18" charset="0"/>
                <a:cs typeface="Times New Roman" panose="02020603050405020304" pitchFamily="18" charset="0"/>
              </a:rPr>
              <a:t>больше, </a:t>
            </a:r>
            <a:r>
              <a:rPr lang="ru-RU" sz="1500" dirty="0">
                <a:solidFill>
                  <a:schemeClr val="bg1"/>
                </a:solidFill>
                <a:latin typeface="Times New Roman" panose="02020603050405020304" pitchFamily="18" charset="0"/>
                <a:cs typeface="Times New Roman" panose="02020603050405020304" pitchFamily="18" charset="0"/>
              </a:rPr>
              <a:t>чем за </a:t>
            </a:r>
            <a:r>
              <a:rPr lang="ru-RU" sz="1500" dirty="0" smtClean="0">
                <a:solidFill>
                  <a:schemeClr val="bg1"/>
                </a:solidFill>
                <a:latin typeface="Times New Roman" panose="02020603050405020304" pitchFamily="18" charset="0"/>
                <a:cs typeface="Times New Roman" panose="02020603050405020304" pitchFamily="18" charset="0"/>
              </a:rPr>
              <a:t>2022 </a:t>
            </a:r>
            <a:r>
              <a:rPr lang="ru-RU" sz="1500" dirty="0">
                <a:solidFill>
                  <a:schemeClr val="bg1"/>
                </a:solidFill>
                <a:latin typeface="Times New Roman" panose="02020603050405020304" pitchFamily="18" charset="0"/>
                <a:cs typeface="Times New Roman" panose="02020603050405020304" pitchFamily="18" charset="0"/>
              </a:rPr>
              <a:t>год. </a:t>
            </a:r>
          </a:p>
        </p:txBody>
      </p:sp>
      <p:sp>
        <p:nvSpPr>
          <p:cNvPr id="2" name="Скругленный прямоугольник 1"/>
          <p:cNvSpPr/>
          <p:nvPr/>
        </p:nvSpPr>
        <p:spPr>
          <a:xfrm>
            <a:off x="3352762" y="812881"/>
            <a:ext cx="2515381" cy="3552223"/>
          </a:xfrm>
          <a:prstGeom prst="roundRect">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u="sng" dirty="0">
                <a:solidFill>
                  <a:schemeClr val="bg1"/>
                </a:solidFill>
                <a:latin typeface="Times New Roman" panose="02020603050405020304" pitchFamily="18" charset="0"/>
              </a:rPr>
              <a:t>Сельское </a:t>
            </a:r>
            <a:r>
              <a:rPr lang="ru-RU" sz="1600" b="1" u="sng" dirty="0" smtClean="0">
                <a:solidFill>
                  <a:schemeClr val="bg1"/>
                </a:solidFill>
                <a:latin typeface="Times New Roman" panose="02020603050405020304" pitchFamily="18" charset="0"/>
              </a:rPr>
              <a:t>хозяйство</a:t>
            </a:r>
          </a:p>
          <a:p>
            <a:pPr algn="ctr"/>
            <a:endParaRPr lang="ru-RU" sz="1600" b="1" u="sng" dirty="0">
              <a:solidFill>
                <a:schemeClr val="bg1"/>
              </a:solidFill>
              <a:latin typeface="Times New Roman" panose="02020603050405020304" pitchFamily="18" charset="0"/>
            </a:endParaRPr>
          </a:p>
          <a:p>
            <a:r>
              <a:rPr lang="ru-RU" sz="1500" dirty="0" smtClean="0">
                <a:solidFill>
                  <a:schemeClr val="bg1"/>
                </a:solidFill>
                <a:latin typeface="Times New Roman" panose="02020603050405020304" pitchFamily="18" charset="0"/>
              </a:rPr>
              <a:t>Основные предприятия:</a:t>
            </a:r>
          </a:p>
          <a:p>
            <a:r>
              <a:rPr lang="ru-RU" sz="1500" dirty="0" smtClean="0">
                <a:solidFill>
                  <a:schemeClr val="bg1"/>
                </a:solidFill>
                <a:latin typeface="Times New Roman" panose="02020603050405020304" pitchFamily="18" charset="0"/>
              </a:rPr>
              <a:t>- </a:t>
            </a:r>
            <a:r>
              <a:rPr lang="ru-RU" sz="1500" dirty="0">
                <a:solidFill>
                  <a:schemeClr val="bg1"/>
                </a:solidFill>
                <a:latin typeface="Times New Roman" panose="02020603050405020304" pitchFamily="18" charset="0"/>
              </a:rPr>
              <a:t>ООО «Рассвет»;</a:t>
            </a:r>
          </a:p>
          <a:p>
            <a:r>
              <a:rPr lang="ru-RU" sz="1500" dirty="0" smtClean="0">
                <a:solidFill>
                  <a:schemeClr val="bg1"/>
                </a:solidFill>
                <a:latin typeface="Times New Roman" panose="02020603050405020304" pitchFamily="18" charset="0"/>
              </a:rPr>
              <a:t>- ООО </a:t>
            </a:r>
            <a:r>
              <a:rPr lang="ru-RU" sz="1500" dirty="0">
                <a:solidFill>
                  <a:schemeClr val="bg1"/>
                </a:solidFill>
                <a:latin typeface="Times New Roman" panose="02020603050405020304" pitchFamily="18" charset="0"/>
              </a:rPr>
              <a:t>«Урожай»;</a:t>
            </a:r>
          </a:p>
          <a:p>
            <a:r>
              <a:rPr lang="ru-RU" sz="1500" dirty="0">
                <a:solidFill>
                  <a:schemeClr val="bg1"/>
                </a:solidFill>
                <a:latin typeface="Times New Roman" panose="02020603050405020304" pitchFamily="18" charset="0"/>
              </a:rPr>
              <a:t>- ООО «</a:t>
            </a:r>
            <a:r>
              <a:rPr lang="ru-RU" sz="1500" dirty="0" err="1">
                <a:solidFill>
                  <a:schemeClr val="bg1"/>
                </a:solidFill>
                <a:latin typeface="Times New Roman" panose="02020603050405020304" pitchFamily="18" charset="0"/>
              </a:rPr>
              <a:t>Шерагульское</a:t>
            </a:r>
            <a:r>
              <a:rPr lang="ru-RU" sz="1500" dirty="0">
                <a:solidFill>
                  <a:schemeClr val="bg1"/>
                </a:solidFill>
                <a:latin typeface="Times New Roman" panose="02020603050405020304" pitchFamily="18" charset="0"/>
              </a:rPr>
              <a:t>»;</a:t>
            </a:r>
          </a:p>
          <a:p>
            <a:r>
              <a:rPr lang="ru-RU" sz="1500" dirty="0" smtClean="0">
                <a:solidFill>
                  <a:schemeClr val="bg1"/>
                </a:solidFill>
                <a:latin typeface="Times New Roman" panose="02020603050405020304" pitchFamily="18" charset="0"/>
              </a:rPr>
              <a:t>- ООО </a:t>
            </a:r>
            <a:r>
              <a:rPr lang="ru-RU" sz="1500" dirty="0">
                <a:solidFill>
                  <a:schemeClr val="bg1"/>
                </a:solidFill>
                <a:latin typeface="Times New Roman" panose="02020603050405020304" pitchFamily="18" charset="0"/>
              </a:rPr>
              <a:t>«Монолит</a:t>
            </a:r>
            <a:r>
              <a:rPr lang="ru-RU" sz="1500" dirty="0" smtClean="0">
                <a:solidFill>
                  <a:schemeClr val="bg1"/>
                </a:solidFill>
                <a:latin typeface="Times New Roman" panose="02020603050405020304" pitchFamily="18" charset="0"/>
              </a:rPr>
              <a:t>»;</a:t>
            </a:r>
          </a:p>
          <a:p>
            <a:r>
              <a:rPr lang="ru-RU" sz="1500" dirty="0" smtClean="0">
                <a:solidFill>
                  <a:schemeClr val="bg1"/>
                </a:solidFill>
                <a:latin typeface="Times New Roman" panose="02020603050405020304" pitchFamily="18" charset="0"/>
              </a:rPr>
              <a:t>- КФХ «Тюков Ю.Ю.»;</a:t>
            </a:r>
          </a:p>
          <a:p>
            <a:r>
              <a:rPr lang="ru-RU" sz="1500" dirty="0" smtClean="0">
                <a:solidFill>
                  <a:schemeClr val="bg1"/>
                </a:solidFill>
                <a:latin typeface="Times New Roman" panose="02020603050405020304" pitchFamily="18" charset="0"/>
              </a:rPr>
              <a:t>- </a:t>
            </a:r>
            <a:r>
              <a:rPr lang="ru-RU" sz="1500" dirty="0">
                <a:solidFill>
                  <a:schemeClr val="bg1"/>
                </a:solidFill>
                <a:latin typeface="Times New Roman" panose="02020603050405020304" pitchFamily="18" charset="0"/>
              </a:rPr>
              <a:t>КФХ «Шевцов А.М.»;</a:t>
            </a:r>
          </a:p>
          <a:p>
            <a:r>
              <a:rPr lang="ru-RU" sz="1500" dirty="0" smtClean="0">
                <a:solidFill>
                  <a:schemeClr val="bg1"/>
                </a:solidFill>
                <a:latin typeface="Times New Roman" panose="02020603050405020304" pitchFamily="18" charset="0"/>
              </a:rPr>
              <a:t>- КФХ </a:t>
            </a:r>
            <a:r>
              <a:rPr lang="ru-RU" sz="1500" dirty="0">
                <a:solidFill>
                  <a:schemeClr val="bg1"/>
                </a:solidFill>
                <a:latin typeface="Times New Roman" panose="02020603050405020304" pitchFamily="18" charset="0"/>
              </a:rPr>
              <a:t>«Столяров Н.М</a:t>
            </a:r>
            <a:r>
              <a:rPr lang="ru-RU" sz="1500" dirty="0" smtClean="0">
                <a:solidFill>
                  <a:schemeClr val="bg1"/>
                </a:solidFill>
                <a:latin typeface="Times New Roman" panose="02020603050405020304" pitchFamily="18" charset="0"/>
              </a:rPr>
              <a:t>.»;</a:t>
            </a:r>
          </a:p>
          <a:p>
            <a:r>
              <a:rPr lang="ru-RU" sz="1500" dirty="0">
                <a:solidFill>
                  <a:schemeClr val="bg1"/>
                </a:solidFill>
                <a:latin typeface="Times New Roman" panose="02020603050405020304" pitchFamily="18" charset="0"/>
              </a:rPr>
              <a:t>- КФХ «Тюков В.Ю.»;</a:t>
            </a:r>
          </a:p>
          <a:p>
            <a:r>
              <a:rPr lang="ru-RU" sz="1500" dirty="0" smtClean="0">
                <a:solidFill>
                  <a:schemeClr val="bg1"/>
                </a:solidFill>
                <a:latin typeface="Times New Roman" panose="02020603050405020304" pitchFamily="18" charset="0"/>
              </a:rPr>
              <a:t>- </a:t>
            </a:r>
            <a:r>
              <a:rPr lang="ru-RU" sz="1500" dirty="0">
                <a:solidFill>
                  <a:schemeClr val="bg1"/>
                </a:solidFill>
                <a:latin typeface="Times New Roman" panose="02020603050405020304" pitchFamily="18" charset="0"/>
              </a:rPr>
              <a:t>КФХ «Смычков А.В.»;</a:t>
            </a:r>
          </a:p>
          <a:p>
            <a:r>
              <a:rPr lang="ru-RU" sz="1500" dirty="0" smtClean="0">
                <a:solidFill>
                  <a:schemeClr val="bg1"/>
                </a:solidFill>
                <a:latin typeface="Times New Roman" panose="02020603050405020304" pitchFamily="18" charset="0"/>
              </a:rPr>
              <a:t>- КФХ </a:t>
            </a:r>
            <a:r>
              <a:rPr lang="ru-RU" sz="1500" dirty="0">
                <a:solidFill>
                  <a:schemeClr val="bg1"/>
                </a:solidFill>
                <a:latin typeface="Times New Roman" panose="02020603050405020304" pitchFamily="18" charset="0"/>
              </a:rPr>
              <a:t>«Гамаюнов А.А</a:t>
            </a:r>
            <a:r>
              <a:rPr lang="ru-RU" sz="1500" dirty="0" smtClean="0">
                <a:solidFill>
                  <a:schemeClr val="bg1"/>
                </a:solidFill>
                <a:latin typeface="Times New Roman" panose="02020603050405020304" pitchFamily="18" charset="0"/>
              </a:rPr>
              <a:t>.»;</a:t>
            </a:r>
          </a:p>
          <a:p>
            <a:r>
              <a:rPr lang="ru-RU" sz="1500" dirty="0" smtClean="0">
                <a:solidFill>
                  <a:schemeClr val="bg1"/>
                </a:solidFill>
                <a:latin typeface="Times New Roman" panose="02020603050405020304" pitchFamily="18" charset="0"/>
              </a:rPr>
              <a:t>- КФХ «</a:t>
            </a:r>
            <a:r>
              <a:rPr lang="ru-RU" sz="1500" dirty="0" err="1" smtClean="0">
                <a:solidFill>
                  <a:schemeClr val="bg1"/>
                </a:solidFill>
                <a:latin typeface="Times New Roman" panose="02020603050405020304" pitchFamily="18" charset="0"/>
              </a:rPr>
              <a:t>Асаёнок</a:t>
            </a:r>
            <a:r>
              <a:rPr lang="ru-RU" sz="1500" dirty="0" smtClean="0">
                <a:solidFill>
                  <a:schemeClr val="bg1"/>
                </a:solidFill>
                <a:latin typeface="Times New Roman" panose="02020603050405020304" pitchFamily="18" charset="0"/>
              </a:rPr>
              <a:t> С.С.».</a:t>
            </a:r>
            <a:endParaRPr lang="ru-RU" sz="1500" dirty="0">
              <a:solidFill>
                <a:schemeClr val="bg1"/>
              </a:solidFill>
              <a:latin typeface="Times New Roman" panose="02020603050405020304" pitchFamily="18" charset="0"/>
            </a:endParaRPr>
          </a:p>
        </p:txBody>
      </p:sp>
      <p:sp>
        <p:nvSpPr>
          <p:cNvPr id="13" name="Скругленный прямоугольник 12"/>
          <p:cNvSpPr/>
          <p:nvPr/>
        </p:nvSpPr>
        <p:spPr>
          <a:xfrm>
            <a:off x="6012161" y="2876629"/>
            <a:ext cx="2592287" cy="3371771"/>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500" dirty="0">
                <a:solidFill>
                  <a:schemeClr val="bg1"/>
                </a:solidFill>
                <a:latin typeface="Times New Roman" panose="02020603050405020304" pitchFamily="18" charset="0"/>
                <a:cs typeface="Times New Roman" panose="02020603050405020304" pitchFamily="18" charset="0"/>
              </a:rPr>
              <a:t>За </a:t>
            </a:r>
            <a:r>
              <a:rPr lang="ru-RU" sz="1500" dirty="0" smtClean="0">
                <a:solidFill>
                  <a:schemeClr val="bg1"/>
                </a:solidFill>
                <a:latin typeface="Times New Roman" panose="02020603050405020304" pitchFamily="18" charset="0"/>
                <a:cs typeface="Times New Roman" panose="02020603050405020304" pitchFamily="18" charset="0"/>
              </a:rPr>
              <a:t>2023 </a:t>
            </a:r>
            <a:r>
              <a:rPr lang="ru-RU" sz="1500" dirty="0">
                <a:solidFill>
                  <a:schemeClr val="bg1"/>
                </a:solidFill>
                <a:latin typeface="Times New Roman" panose="02020603050405020304" pitchFamily="18" charset="0"/>
                <a:cs typeface="Times New Roman" panose="02020603050405020304" pitchFamily="18" charset="0"/>
              </a:rPr>
              <a:t>год </a:t>
            </a:r>
            <a:r>
              <a:rPr lang="ru-RU" sz="1500" dirty="0" smtClean="0">
                <a:solidFill>
                  <a:schemeClr val="bg1"/>
                </a:solidFill>
                <a:latin typeface="Times New Roman" panose="02020603050405020304" pitchFamily="18" charset="0"/>
                <a:cs typeface="Times New Roman" panose="02020603050405020304" pitchFamily="18" charset="0"/>
              </a:rPr>
              <a:t>произведено</a:t>
            </a:r>
            <a:r>
              <a:rPr lang="ru-RU" sz="1500" dirty="0">
                <a:solidFill>
                  <a:schemeClr val="bg1"/>
                </a:solidFill>
                <a:latin typeface="Times New Roman" panose="02020603050405020304" pitchFamily="18" charset="0"/>
                <a:cs typeface="Times New Roman" panose="02020603050405020304" pitchFamily="18" charset="0"/>
              </a:rPr>
              <a:t>:</a:t>
            </a:r>
          </a:p>
          <a:p>
            <a:r>
              <a:rPr lang="ru-RU" sz="1500" dirty="0" smtClean="0">
                <a:solidFill>
                  <a:schemeClr val="bg1"/>
                </a:solidFill>
                <a:latin typeface="Times New Roman" panose="02020603050405020304" pitchFamily="18" charset="0"/>
                <a:cs typeface="Times New Roman" panose="02020603050405020304" pitchFamily="18" charset="0"/>
              </a:rPr>
              <a:t>- </a:t>
            </a:r>
            <a:r>
              <a:rPr lang="ru-RU" sz="1500" b="1" dirty="0" smtClean="0">
                <a:solidFill>
                  <a:schemeClr val="bg1"/>
                </a:solidFill>
                <a:latin typeface="Times New Roman" panose="02020603050405020304" pitchFamily="18" charset="0"/>
                <a:cs typeface="Times New Roman" panose="02020603050405020304" pitchFamily="18" charset="0"/>
              </a:rPr>
              <a:t>70,5 </a:t>
            </a:r>
            <a:r>
              <a:rPr lang="ru-RU" sz="1500" b="1" dirty="0">
                <a:solidFill>
                  <a:schemeClr val="bg1"/>
                </a:solidFill>
                <a:latin typeface="Times New Roman" panose="02020603050405020304" pitchFamily="18" charset="0"/>
                <a:cs typeface="Times New Roman" panose="02020603050405020304" pitchFamily="18" charset="0"/>
              </a:rPr>
              <a:t>тыс. тонн </a:t>
            </a:r>
            <a:r>
              <a:rPr lang="ru-RU" sz="1500" dirty="0">
                <a:solidFill>
                  <a:schemeClr val="bg1"/>
                </a:solidFill>
                <a:latin typeface="Times New Roman" panose="02020603050405020304" pitchFamily="18" charset="0"/>
                <a:cs typeface="Times New Roman" panose="02020603050405020304" pitchFamily="18" charset="0"/>
              </a:rPr>
              <a:t>зерна </a:t>
            </a:r>
            <a:r>
              <a:rPr lang="ru-RU" sz="1500" dirty="0" smtClean="0">
                <a:solidFill>
                  <a:schemeClr val="bg1"/>
                </a:solidFill>
                <a:latin typeface="Times New Roman" panose="02020603050405020304" pitchFamily="18" charset="0"/>
                <a:cs typeface="Times New Roman" panose="02020603050405020304" pitchFamily="18" charset="0"/>
              </a:rPr>
              <a:t>(87,4 % </a:t>
            </a:r>
            <a:r>
              <a:rPr lang="ru-RU" sz="1500" dirty="0">
                <a:solidFill>
                  <a:schemeClr val="bg1"/>
                </a:solidFill>
                <a:latin typeface="Times New Roman" panose="02020603050405020304" pitchFamily="18" charset="0"/>
                <a:cs typeface="Times New Roman" panose="02020603050405020304" pitchFamily="18" charset="0"/>
              </a:rPr>
              <a:t>к  </a:t>
            </a:r>
            <a:r>
              <a:rPr lang="ru-RU" sz="1500" dirty="0" smtClean="0">
                <a:solidFill>
                  <a:schemeClr val="bg1"/>
                </a:solidFill>
                <a:latin typeface="Times New Roman" panose="02020603050405020304" pitchFamily="18" charset="0"/>
                <a:cs typeface="Times New Roman" panose="02020603050405020304" pitchFamily="18" charset="0"/>
              </a:rPr>
              <a:t>2022 году);</a:t>
            </a:r>
          </a:p>
          <a:p>
            <a:r>
              <a:rPr lang="ru-RU" sz="1500" dirty="0" smtClean="0">
                <a:solidFill>
                  <a:schemeClr val="bg1"/>
                </a:solidFill>
                <a:latin typeface="Times New Roman" panose="02020603050405020304" pitchFamily="18" charset="0"/>
                <a:cs typeface="Times New Roman" panose="02020603050405020304" pitchFamily="18" charset="0"/>
              </a:rPr>
              <a:t>- </a:t>
            </a:r>
            <a:r>
              <a:rPr lang="ru-RU" sz="1500" b="1" dirty="0" smtClean="0">
                <a:solidFill>
                  <a:schemeClr val="bg1"/>
                </a:solidFill>
                <a:latin typeface="Times New Roman" panose="02020603050405020304" pitchFamily="18" charset="0"/>
                <a:cs typeface="Times New Roman" panose="02020603050405020304" pitchFamily="18" charset="0"/>
              </a:rPr>
              <a:t>29,9 тыс. тонн </a:t>
            </a:r>
            <a:r>
              <a:rPr lang="ru-RU" sz="1500" dirty="0" smtClean="0">
                <a:solidFill>
                  <a:schemeClr val="bg1"/>
                </a:solidFill>
                <a:latin typeface="Times New Roman" panose="02020603050405020304" pitchFamily="18" charset="0"/>
                <a:cs typeface="Times New Roman" panose="02020603050405020304" pitchFamily="18" charset="0"/>
              </a:rPr>
              <a:t>рапса (117,1 %);</a:t>
            </a:r>
          </a:p>
          <a:p>
            <a:r>
              <a:rPr lang="ru-RU" sz="1500" dirty="0" smtClean="0">
                <a:solidFill>
                  <a:schemeClr val="bg1"/>
                </a:solidFill>
                <a:latin typeface="Times New Roman" panose="02020603050405020304" pitchFamily="18" charset="0"/>
                <a:cs typeface="Times New Roman" panose="02020603050405020304" pitchFamily="18" charset="0"/>
              </a:rPr>
              <a:t>- </a:t>
            </a:r>
            <a:r>
              <a:rPr lang="ru-RU" sz="1500" b="1" dirty="0" smtClean="0">
                <a:solidFill>
                  <a:schemeClr val="bg1"/>
                </a:solidFill>
                <a:latin typeface="Times New Roman" panose="02020603050405020304" pitchFamily="18" charset="0"/>
                <a:cs typeface="Times New Roman" panose="02020603050405020304" pitchFamily="18" charset="0"/>
              </a:rPr>
              <a:t>449,0 тонн </a:t>
            </a:r>
            <a:r>
              <a:rPr lang="ru-RU" sz="1500" dirty="0">
                <a:solidFill>
                  <a:schemeClr val="bg1"/>
                </a:solidFill>
                <a:latin typeface="Times New Roman" panose="02020603050405020304" pitchFamily="18" charset="0"/>
                <a:cs typeface="Times New Roman" panose="02020603050405020304" pitchFamily="18" charset="0"/>
              </a:rPr>
              <a:t>картофеля </a:t>
            </a:r>
            <a:r>
              <a:rPr lang="ru-RU" sz="1500" dirty="0" smtClean="0">
                <a:solidFill>
                  <a:schemeClr val="bg1"/>
                </a:solidFill>
                <a:latin typeface="Times New Roman" panose="02020603050405020304" pitchFamily="18" charset="0"/>
                <a:cs typeface="Times New Roman" panose="02020603050405020304" pitchFamily="18" charset="0"/>
              </a:rPr>
              <a:t>(140,8 </a:t>
            </a:r>
            <a:r>
              <a:rPr lang="ru-RU" sz="1500" dirty="0">
                <a:solidFill>
                  <a:schemeClr val="bg1"/>
                </a:solidFill>
                <a:latin typeface="Times New Roman" panose="02020603050405020304" pitchFamily="18" charset="0"/>
                <a:cs typeface="Times New Roman" panose="02020603050405020304" pitchFamily="18" charset="0"/>
              </a:rPr>
              <a:t>%);</a:t>
            </a:r>
          </a:p>
          <a:p>
            <a:r>
              <a:rPr lang="ru-RU" sz="1500" dirty="0" smtClean="0">
                <a:solidFill>
                  <a:schemeClr val="bg1"/>
                </a:solidFill>
                <a:latin typeface="Times New Roman" panose="02020603050405020304" pitchFamily="18" charset="0"/>
                <a:cs typeface="Times New Roman" panose="02020603050405020304" pitchFamily="18" charset="0"/>
              </a:rPr>
              <a:t>- </a:t>
            </a:r>
            <a:r>
              <a:rPr lang="ru-RU" sz="1500" b="1" dirty="0" smtClean="0">
                <a:solidFill>
                  <a:schemeClr val="bg1"/>
                </a:solidFill>
                <a:latin typeface="Times New Roman" panose="02020603050405020304" pitchFamily="18" charset="0"/>
                <a:cs typeface="Times New Roman" panose="02020603050405020304" pitchFamily="18" charset="0"/>
              </a:rPr>
              <a:t>241,2 тонны </a:t>
            </a:r>
            <a:r>
              <a:rPr lang="ru-RU" sz="1500" dirty="0">
                <a:solidFill>
                  <a:schemeClr val="bg1"/>
                </a:solidFill>
                <a:latin typeface="Times New Roman" panose="02020603050405020304" pitchFamily="18" charset="0"/>
                <a:cs typeface="Times New Roman" panose="02020603050405020304" pitchFamily="18" charset="0"/>
              </a:rPr>
              <a:t>овощей </a:t>
            </a:r>
            <a:r>
              <a:rPr lang="ru-RU" sz="1500" dirty="0" smtClean="0">
                <a:solidFill>
                  <a:schemeClr val="bg1"/>
                </a:solidFill>
                <a:latin typeface="Times New Roman" panose="02020603050405020304" pitchFamily="18" charset="0"/>
                <a:cs typeface="Times New Roman" panose="02020603050405020304" pitchFamily="18" charset="0"/>
              </a:rPr>
              <a:t>(83,7 %);</a:t>
            </a:r>
          </a:p>
          <a:p>
            <a:r>
              <a:rPr lang="ru-RU" sz="1500" dirty="0" smtClean="0">
                <a:solidFill>
                  <a:schemeClr val="bg1"/>
                </a:solidFill>
                <a:latin typeface="Times New Roman" panose="02020603050405020304" pitchFamily="18" charset="0"/>
                <a:cs typeface="Times New Roman" panose="02020603050405020304" pitchFamily="18" charset="0"/>
              </a:rPr>
              <a:t>- </a:t>
            </a:r>
            <a:r>
              <a:rPr lang="ru-RU" sz="1500" b="1" dirty="0" smtClean="0">
                <a:solidFill>
                  <a:schemeClr val="bg1"/>
                </a:solidFill>
                <a:latin typeface="Times New Roman" panose="02020603050405020304" pitchFamily="18" charset="0"/>
                <a:cs typeface="Times New Roman" panose="02020603050405020304" pitchFamily="18" charset="0"/>
              </a:rPr>
              <a:t>606,2 тонны </a:t>
            </a:r>
            <a:r>
              <a:rPr lang="ru-RU" sz="1500" dirty="0">
                <a:solidFill>
                  <a:schemeClr val="bg1"/>
                </a:solidFill>
                <a:latin typeface="Times New Roman" panose="02020603050405020304" pitchFamily="18" charset="0"/>
                <a:cs typeface="Times New Roman" panose="02020603050405020304" pitchFamily="18" charset="0"/>
              </a:rPr>
              <a:t>молока </a:t>
            </a:r>
            <a:r>
              <a:rPr lang="ru-RU" sz="1500" dirty="0" smtClean="0">
                <a:solidFill>
                  <a:schemeClr val="bg1"/>
                </a:solidFill>
                <a:latin typeface="Times New Roman" panose="02020603050405020304" pitchFamily="18" charset="0"/>
                <a:cs typeface="Times New Roman" panose="02020603050405020304" pitchFamily="18" charset="0"/>
              </a:rPr>
              <a:t>(99,7 %);</a:t>
            </a:r>
          </a:p>
          <a:p>
            <a:r>
              <a:rPr lang="ru-RU" sz="1500" dirty="0">
                <a:solidFill>
                  <a:schemeClr val="bg1"/>
                </a:solidFill>
                <a:latin typeface="Times New Roman" panose="02020603050405020304" pitchFamily="18" charset="0"/>
                <a:cs typeface="Times New Roman" panose="02020603050405020304" pitchFamily="18" charset="0"/>
              </a:rPr>
              <a:t>- </a:t>
            </a:r>
            <a:r>
              <a:rPr lang="ru-RU" sz="1500" b="1" dirty="0">
                <a:solidFill>
                  <a:schemeClr val="bg1"/>
                </a:solidFill>
                <a:latin typeface="Times New Roman" panose="02020603050405020304" pitchFamily="18" charset="0"/>
                <a:cs typeface="Times New Roman" panose="02020603050405020304" pitchFamily="18" charset="0"/>
              </a:rPr>
              <a:t>285,3 </a:t>
            </a:r>
            <a:r>
              <a:rPr lang="ru-RU" sz="1500" b="1" dirty="0" smtClean="0">
                <a:solidFill>
                  <a:schemeClr val="bg1"/>
                </a:solidFill>
                <a:latin typeface="Times New Roman" panose="02020603050405020304" pitchFamily="18" charset="0"/>
                <a:cs typeface="Times New Roman" panose="02020603050405020304" pitchFamily="18" charset="0"/>
              </a:rPr>
              <a:t>тонны </a:t>
            </a:r>
            <a:r>
              <a:rPr lang="ru-RU" sz="1500" dirty="0">
                <a:solidFill>
                  <a:schemeClr val="bg1"/>
                </a:solidFill>
                <a:latin typeface="Times New Roman" panose="02020603050405020304" pitchFamily="18" charset="0"/>
                <a:cs typeface="Times New Roman" panose="02020603050405020304" pitchFamily="18" charset="0"/>
              </a:rPr>
              <a:t>мяса </a:t>
            </a:r>
            <a:r>
              <a:rPr lang="ru-RU" sz="1500" dirty="0" smtClean="0">
                <a:solidFill>
                  <a:schemeClr val="bg1"/>
                </a:solidFill>
                <a:latin typeface="Times New Roman" panose="02020603050405020304" pitchFamily="18" charset="0"/>
                <a:cs typeface="Times New Roman" panose="02020603050405020304" pitchFamily="18" charset="0"/>
              </a:rPr>
              <a:t>на убой в живом весе (146,4 %).</a:t>
            </a:r>
            <a:endParaRPr lang="ru-RU" sz="1500" dirty="0">
              <a:solidFill>
                <a:schemeClr val="bg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010" y="845001"/>
            <a:ext cx="2603438" cy="18041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481" y="3233512"/>
            <a:ext cx="2376263" cy="1793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762" y="4487159"/>
            <a:ext cx="2515381" cy="18941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2175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1"/>
            <a:ext cx="9144000" cy="620688"/>
          </a:xfrm>
        </p:spPr>
        <p:txBody>
          <a:bodyPr>
            <a:noAutofit/>
          </a:bodyPr>
          <a:lstStyle/>
          <a:p>
            <a:pPr algn="ctr"/>
            <a:r>
              <a:rPr lang="ru-RU" sz="2400" b="1" dirty="0" smtClean="0">
                <a:solidFill>
                  <a:srgbClr val="006699"/>
                </a:solidFill>
                <a:latin typeface="Times New Roman" panose="02020603050405020304" pitchFamily="18" charset="0"/>
                <a:cs typeface="Times New Roman" panose="02020603050405020304" pitchFamily="18" charset="0"/>
              </a:rPr>
              <a:t>8. </a:t>
            </a:r>
            <a:r>
              <a:rPr lang="ru-RU" sz="2400" b="1" dirty="0">
                <a:solidFill>
                  <a:srgbClr val="006699"/>
                </a:solidFill>
                <a:latin typeface="Times New Roman" panose="02020603050405020304" pitchFamily="18" charset="0"/>
                <a:cs typeface="Times New Roman" panose="02020603050405020304" pitchFamily="18" charset="0"/>
              </a:rPr>
              <a:t>Промышленность</a:t>
            </a:r>
          </a:p>
        </p:txBody>
      </p:sp>
      <p:sp>
        <p:nvSpPr>
          <p:cNvPr id="3" name="Объект 2"/>
          <p:cNvSpPr>
            <a:spLocks noGrp="1"/>
          </p:cNvSpPr>
          <p:nvPr>
            <p:ph idx="1"/>
          </p:nvPr>
        </p:nvSpPr>
        <p:spPr>
          <a:xfrm>
            <a:off x="827585" y="548680"/>
            <a:ext cx="7560840" cy="2736304"/>
          </a:xfrm>
        </p:spPr>
        <p:txBody>
          <a:bodyPr>
            <a:noAutofit/>
          </a:bodyPr>
          <a:lstStyle/>
          <a:p>
            <a:pPr marL="0" indent="450000" algn="just">
              <a:lnSpc>
                <a:spcPct val="100000"/>
              </a:lnSpc>
              <a:spcBef>
                <a:spcPts val="0"/>
              </a:spcBef>
              <a:spcAft>
                <a:spcPts val="0"/>
              </a:spcAft>
              <a:buNone/>
            </a:pPr>
            <a:r>
              <a:rPr lang="ru-RU" sz="1600" dirty="0">
                <a:solidFill>
                  <a:schemeClr val="bg1"/>
                </a:solidFill>
                <a:latin typeface="Times New Roman" panose="02020603050405020304" pitchFamily="18" charset="0"/>
                <a:cs typeface="Times New Roman" panose="02020603050405020304" pitchFamily="18" charset="0"/>
              </a:rPr>
              <a:t>Промышленный комплекс </a:t>
            </a:r>
            <a:r>
              <a:rPr lang="ru-RU" sz="1600" dirty="0" err="1">
                <a:solidFill>
                  <a:schemeClr val="bg1"/>
                </a:solidFill>
                <a:latin typeface="Times New Roman" panose="02020603050405020304" pitchFamily="18" charset="0"/>
                <a:cs typeface="Times New Roman" panose="02020603050405020304" pitchFamily="18" charset="0"/>
              </a:rPr>
              <a:t>Тулунского</a:t>
            </a:r>
            <a:r>
              <a:rPr lang="ru-RU" sz="1600" dirty="0">
                <a:solidFill>
                  <a:schemeClr val="bg1"/>
                </a:solidFill>
                <a:latin typeface="Times New Roman" panose="02020603050405020304" pitchFamily="18" charset="0"/>
                <a:cs typeface="Times New Roman" panose="02020603050405020304" pitchFamily="18" charset="0"/>
              </a:rPr>
              <a:t> района представлен </a:t>
            </a:r>
            <a:r>
              <a:rPr lang="ru-RU" sz="1600" dirty="0" smtClean="0">
                <a:solidFill>
                  <a:schemeClr val="bg1"/>
                </a:solidFill>
                <a:latin typeface="Times New Roman" panose="02020603050405020304" pitchFamily="18" charset="0"/>
                <a:cs typeface="Times New Roman" panose="02020603050405020304" pitchFamily="18" charset="0"/>
              </a:rPr>
              <a:t>следующими видами экономической деятельности: «</a:t>
            </a:r>
            <a:r>
              <a:rPr lang="ru-RU" sz="1600" dirty="0">
                <a:solidFill>
                  <a:schemeClr val="bg1"/>
                </a:solidFill>
                <a:latin typeface="Times New Roman" panose="02020603050405020304" pitchFamily="18" charset="0"/>
                <a:cs typeface="Times New Roman" panose="02020603050405020304" pitchFamily="18" charset="0"/>
              </a:rPr>
              <a:t>Добыча полезных ископаемых</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a:solidFill>
                  <a:schemeClr val="bg1"/>
                </a:solidFill>
                <a:latin typeface="Times New Roman" panose="02020603050405020304" pitchFamily="18" charset="0"/>
                <a:cs typeface="Times New Roman" panose="02020603050405020304" pitchFamily="18" charset="0"/>
              </a:rPr>
              <a:t>«Обрабатывающие производства</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a:solidFill>
                  <a:schemeClr val="bg1"/>
                </a:solidFill>
                <a:latin typeface="Times New Roman" panose="02020603050405020304" pitchFamily="18" charset="0"/>
                <a:cs typeface="Times New Roman" panose="02020603050405020304" pitchFamily="18" charset="0"/>
              </a:rPr>
              <a:t>«Обеспечение электрической энергией, газом и паром; кондиционирование воздуха».</a:t>
            </a:r>
          </a:p>
          <a:p>
            <a:pPr marL="0" indent="450000" algn="just">
              <a:lnSpc>
                <a:spcPct val="100000"/>
              </a:lnSpc>
              <a:spcBef>
                <a:spcPts val="0"/>
              </a:spcBef>
              <a:spcAft>
                <a:spcPts val="0"/>
              </a:spcAft>
              <a:buNone/>
            </a:pPr>
            <a:r>
              <a:rPr lang="ru-RU" sz="1600" dirty="0">
                <a:solidFill>
                  <a:schemeClr val="bg1"/>
                </a:solidFill>
                <a:latin typeface="Times New Roman" panose="02020603050405020304" pitchFamily="18" charset="0"/>
                <a:cs typeface="Times New Roman" panose="02020603050405020304" pitchFamily="18" charset="0"/>
              </a:rPr>
              <a:t>Объем отгруженных товаров, выполненных работ и оказанных услуг предприятиями промышленного комплекса за </a:t>
            </a:r>
            <a:r>
              <a:rPr lang="ru-RU" sz="1600" dirty="0" smtClean="0">
                <a:solidFill>
                  <a:schemeClr val="bg1"/>
                </a:solidFill>
                <a:latin typeface="Times New Roman" panose="02020603050405020304" pitchFamily="18" charset="0"/>
                <a:cs typeface="Times New Roman" panose="02020603050405020304" pitchFamily="18" charset="0"/>
              </a:rPr>
              <a:t>2023 </a:t>
            </a:r>
            <a:r>
              <a:rPr lang="ru-RU" sz="1600" dirty="0">
                <a:solidFill>
                  <a:schemeClr val="bg1"/>
                </a:solidFill>
                <a:latin typeface="Times New Roman" panose="02020603050405020304" pitchFamily="18" charset="0"/>
                <a:cs typeface="Times New Roman" panose="02020603050405020304" pitchFamily="18" charset="0"/>
              </a:rPr>
              <a:t>год </a:t>
            </a:r>
            <a:r>
              <a:rPr lang="ru-RU" sz="1600" dirty="0" smtClean="0">
                <a:solidFill>
                  <a:schemeClr val="bg1"/>
                </a:solidFill>
                <a:latin typeface="Times New Roman" panose="02020603050405020304" pitchFamily="18" charset="0"/>
                <a:cs typeface="Times New Roman" panose="02020603050405020304" pitchFamily="18" charset="0"/>
              </a:rPr>
              <a:t>увеличился по сравнению с прошлым годом на 865,9 млн. руб. или 10,5 % и составил </a:t>
            </a:r>
            <a:r>
              <a:rPr lang="ru-RU" sz="1600" b="1" dirty="0" smtClean="0">
                <a:solidFill>
                  <a:srgbClr val="C00000"/>
                </a:solidFill>
                <a:latin typeface="Times New Roman" panose="02020603050405020304" pitchFamily="18" charset="0"/>
                <a:cs typeface="Times New Roman" panose="02020603050405020304" pitchFamily="18" charset="0"/>
              </a:rPr>
              <a:t>9137,6 млн</a:t>
            </a:r>
            <a:r>
              <a:rPr lang="ru-RU" sz="1600" b="1" dirty="0">
                <a:solidFill>
                  <a:srgbClr val="C00000"/>
                </a:solidFill>
                <a:latin typeface="Times New Roman" panose="02020603050405020304" pitchFamily="18" charset="0"/>
                <a:cs typeface="Times New Roman" panose="02020603050405020304" pitchFamily="18" charset="0"/>
              </a:rPr>
              <a:t>. руб.</a:t>
            </a:r>
          </a:p>
          <a:p>
            <a:pPr marL="0" indent="450000" algn="just">
              <a:lnSpc>
                <a:spcPct val="100000"/>
              </a:lnSpc>
              <a:spcBef>
                <a:spcPts val="0"/>
              </a:spcBef>
              <a:spcAft>
                <a:spcPts val="0"/>
              </a:spcAft>
              <a:buNone/>
            </a:pPr>
            <a:r>
              <a:rPr lang="ru-RU" sz="1600" dirty="0">
                <a:solidFill>
                  <a:schemeClr val="bg1"/>
                </a:solidFill>
                <a:latin typeface="Times New Roman" panose="02020603050405020304" pitchFamily="18" charset="0"/>
                <a:cs typeface="Times New Roman" panose="02020603050405020304" pitchFamily="18" charset="0"/>
              </a:rPr>
              <a:t>Наибольшая доля промышленного производства приходится на </a:t>
            </a:r>
            <a:r>
              <a:rPr lang="ru-RU" sz="1600" dirty="0" smtClean="0">
                <a:solidFill>
                  <a:schemeClr val="bg1"/>
                </a:solidFill>
                <a:latin typeface="Times New Roman" panose="02020603050405020304" pitchFamily="18" charset="0"/>
                <a:cs typeface="Times New Roman" panose="02020603050405020304" pitchFamily="18" charset="0"/>
              </a:rPr>
              <a:t>добычу </a:t>
            </a:r>
            <a:r>
              <a:rPr lang="ru-RU" sz="1600" dirty="0">
                <a:solidFill>
                  <a:schemeClr val="bg1"/>
                </a:solidFill>
                <a:latin typeface="Times New Roman" panose="02020603050405020304" pitchFamily="18" charset="0"/>
                <a:cs typeface="Times New Roman" panose="02020603050405020304" pitchFamily="18" charset="0"/>
              </a:rPr>
              <a:t>полезных </a:t>
            </a:r>
            <a:r>
              <a:rPr lang="ru-RU" sz="1600" dirty="0" smtClean="0">
                <a:solidFill>
                  <a:schemeClr val="bg1"/>
                </a:solidFill>
                <a:latin typeface="Times New Roman" panose="02020603050405020304" pitchFamily="18" charset="0"/>
                <a:cs typeface="Times New Roman" panose="02020603050405020304" pitchFamily="18" charset="0"/>
              </a:rPr>
              <a:t>ископаемых </a:t>
            </a:r>
            <a:r>
              <a:rPr lang="ru-RU" sz="1600" dirty="0">
                <a:solidFill>
                  <a:schemeClr val="bg1"/>
                </a:solidFill>
                <a:latin typeface="Times New Roman" panose="02020603050405020304" pitchFamily="18" charset="0"/>
                <a:cs typeface="Times New Roman" panose="02020603050405020304" pitchFamily="18" charset="0"/>
              </a:rPr>
              <a:t>(</a:t>
            </a:r>
            <a:r>
              <a:rPr lang="ru-RU" sz="1600" dirty="0" smtClean="0">
                <a:solidFill>
                  <a:schemeClr val="bg1"/>
                </a:solidFill>
                <a:latin typeface="Times New Roman" panose="02020603050405020304" pitchFamily="18" charset="0"/>
                <a:cs typeface="Times New Roman" panose="02020603050405020304" pitchFamily="18" charset="0"/>
              </a:rPr>
              <a:t>97,8 </a:t>
            </a:r>
            <a:r>
              <a:rPr lang="ru-RU" sz="1600" dirty="0">
                <a:solidFill>
                  <a:schemeClr val="bg1"/>
                </a:solidFill>
                <a:latin typeface="Times New Roman" panose="02020603050405020304" pitchFamily="18" charset="0"/>
                <a:cs typeface="Times New Roman" panose="02020603050405020304" pitchFamily="18" charset="0"/>
              </a:rPr>
              <a:t>%).</a:t>
            </a:r>
          </a:p>
        </p:txBody>
      </p:sp>
      <p:sp>
        <p:nvSpPr>
          <p:cNvPr id="4" name="Номер слайда 3"/>
          <p:cNvSpPr>
            <a:spLocks noGrp="1"/>
          </p:cNvSpPr>
          <p:nvPr>
            <p:ph type="sldNum" sz="quarter" idx="12"/>
          </p:nvPr>
        </p:nvSpPr>
        <p:spPr>
          <a:xfrm>
            <a:off x="7834343" y="6468968"/>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29</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3075251399"/>
              </p:ext>
            </p:extLst>
          </p:nvPr>
        </p:nvGraphicFramePr>
        <p:xfrm>
          <a:off x="1641655" y="2996951"/>
          <a:ext cx="6192688" cy="38371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7702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1"/>
            <a:ext cx="9144000" cy="548680"/>
          </a:xfrm>
        </p:spPr>
        <p:txBody>
          <a:bodyPr>
            <a:noAutofit/>
          </a:bodyPr>
          <a:lstStyle/>
          <a:p>
            <a:pPr algn="ctr"/>
            <a:r>
              <a:rPr lang="ru-RU" sz="2400" b="1" dirty="0">
                <a:solidFill>
                  <a:srgbClr val="006699"/>
                </a:solidFill>
                <a:effectLst/>
                <a:latin typeface="Times New Roman" panose="02020603050405020304" pitchFamily="18" charset="0"/>
                <a:cs typeface="Times New Roman" panose="02020603050405020304" pitchFamily="18" charset="0"/>
              </a:rPr>
              <a:t>Содержание</a:t>
            </a:r>
          </a:p>
        </p:txBody>
      </p:sp>
      <p:sp>
        <p:nvSpPr>
          <p:cNvPr id="2" name="Объект 1"/>
          <p:cNvSpPr>
            <a:spLocks noGrp="1"/>
          </p:cNvSpPr>
          <p:nvPr>
            <p:ph idx="1"/>
          </p:nvPr>
        </p:nvSpPr>
        <p:spPr>
          <a:xfrm>
            <a:off x="827584" y="692696"/>
            <a:ext cx="7615969" cy="6165304"/>
          </a:xfrm>
        </p:spPr>
        <p:txBody>
          <a:bodyPr>
            <a:noAutofit/>
          </a:bodyPr>
          <a:lstStyle/>
          <a:p>
            <a:pPr marL="0" indent="0" algn="just">
              <a:lnSpc>
                <a:spcPct val="100000"/>
              </a:lnSpc>
              <a:spcBef>
                <a:spcPts val="0"/>
              </a:spcBef>
              <a:spcAft>
                <a:spcPts val="0"/>
              </a:spcAft>
              <a:buNone/>
            </a:pPr>
            <a:r>
              <a:rPr lang="ru-RU" sz="1600" dirty="0">
                <a:solidFill>
                  <a:schemeClr val="bg1"/>
                </a:solidFill>
                <a:latin typeface="Times New Roman" pitchFamily="18" charset="0"/>
                <a:cs typeface="Times New Roman" pitchFamily="18" charset="0"/>
              </a:rPr>
              <a:t>1. Конкурентные преимущества </a:t>
            </a:r>
            <a:r>
              <a:rPr lang="ru-RU" sz="1600" dirty="0" smtClean="0">
                <a:solidFill>
                  <a:schemeClr val="bg1"/>
                </a:solidFill>
                <a:latin typeface="Times New Roman" pitchFamily="18" charset="0"/>
                <a:cs typeface="Times New Roman" pitchFamily="18" charset="0"/>
              </a:rPr>
              <a:t>района …………………………………………….. 5</a:t>
            </a:r>
            <a:endParaRPr lang="ru-RU" sz="1600" dirty="0">
              <a:solidFill>
                <a:schemeClr val="bg1"/>
              </a:solidFill>
              <a:latin typeface="Times New Roman" pitchFamily="18" charset="0"/>
              <a:cs typeface="Times New Roman" pitchFamily="18" charset="0"/>
            </a:endParaRP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2. Историческая справка ………………………………………………………….…... 7</a:t>
            </a: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3. </a:t>
            </a:r>
            <a:r>
              <a:rPr lang="ru-RU" sz="1600" dirty="0">
                <a:solidFill>
                  <a:schemeClr val="bg1"/>
                </a:solidFill>
                <a:latin typeface="Times New Roman" pitchFamily="18" charset="0"/>
                <a:cs typeface="Times New Roman" pitchFamily="18" charset="0"/>
              </a:rPr>
              <a:t>Общие </a:t>
            </a:r>
            <a:r>
              <a:rPr lang="ru-RU" sz="1600" dirty="0" smtClean="0">
                <a:solidFill>
                  <a:schemeClr val="bg1"/>
                </a:solidFill>
                <a:latin typeface="Times New Roman" pitchFamily="18" charset="0"/>
                <a:cs typeface="Times New Roman" pitchFamily="18" charset="0"/>
              </a:rPr>
              <a:t>сведения …………………………………………………………………….. 9</a:t>
            </a: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4. Климатические условия …………………………………………………………... 10</a:t>
            </a: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5. </a:t>
            </a:r>
            <a:r>
              <a:rPr lang="ru-RU" sz="1600" dirty="0">
                <a:solidFill>
                  <a:schemeClr val="bg1"/>
                </a:solidFill>
                <a:latin typeface="Times New Roman" pitchFamily="18" charset="0"/>
                <a:cs typeface="Times New Roman" pitchFamily="18" charset="0"/>
              </a:rPr>
              <a:t>Транспортная инфраструктура </a:t>
            </a:r>
            <a:r>
              <a:rPr lang="ru-RU" sz="1600" dirty="0" smtClean="0">
                <a:solidFill>
                  <a:schemeClr val="bg1"/>
                </a:solidFill>
                <a:latin typeface="Times New Roman" pitchFamily="18" charset="0"/>
                <a:cs typeface="Times New Roman" pitchFamily="18" charset="0"/>
              </a:rPr>
              <a:t>…………………………………………………… 11</a:t>
            </a: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6. </a:t>
            </a:r>
            <a:r>
              <a:rPr lang="ru-RU" sz="1600" dirty="0">
                <a:solidFill>
                  <a:schemeClr val="bg1"/>
                </a:solidFill>
                <a:latin typeface="Times New Roman" pitchFamily="18" charset="0"/>
                <a:cs typeface="Times New Roman" pitchFamily="18" charset="0"/>
              </a:rPr>
              <a:t>Природно-ресурсный потенциал </a:t>
            </a:r>
            <a:r>
              <a:rPr lang="ru-RU" sz="1600" dirty="0" smtClean="0">
                <a:solidFill>
                  <a:schemeClr val="bg1"/>
                </a:solidFill>
                <a:latin typeface="Times New Roman" pitchFamily="18" charset="0"/>
                <a:cs typeface="Times New Roman" pitchFamily="18" charset="0"/>
              </a:rPr>
              <a:t>...……………………………………………….. 12</a:t>
            </a:r>
            <a:endParaRPr lang="ru-RU" sz="1600" dirty="0">
              <a:solidFill>
                <a:schemeClr val="bg1"/>
              </a:solidFill>
              <a:latin typeface="Times New Roman" pitchFamily="18" charset="0"/>
              <a:cs typeface="Times New Roman" pitchFamily="18" charset="0"/>
            </a:endParaRP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7. </a:t>
            </a:r>
            <a:r>
              <a:rPr lang="ru-RU" sz="1600" dirty="0">
                <a:solidFill>
                  <a:schemeClr val="bg1"/>
                </a:solidFill>
                <a:latin typeface="Times New Roman" pitchFamily="18" charset="0"/>
                <a:cs typeface="Times New Roman" pitchFamily="18" charset="0"/>
              </a:rPr>
              <a:t>Экономика </a:t>
            </a:r>
            <a:r>
              <a:rPr lang="ru-RU" sz="1600" dirty="0" smtClean="0">
                <a:solidFill>
                  <a:schemeClr val="bg1"/>
                </a:solidFill>
                <a:latin typeface="Times New Roman" pitchFamily="18" charset="0"/>
                <a:cs typeface="Times New Roman" pitchFamily="18" charset="0"/>
              </a:rPr>
              <a:t>……...…………………………………………………………………... 23</a:t>
            </a:r>
            <a:endParaRPr lang="ru-RU" sz="1600" dirty="0">
              <a:solidFill>
                <a:schemeClr val="bg1"/>
              </a:solidFill>
              <a:latin typeface="Times New Roman" pitchFamily="18" charset="0"/>
              <a:cs typeface="Times New Roman" pitchFamily="18" charset="0"/>
            </a:endParaRP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8. </a:t>
            </a:r>
            <a:r>
              <a:rPr lang="ru-RU" sz="1600" dirty="0">
                <a:solidFill>
                  <a:schemeClr val="bg1"/>
                </a:solidFill>
                <a:latin typeface="Times New Roman" pitchFamily="18" charset="0"/>
                <a:cs typeface="Times New Roman" pitchFamily="18" charset="0"/>
              </a:rPr>
              <a:t>Промышленность </a:t>
            </a:r>
            <a:r>
              <a:rPr lang="ru-RU" sz="1600" dirty="0" smtClean="0">
                <a:solidFill>
                  <a:schemeClr val="bg1"/>
                </a:solidFill>
                <a:latin typeface="Times New Roman" pitchFamily="18" charset="0"/>
                <a:cs typeface="Times New Roman" pitchFamily="18" charset="0"/>
              </a:rPr>
              <a:t>……...…………………………………………………………... 29</a:t>
            </a:r>
            <a:endParaRPr lang="ru-RU" sz="1600" dirty="0">
              <a:solidFill>
                <a:schemeClr val="bg1"/>
              </a:solidFill>
              <a:latin typeface="Times New Roman" pitchFamily="18" charset="0"/>
              <a:cs typeface="Times New Roman" pitchFamily="18" charset="0"/>
            </a:endParaRP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9. </a:t>
            </a:r>
            <a:r>
              <a:rPr lang="ru-RU" sz="1600" dirty="0">
                <a:solidFill>
                  <a:schemeClr val="bg1"/>
                </a:solidFill>
                <a:latin typeface="Times New Roman" pitchFamily="18" charset="0"/>
                <a:cs typeface="Times New Roman" pitchFamily="18" charset="0"/>
              </a:rPr>
              <a:t>Сельское хозяйство </a:t>
            </a:r>
            <a:r>
              <a:rPr lang="ru-RU" sz="1600" dirty="0" smtClean="0">
                <a:solidFill>
                  <a:schemeClr val="bg1"/>
                </a:solidFill>
                <a:latin typeface="Times New Roman" pitchFamily="18" charset="0"/>
                <a:cs typeface="Times New Roman" pitchFamily="18" charset="0"/>
              </a:rPr>
              <a:t>…………………………………………………………..….… 30</a:t>
            </a:r>
            <a:endParaRPr lang="ru-RU" sz="1600" dirty="0">
              <a:solidFill>
                <a:schemeClr val="bg1"/>
              </a:solidFill>
              <a:latin typeface="Times New Roman" pitchFamily="18" charset="0"/>
              <a:cs typeface="Times New Roman" pitchFamily="18" charset="0"/>
            </a:endParaRP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10. </a:t>
            </a:r>
            <a:r>
              <a:rPr lang="ru-RU" sz="1600" dirty="0">
                <a:solidFill>
                  <a:schemeClr val="bg1"/>
                </a:solidFill>
                <a:latin typeface="Times New Roman" pitchFamily="18" charset="0"/>
                <a:cs typeface="Times New Roman" pitchFamily="18" charset="0"/>
              </a:rPr>
              <a:t>Малый и средний бизнес </a:t>
            </a:r>
            <a:r>
              <a:rPr lang="ru-RU" sz="1600" dirty="0" smtClean="0">
                <a:solidFill>
                  <a:schemeClr val="bg1"/>
                </a:solidFill>
                <a:latin typeface="Times New Roman" pitchFamily="18" charset="0"/>
                <a:cs typeface="Times New Roman" pitchFamily="18" charset="0"/>
              </a:rPr>
              <a:t>………….……………………………………………... 33</a:t>
            </a:r>
            <a:endParaRPr lang="ru-RU" sz="1600" dirty="0">
              <a:solidFill>
                <a:schemeClr val="bg1"/>
              </a:solidFill>
              <a:latin typeface="Times New Roman" pitchFamily="18" charset="0"/>
              <a:cs typeface="Times New Roman" pitchFamily="18" charset="0"/>
            </a:endParaRP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11. </a:t>
            </a:r>
            <a:r>
              <a:rPr lang="ru-RU" sz="1600" dirty="0">
                <a:solidFill>
                  <a:schemeClr val="bg1"/>
                </a:solidFill>
                <a:latin typeface="Times New Roman" pitchFamily="18" charset="0"/>
                <a:cs typeface="Times New Roman" pitchFamily="18" charset="0"/>
              </a:rPr>
              <a:t>Бюджет </a:t>
            </a:r>
            <a:r>
              <a:rPr lang="ru-RU" sz="1600" dirty="0" smtClean="0">
                <a:solidFill>
                  <a:schemeClr val="bg1"/>
                </a:solidFill>
                <a:latin typeface="Times New Roman" pitchFamily="18" charset="0"/>
                <a:cs typeface="Times New Roman" pitchFamily="18" charset="0"/>
              </a:rPr>
              <a:t>……..…………………………………………………………………….... 35</a:t>
            </a:r>
            <a:endParaRPr lang="ru-RU" sz="1600" dirty="0">
              <a:solidFill>
                <a:schemeClr val="bg1"/>
              </a:solidFill>
              <a:latin typeface="Times New Roman" pitchFamily="18" charset="0"/>
              <a:cs typeface="Times New Roman" pitchFamily="18" charset="0"/>
            </a:endParaRP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12. </a:t>
            </a:r>
            <a:r>
              <a:rPr lang="ru-RU" sz="1600" dirty="0">
                <a:solidFill>
                  <a:schemeClr val="bg1"/>
                </a:solidFill>
                <a:latin typeface="Times New Roman" pitchFamily="18" charset="0"/>
                <a:cs typeface="Times New Roman" pitchFamily="18" charset="0"/>
              </a:rPr>
              <a:t>Социальная сфера </a:t>
            </a:r>
            <a:r>
              <a:rPr lang="ru-RU" sz="1600" dirty="0" smtClean="0">
                <a:solidFill>
                  <a:schemeClr val="bg1"/>
                </a:solidFill>
                <a:latin typeface="Times New Roman" pitchFamily="18" charset="0"/>
                <a:cs typeface="Times New Roman" pitchFamily="18" charset="0"/>
              </a:rPr>
              <a:t>……………..………………………………………………….. 36</a:t>
            </a:r>
            <a:endParaRPr lang="ru-RU" sz="1600" dirty="0">
              <a:solidFill>
                <a:schemeClr val="bg1"/>
              </a:solidFill>
              <a:latin typeface="Times New Roman" pitchFamily="18" charset="0"/>
              <a:cs typeface="Times New Roman" pitchFamily="18" charset="0"/>
            </a:endParaRP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13. </a:t>
            </a:r>
            <a:r>
              <a:rPr lang="ru-RU" sz="1600" dirty="0">
                <a:solidFill>
                  <a:schemeClr val="bg1"/>
                </a:solidFill>
                <a:latin typeface="Times New Roman" pitchFamily="18" charset="0"/>
                <a:cs typeface="Times New Roman" pitchFamily="18" charset="0"/>
              </a:rPr>
              <a:t>Кадровый потенциал </a:t>
            </a:r>
            <a:r>
              <a:rPr lang="ru-RU" sz="1600" dirty="0" smtClean="0">
                <a:solidFill>
                  <a:schemeClr val="bg1"/>
                </a:solidFill>
                <a:latin typeface="Times New Roman" pitchFamily="18" charset="0"/>
                <a:cs typeface="Times New Roman" pitchFamily="18" charset="0"/>
              </a:rPr>
              <a:t>……..…………………………………………………….… 37</a:t>
            </a:r>
            <a:endParaRPr lang="ru-RU" sz="1600" dirty="0">
              <a:solidFill>
                <a:schemeClr val="bg1"/>
              </a:solidFill>
              <a:latin typeface="Times New Roman" pitchFamily="18" charset="0"/>
              <a:cs typeface="Times New Roman" pitchFamily="18" charset="0"/>
            </a:endParaRP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14. </a:t>
            </a:r>
            <a:r>
              <a:rPr lang="ru-RU" sz="1600" dirty="0">
                <a:solidFill>
                  <a:schemeClr val="bg1"/>
                </a:solidFill>
                <a:latin typeface="Times New Roman" pitchFamily="18" charset="0"/>
                <a:cs typeface="Times New Roman" pitchFamily="18" charset="0"/>
              </a:rPr>
              <a:t>Демографическая ситуация </a:t>
            </a:r>
            <a:r>
              <a:rPr lang="ru-RU" sz="1600" dirty="0" smtClean="0">
                <a:solidFill>
                  <a:schemeClr val="bg1"/>
                </a:solidFill>
                <a:latin typeface="Times New Roman" pitchFamily="18" charset="0"/>
                <a:cs typeface="Times New Roman" pitchFamily="18" charset="0"/>
              </a:rPr>
              <a:t>…………………………………..………………..… 38</a:t>
            </a:r>
            <a:endParaRPr lang="ru-RU" sz="1600" dirty="0">
              <a:solidFill>
                <a:schemeClr val="bg1"/>
              </a:solidFill>
              <a:latin typeface="Times New Roman" pitchFamily="18" charset="0"/>
              <a:cs typeface="Times New Roman" pitchFamily="18" charset="0"/>
            </a:endParaRP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15. </a:t>
            </a:r>
            <a:r>
              <a:rPr lang="ru-RU" sz="1600" dirty="0">
                <a:solidFill>
                  <a:schemeClr val="bg1"/>
                </a:solidFill>
                <a:latin typeface="Times New Roman" pitchFamily="18" charset="0"/>
                <a:cs typeface="Times New Roman" pitchFamily="18" charset="0"/>
              </a:rPr>
              <a:t>Институциональная среда </a:t>
            </a:r>
            <a:r>
              <a:rPr lang="ru-RU" sz="1600" dirty="0" smtClean="0">
                <a:solidFill>
                  <a:schemeClr val="bg1"/>
                </a:solidFill>
                <a:latin typeface="Times New Roman" pitchFamily="18" charset="0"/>
                <a:cs typeface="Times New Roman" pitchFamily="18" charset="0"/>
              </a:rPr>
              <a:t>……...………………..………...……………….......... 39</a:t>
            </a:r>
            <a:endParaRPr lang="ru-RU" sz="1600" dirty="0">
              <a:solidFill>
                <a:schemeClr val="bg1"/>
              </a:solidFill>
              <a:latin typeface="Times New Roman" pitchFamily="18" charset="0"/>
              <a:cs typeface="Times New Roman" pitchFamily="18" charset="0"/>
            </a:endParaRP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16. </a:t>
            </a:r>
            <a:r>
              <a:rPr lang="ru-RU" sz="1600" dirty="0">
                <a:solidFill>
                  <a:schemeClr val="bg1"/>
                </a:solidFill>
                <a:latin typeface="Times New Roman" pitchFamily="18" charset="0"/>
                <a:cs typeface="Times New Roman" pitchFamily="18" charset="0"/>
              </a:rPr>
              <a:t>Опорная территория развития  </a:t>
            </a:r>
            <a:r>
              <a:rPr lang="ru-RU" sz="1600" dirty="0" smtClean="0">
                <a:solidFill>
                  <a:schemeClr val="bg1"/>
                </a:solidFill>
                <a:latin typeface="Times New Roman" pitchFamily="18" charset="0"/>
                <a:cs typeface="Times New Roman" pitchFamily="18" charset="0"/>
              </a:rPr>
              <a:t>………………………………………….………. 40</a:t>
            </a:r>
            <a:endParaRPr lang="ru-RU" sz="1600" dirty="0">
              <a:solidFill>
                <a:schemeClr val="bg1"/>
              </a:solidFill>
              <a:latin typeface="Times New Roman" pitchFamily="18" charset="0"/>
              <a:cs typeface="Times New Roman" pitchFamily="18" charset="0"/>
            </a:endParaRP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17. </a:t>
            </a:r>
            <a:r>
              <a:rPr lang="ru-RU" sz="1600" dirty="0">
                <a:solidFill>
                  <a:schemeClr val="bg1"/>
                </a:solidFill>
                <a:latin typeface="Times New Roman" pitchFamily="18" charset="0"/>
                <a:cs typeface="Times New Roman" pitchFamily="18" charset="0"/>
              </a:rPr>
              <a:t>Реализуемые инвестиционные проекты </a:t>
            </a:r>
            <a:r>
              <a:rPr lang="ru-RU" sz="1600" dirty="0" smtClean="0">
                <a:solidFill>
                  <a:schemeClr val="bg1"/>
                </a:solidFill>
                <a:latin typeface="Times New Roman" pitchFamily="18" charset="0"/>
                <a:cs typeface="Times New Roman" pitchFamily="18" charset="0"/>
              </a:rPr>
              <a:t>……………………………………..…. 41</a:t>
            </a:r>
            <a:endParaRPr lang="ru-RU" sz="1600" dirty="0">
              <a:solidFill>
                <a:schemeClr val="bg1"/>
              </a:solidFill>
              <a:latin typeface="Times New Roman" pitchFamily="18" charset="0"/>
              <a:cs typeface="Times New Roman" pitchFamily="18" charset="0"/>
            </a:endParaRP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18. </a:t>
            </a:r>
            <a:r>
              <a:rPr lang="ru-RU" sz="1600" dirty="0">
                <a:solidFill>
                  <a:schemeClr val="bg1"/>
                </a:solidFill>
                <a:latin typeface="Times New Roman" pitchFamily="18" charset="0"/>
                <a:cs typeface="Times New Roman" pitchFamily="18" charset="0"/>
              </a:rPr>
              <a:t>Развитие транспортной инфраструктуры </a:t>
            </a:r>
            <a:r>
              <a:rPr lang="ru-RU" sz="1600" dirty="0" smtClean="0">
                <a:solidFill>
                  <a:schemeClr val="bg1"/>
                </a:solidFill>
                <a:latin typeface="Times New Roman" pitchFamily="18" charset="0"/>
                <a:cs typeface="Times New Roman" pitchFamily="18" charset="0"/>
              </a:rPr>
              <a:t>………………………………………. 42</a:t>
            </a:r>
            <a:endParaRPr lang="ru-RU" sz="1600" dirty="0">
              <a:solidFill>
                <a:schemeClr val="bg1"/>
              </a:solidFill>
              <a:latin typeface="Times New Roman" pitchFamily="18" charset="0"/>
              <a:cs typeface="Times New Roman" pitchFamily="18" charset="0"/>
            </a:endParaRP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19. </a:t>
            </a:r>
            <a:r>
              <a:rPr lang="ru-RU" sz="1600" dirty="0">
                <a:solidFill>
                  <a:schemeClr val="bg1"/>
                </a:solidFill>
                <a:latin typeface="Times New Roman" pitchFamily="18" charset="0"/>
                <a:cs typeface="Times New Roman" pitchFamily="18" charset="0"/>
              </a:rPr>
              <a:t>Меры государственной поддержки </a:t>
            </a:r>
            <a:r>
              <a:rPr lang="ru-RU" sz="1600" dirty="0" smtClean="0">
                <a:solidFill>
                  <a:schemeClr val="bg1"/>
                </a:solidFill>
                <a:latin typeface="Times New Roman" pitchFamily="18" charset="0"/>
                <a:cs typeface="Times New Roman" pitchFamily="18" charset="0"/>
              </a:rPr>
              <a:t>……………………………………………... 43</a:t>
            </a: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20. </a:t>
            </a:r>
            <a:r>
              <a:rPr lang="ru-RU" sz="1600" dirty="0">
                <a:solidFill>
                  <a:schemeClr val="bg1"/>
                </a:solidFill>
                <a:latin typeface="Times New Roman" pitchFamily="18" charset="0"/>
                <a:cs typeface="Times New Roman" pitchFamily="18" charset="0"/>
              </a:rPr>
              <a:t>Инфраструктура поддержки </a:t>
            </a:r>
            <a:r>
              <a:rPr lang="ru-RU" sz="1600" dirty="0" smtClean="0">
                <a:solidFill>
                  <a:schemeClr val="bg1"/>
                </a:solidFill>
                <a:latin typeface="Times New Roman" pitchFamily="18" charset="0"/>
                <a:cs typeface="Times New Roman" pitchFamily="18" charset="0"/>
              </a:rPr>
              <a:t>…………………………………………………….. 44</a:t>
            </a:r>
            <a:endParaRPr lang="ru-RU" sz="1600" dirty="0">
              <a:solidFill>
                <a:schemeClr val="bg1"/>
              </a:solidFill>
              <a:latin typeface="Times New Roman" pitchFamily="18" charset="0"/>
              <a:cs typeface="Times New Roman" pitchFamily="18" charset="0"/>
            </a:endParaRP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21. </a:t>
            </a:r>
            <a:r>
              <a:rPr lang="ru-RU" sz="1600" dirty="0">
                <a:solidFill>
                  <a:schemeClr val="bg1"/>
                </a:solidFill>
                <a:latin typeface="Times New Roman" pitchFamily="18" charset="0"/>
                <a:cs typeface="Times New Roman" pitchFamily="18" charset="0"/>
              </a:rPr>
              <a:t>Объекты для инвесторов </a:t>
            </a:r>
            <a:r>
              <a:rPr lang="ru-RU" sz="1600" dirty="0" smtClean="0">
                <a:solidFill>
                  <a:schemeClr val="bg1"/>
                </a:solidFill>
                <a:latin typeface="Times New Roman" pitchFamily="18" charset="0"/>
                <a:cs typeface="Times New Roman" pitchFamily="18" charset="0"/>
              </a:rPr>
              <a:t>……………………………………………………….... 53</a:t>
            </a:r>
            <a:endParaRPr lang="ru-RU" sz="1600" dirty="0">
              <a:solidFill>
                <a:schemeClr val="bg1"/>
              </a:solidFill>
              <a:latin typeface="Times New Roman" pitchFamily="18" charset="0"/>
              <a:cs typeface="Times New Roman" pitchFamily="18" charset="0"/>
            </a:endParaRP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22. </a:t>
            </a:r>
            <a:r>
              <a:rPr lang="ru-RU" sz="1600" dirty="0">
                <a:solidFill>
                  <a:schemeClr val="bg1"/>
                </a:solidFill>
                <a:latin typeface="Times New Roman" pitchFamily="18" charset="0"/>
                <a:cs typeface="Times New Roman" pitchFamily="18" charset="0"/>
              </a:rPr>
              <a:t>Предложения инвесторам </a:t>
            </a:r>
            <a:r>
              <a:rPr lang="ru-RU" sz="1600" dirty="0" smtClean="0">
                <a:solidFill>
                  <a:schemeClr val="bg1"/>
                </a:solidFill>
                <a:latin typeface="Times New Roman" pitchFamily="18" charset="0"/>
                <a:cs typeface="Times New Roman" pitchFamily="18" charset="0"/>
              </a:rPr>
              <a:t>……………………………………………………….. 56</a:t>
            </a:r>
            <a:endParaRPr lang="ru-RU" sz="1600" dirty="0">
              <a:solidFill>
                <a:schemeClr val="bg1"/>
              </a:solidFill>
              <a:latin typeface="Times New Roman" pitchFamily="18" charset="0"/>
              <a:cs typeface="Times New Roman" pitchFamily="18" charset="0"/>
            </a:endParaRPr>
          </a:p>
          <a:p>
            <a:pPr marL="0" indent="0" algn="just">
              <a:lnSpc>
                <a:spcPct val="100000"/>
              </a:lnSpc>
              <a:spcBef>
                <a:spcPts val="0"/>
              </a:spcBef>
              <a:spcAft>
                <a:spcPts val="0"/>
              </a:spcAft>
              <a:buNone/>
            </a:pPr>
            <a:r>
              <a:rPr lang="ru-RU" sz="1600" dirty="0" smtClean="0">
                <a:solidFill>
                  <a:schemeClr val="bg1"/>
                </a:solidFill>
                <a:latin typeface="Times New Roman" pitchFamily="18" charset="0"/>
                <a:cs typeface="Times New Roman" pitchFamily="18" charset="0"/>
              </a:rPr>
              <a:t>23. </a:t>
            </a:r>
            <a:r>
              <a:rPr lang="ru-RU" sz="1600" dirty="0">
                <a:solidFill>
                  <a:schemeClr val="bg1"/>
                </a:solidFill>
                <a:latin typeface="Times New Roman" pitchFamily="18" charset="0"/>
                <a:cs typeface="Times New Roman" pitchFamily="18" charset="0"/>
              </a:rPr>
              <a:t>Контакты Администрации </a:t>
            </a:r>
            <a:r>
              <a:rPr lang="ru-RU" sz="1600" dirty="0" err="1">
                <a:solidFill>
                  <a:schemeClr val="bg1"/>
                </a:solidFill>
                <a:latin typeface="Times New Roman" pitchFamily="18" charset="0"/>
                <a:cs typeface="Times New Roman" pitchFamily="18" charset="0"/>
              </a:rPr>
              <a:t>Тулунского</a:t>
            </a:r>
            <a:r>
              <a:rPr lang="ru-RU" sz="1600" dirty="0">
                <a:solidFill>
                  <a:schemeClr val="bg1"/>
                </a:solidFill>
                <a:latin typeface="Times New Roman" pitchFamily="18" charset="0"/>
                <a:cs typeface="Times New Roman" pitchFamily="18" charset="0"/>
              </a:rPr>
              <a:t> муниципального района </a:t>
            </a:r>
            <a:r>
              <a:rPr lang="ru-RU" sz="1600" dirty="0" smtClean="0">
                <a:solidFill>
                  <a:schemeClr val="bg1"/>
                </a:solidFill>
                <a:latin typeface="Times New Roman" pitchFamily="18" charset="0"/>
                <a:cs typeface="Times New Roman" pitchFamily="18" charset="0"/>
              </a:rPr>
              <a:t>………..…… </a:t>
            </a:r>
            <a:r>
              <a:rPr lang="ru-RU" sz="1600" dirty="0" smtClean="0">
                <a:solidFill>
                  <a:schemeClr val="bg1"/>
                </a:solidFill>
                <a:latin typeface="Times New Roman" pitchFamily="18" charset="0"/>
                <a:cs typeface="Times New Roman" pitchFamily="18" charset="0"/>
              </a:rPr>
              <a:t>66</a:t>
            </a:r>
            <a:endParaRPr lang="ru-RU" sz="1600" dirty="0">
              <a:solidFill>
                <a:schemeClr val="tx1">
                  <a:lumMod val="95000"/>
                  <a:lumOff val="5000"/>
                </a:schemeClr>
              </a:solidFill>
              <a:latin typeface="Times New Roman" pitchFamily="18" charset="0"/>
              <a:cs typeface="Times New Roman" pitchFamily="18" charset="0"/>
            </a:endParaRPr>
          </a:p>
        </p:txBody>
      </p:sp>
      <p:sp>
        <p:nvSpPr>
          <p:cNvPr id="4" name="Номер слайда 3"/>
          <p:cNvSpPr>
            <a:spLocks noGrp="1"/>
          </p:cNvSpPr>
          <p:nvPr>
            <p:ph type="sldNum" sz="quarter" idx="12"/>
          </p:nvPr>
        </p:nvSpPr>
        <p:spPr>
          <a:xfrm>
            <a:off x="7865236" y="6492875"/>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3</a:t>
            </a:fld>
            <a:endParaRPr lang="ru-RU" sz="1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5582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1"/>
            <a:ext cx="9144000" cy="576064"/>
          </a:xfrm>
        </p:spPr>
        <p:txBody>
          <a:bodyPr>
            <a:noAutofit/>
          </a:bodyPr>
          <a:lstStyle/>
          <a:p>
            <a:pPr algn="ctr"/>
            <a:r>
              <a:rPr lang="ru-RU" sz="2400" b="1" dirty="0" smtClean="0">
                <a:solidFill>
                  <a:srgbClr val="006699"/>
                </a:solidFill>
                <a:latin typeface="Times New Roman" panose="02020603050405020304" pitchFamily="18" charset="0"/>
                <a:cs typeface="Times New Roman" panose="02020603050405020304" pitchFamily="18" charset="0"/>
              </a:rPr>
              <a:t>9. </a:t>
            </a:r>
            <a:r>
              <a:rPr lang="ru-RU" sz="2400" b="1" dirty="0">
                <a:solidFill>
                  <a:srgbClr val="006699"/>
                </a:solidFill>
                <a:latin typeface="Times New Roman" panose="02020603050405020304" pitchFamily="18" charset="0"/>
                <a:cs typeface="Times New Roman" panose="02020603050405020304" pitchFamily="18" charset="0"/>
              </a:rPr>
              <a:t>Сельское хозяйство</a:t>
            </a:r>
          </a:p>
        </p:txBody>
      </p:sp>
      <p:sp>
        <p:nvSpPr>
          <p:cNvPr id="3" name="Объект 2"/>
          <p:cNvSpPr>
            <a:spLocks noGrp="1"/>
          </p:cNvSpPr>
          <p:nvPr>
            <p:ph idx="1"/>
          </p:nvPr>
        </p:nvSpPr>
        <p:spPr>
          <a:xfrm>
            <a:off x="755577" y="576064"/>
            <a:ext cx="7632848" cy="2132856"/>
          </a:xfrm>
        </p:spPr>
        <p:txBody>
          <a:bodyPr>
            <a:noAutofit/>
          </a:bodyPr>
          <a:lstStyle/>
          <a:p>
            <a:pPr marL="0" indent="450000" algn="just">
              <a:lnSpc>
                <a:spcPct val="100000"/>
              </a:lnSpc>
              <a:spcBef>
                <a:spcPts val="0"/>
              </a:spcBef>
              <a:spcAft>
                <a:spcPts val="0"/>
              </a:spcAft>
              <a:buNone/>
            </a:pPr>
            <a:r>
              <a:rPr lang="ru-RU" sz="1600" dirty="0">
                <a:solidFill>
                  <a:schemeClr val="bg1"/>
                </a:solidFill>
                <a:latin typeface="Times New Roman" panose="02020603050405020304" pitchFamily="18" charset="0"/>
                <a:cs typeface="Times New Roman" panose="02020603050405020304" pitchFamily="18" charset="0"/>
              </a:rPr>
              <a:t>В </a:t>
            </a:r>
            <a:r>
              <a:rPr lang="ru-RU" sz="1600" dirty="0" smtClean="0">
                <a:solidFill>
                  <a:schemeClr val="bg1"/>
                </a:solidFill>
                <a:latin typeface="Times New Roman" panose="02020603050405020304" pitchFamily="18" charset="0"/>
                <a:cs typeface="Times New Roman" panose="02020603050405020304" pitchFamily="18" charset="0"/>
              </a:rPr>
              <a:t>течение 2023 года </a:t>
            </a:r>
            <a:r>
              <a:rPr lang="ru-RU" sz="1600" dirty="0">
                <a:solidFill>
                  <a:schemeClr val="bg1"/>
                </a:solidFill>
                <a:latin typeface="Times New Roman" panose="02020603050405020304" pitchFamily="18" charset="0"/>
                <a:cs typeface="Times New Roman" panose="02020603050405020304" pitchFamily="18" charset="0"/>
              </a:rPr>
              <a:t>на территории Тулунского района </a:t>
            </a:r>
            <a:r>
              <a:rPr lang="ru-RU" sz="1600" dirty="0" smtClean="0">
                <a:solidFill>
                  <a:schemeClr val="bg1"/>
                </a:solidFill>
                <a:latin typeface="Times New Roman" panose="02020603050405020304" pitchFamily="18" charset="0"/>
                <a:cs typeface="Times New Roman" panose="02020603050405020304" pitchFamily="18" charset="0"/>
              </a:rPr>
              <a:t>производственно-хозяйственную деятельность вели 4 </a:t>
            </a:r>
            <a:r>
              <a:rPr lang="ru-RU" sz="1600" dirty="0">
                <a:solidFill>
                  <a:schemeClr val="bg1"/>
                </a:solidFill>
                <a:latin typeface="Times New Roman" panose="02020603050405020304" pitchFamily="18" charset="0"/>
                <a:cs typeface="Times New Roman" panose="02020603050405020304" pitchFamily="18" charset="0"/>
              </a:rPr>
              <a:t>сельскохозяйственных </a:t>
            </a:r>
            <a:r>
              <a:rPr lang="ru-RU" sz="1600" dirty="0" smtClean="0">
                <a:solidFill>
                  <a:schemeClr val="bg1"/>
                </a:solidFill>
                <a:latin typeface="Times New Roman" panose="02020603050405020304" pitchFamily="18" charset="0"/>
                <a:cs typeface="Times New Roman" panose="02020603050405020304" pitchFamily="18" charset="0"/>
              </a:rPr>
              <a:t>предприятия, 45 </a:t>
            </a:r>
            <a:r>
              <a:rPr lang="ru-RU" sz="1600" dirty="0">
                <a:solidFill>
                  <a:schemeClr val="bg1"/>
                </a:solidFill>
                <a:latin typeface="Times New Roman" panose="02020603050405020304" pitchFamily="18" charset="0"/>
                <a:cs typeface="Times New Roman" panose="02020603050405020304" pitchFamily="18" charset="0"/>
              </a:rPr>
              <a:t>крестьянских (фермерских) </a:t>
            </a:r>
            <a:r>
              <a:rPr lang="ru-RU" sz="1600" dirty="0" smtClean="0">
                <a:solidFill>
                  <a:schemeClr val="bg1"/>
                </a:solidFill>
                <a:latin typeface="Times New Roman" panose="02020603050405020304" pitchFamily="18" charset="0"/>
                <a:cs typeface="Times New Roman" panose="02020603050405020304" pitchFamily="18" charset="0"/>
              </a:rPr>
              <a:t>хозяйства </a:t>
            </a:r>
            <a:r>
              <a:rPr lang="ru-RU" sz="1600" dirty="0">
                <a:solidFill>
                  <a:schemeClr val="bg1"/>
                </a:solidFill>
                <a:latin typeface="Times New Roman" panose="02020603050405020304" pitchFamily="18" charset="0"/>
                <a:cs typeface="Times New Roman" panose="02020603050405020304" pitchFamily="18" charset="0"/>
              </a:rPr>
              <a:t>(далее - КФХ), </a:t>
            </a:r>
            <a:r>
              <a:rPr lang="ru-RU" sz="1600" dirty="0" smtClean="0">
                <a:solidFill>
                  <a:schemeClr val="bg1"/>
                </a:solidFill>
                <a:latin typeface="Times New Roman" panose="02020603050405020304" pitchFamily="18" charset="0"/>
                <a:cs typeface="Times New Roman" panose="02020603050405020304" pitchFamily="18" charset="0"/>
              </a:rPr>
              <a:t>Тулунский аграрный техникум, </a:t>
            </a:r>
            <a:r>
              <a:rPr lang="ru-RU" sz="1600" dirty="0" err="1" smtClean="0">
                <a:solidFill>
                  <a:schemeClr val="bg1"/>
                </a:solidFill>
                <a:latin typeface="Times New Roman" panose="02020603050405020304" pitchFamily="18" charset="0"/>
                <a:cs typeface="Times New Roman" panose="02020603050405020304" pitchFamily="18" charset="0"/>
              </a:rPr>
              <a:t>Тулунское</a:t>
            </a:r>
            <a:r>
              <a:rPr lang="ru-RU" sz="1600" dirty="0" smtClean="0">
                <a:solidFill>
                  <a:schemeClr val="bg1"/>
                </a:solidFill>
                <a:latin typeface="Times New Roman" panose="02020603050405020304" pitchFamily="18" charset="0"/>
                <a:cs typeface="Times New Roman" panose="02020603050405020304" pitchFamily="18" charset="0"/>
              </a:rPr>
              <a:t> отделение НИИСХ и 10247 </a:t>
            </a:r>
            <a:r>
              <a:rPr lang="ru-RU" sz="1600" dirty="0">
                <a:solidFill>
                  <a:schemeClr val="bg1"/>
                </a:solidFill>
                <a:latin typeface="Times New Roman" panose="02020603050405020304" pitchFamily="18" charset="0"/>
                <a:cs typeface="Times New Roman" panose="02020603050405020304" pitchFamily="18" charset="0"/>
              </a:rPr>
              <a:t>личных подсобных хозяйств </a:t>
            </a:r>
            <a:r>
              <a:rPr lang="ru-RU" sz="1600" dirty="0" smtClean="0">
                <a:solidFill>
                  <a:schemeClr val="bg1"/>
                </a:solidFill>
                <a:latin typeface="Times New Roman" panose="02020603050405020304" pitchFamily="18" charset="0"/>
                <a:cs typeface="Times New Roman" panose="02020603050405020304" pitchFamily="18" charset="0"/>
              </a:rPr>
              <a:t>населения</a:t>
            </a:r>
            <a:r>
              <a:rPr lang="ru-RU" sz="1600" dirty="0">
                <a:solidFill>
                  <a:schemeClr val="bg1"/>
                </a:solidFill>
                <a:latin typeface="Times New Roman" panose="02020603050405020304" pitchFamily="18" charset="0"/>
                <a:cs typeface="Times New Roman" panose="02020603050405020304" pitchFamily="18" charset="0"/>
              </a:rPr>
              <a:t>.</a:t>
            </a:r>
          </a:p>
          <a:p>
            <a:pPr marL="0" indent="450000" algn="just">
              <a:lnSpc>
                <a:spcPct val="100000"/>
              </a:lnSpc>
              <a:spcBef>
                <a:spcPts val="0"/>
              </a:spcBef>
              <a:spcAft>
                <a:spcPts val="0"/>
              </a:spcAft>
              <a:buNone/>
            </a:pPr>
            <a:r>
              <a:rPr lang="ru-RU" sz="1600" dirty="0">
                <a:solidFill>
                  <a:schemeClr val="bg1"/>
                </a:solidFill>
                <a:latin typeface="Times New Roman" panose="02020603050405020304" pitchFamily="18" charset="0"/>
                <a:cs typeface="Times New Roman" panose="02020603050405020304" pitchFamily="18" charset="0"/>
              </a:rPr>
              <a:t>Валовая продукция, произведенная с/х предприятиями и </a:t>
            </a:r>
            <a:r>
              <a:rPr lang="ru-RU" sz="1600" dirty="0" smtClean="0">
                <a:solidFill>
                  <a:schemeClr val="bg1"/>
                </a:solidFill>
                <a:latin typeface="Times New Roman" panose="02020603050405020304" pitchFamily="18" charset="0"/>
                <a:cs typeface="Times New Roman" panose="02020603050405020304" pitchFamily="18" charset="0"/>
              </a:rPr>
              <a:t>КФХ, </a:t>
            </a:r>
            <a:r>
              <a:rPr lang="ru-RU" sz="1600" dirty="0">
                <a:solidFill>
                  <a:schemeClr val="bg1"/>
                </a:solidFill>
                <a:latin typeface="Times New Roman" panose="02020603050405020304" pitchFamily="18" charset="0"/>
                <a:cs typeface="Times New Roman" panose="02020603050405020304" pitchFamily="18" charset="0"/>
              </a:rPr>
              <a:t>в действующих ценах </a:t>
            </a:r>
            <a:r>
              <a:rPr lang="ru-RU" sz="1600" dirty="0" smtClean="0">
                <a:solidFill>
                  <a:schemeClr val="bg1"/>
                </a:solidFill>
                <a:latin typeface="Times New Roman" panose="02020603050405020304" pitchFamily="18" charset="0"/>
                <a:cs typeface="Times New Roman" panose="02020603050405020304" pitchFamily="18" charset="0"/>
              </a:rPr>
              <a:t>за 2023 год увеличился на 1,5 </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smtClean="0">
                <a:solidFill>
                  <a:schemeClr val="bg1"/>
                </a:solidFill>
                <a:latin typeface="Times New Roman" panose="02020603050405020304" pitchFamily="18" charset="0"/>
                <a:cs typeface="Times New Roman" panose="02020603050405020304" pitchFamily="18" charset="0"/>
              </a:rPr>
              <a:t>по сравнению с 2022 годом и </a:t>
            </a:r>
            <a:r>
              <a:rPr lang="ru-RU" sz="1600" dirty="0">
                <a:solidFill>
                  <a:schemeClr val="bg1"/>
                </a:solidFill>
                <a:latin typeface="Times New Roman" panose="02020603050405020304" pitchFamily="18" charset="0"/>
                <a:cs typeface="Times New Roman" panose="02020603050405020304" pitchFamily="18" charset="0"/>
              </a:rPr>
              <a:t>составила </a:t>
            </a:r>
            <a:r>
              <a:rPr lang="ru-RU" sz="1600" b="1" dirty="0" smtClean="0">
                <a:solidFill>
                  <a:srgbClr val="C00000"/>
                </a:solidFill>
                <a:latin typeface="Times New Roman" panose="02020603050405020304" pitchFamily="18" charset="0"/>
                <a:cs typeface="Times New Roman" panose="02020603050405020304" pitchFamily="18" charset="0"/>
              </a:rPr>
              <a:t>1478,2 млн</a:t>
            </a:r>
            <a:r>
              <a:rPr lang="ru-RU" sz="1600" b="1" dirty="0">
                <a:solidFill>
                  <a:srgbClr val="C00000"/>
                </a:solidFill>
                <a:latin typeface="Times New Roman" panose="02020603050405020304" pitchFamily="18" charset="0"/>
                <a:cs typeface="Times New Roman" panose="02020603050405020304" pitchFamily="18" charset="0"/>
              </a:rPr>
              <a:t>. руб.</a:t>
            </a:r>
          </a:p>
        </p:txBody>
      </p:sp>
      <p:sp>
        <p:nvSpPr>
          <p:cNvPr id="4" name="Номер слайда 3"/>
          <p:cNvSpPr>
            <a:spLocks noGrp="1"/>
          </p:cNvSpPr>
          <p:nvPr>
            <p:ph type="sldNum" sz="quarter" idx="12"/>
          </p:nvPr>
        </p:nvSpPr>
        <p:spPr>
          <a:xfrm>
            <a:off x="7810108" y="6467383"/>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30</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Диаграмма 6"/>
          <p:cNvGraphicFramePr/>
          <p:nvPr>
            <p:extLst>
              <p:ext uri="{D42A27DB-BD31-4B8C-83A1-F6EECF244321}">
                <p14:modId xmlns:p14="http://schemas.microsoft.com/office/powerpoint/2010/main" val="2707210422"/>
              </p:ext>
            </p:extLst>
          </p:nvPr>
        </p:nvGraphicFramePr>
        <p:xfrm>
          <a:off x="3779912" y="2564904"/>
          <a:ext cx="4608513" cy="3672408"/>
        </p:xfrm>
        <a:graphic>
          <a:graphicData uri="http://schemas.openxmlformats.org/drawingml/2006/chart">
            <c:chart xmlns:c="http://schemas.openxmlformats.org/drawingml/2006/chart" xmlns:r="http://schemas.openxmlformats.org/officeDocument/2006/relationships" r:id="rId2"/>
          </a:graphicData>
        </a:graphic>
      </p:graphicFrame>
      <p:pic>
        <p:nvPicPr>
          <p:cNvPr id="17" name="Рисунок 16"/>
          <p:cNvPicPr>
            <a:picLocks noChangeAspect="1"/>
          </p:cNvPicPr>
          <p:nvPr/>
        </p:nvPicPr>
        <p:blipFill>
          <a:blip r:embed="rId3"/>
          <a:stretch>
            <a:fillRect/>
          </a:stretch>
        </p:blipFill>
        <p:spPr>
          <a:xfrm>
            <a:off x="1043608" y="4403968"/>
            <a:ext cx="2468547" cy="1819608"/>
          </a:xfrm>
          <a:prstGeom prst="rect">
            <a:avLst/>
          </a:prstGeom>
        </p:spPr>
      </p:pic>
      <p:pic>
        <p:nvPicPr>
          <p:cNvPr id="21" name="Рисунок 20"/>
          <p:cNvPicPr>
            <a:picLocks noChangeAspect="1"/>
          </p:cNvPicPr>
          <p:nvPr/>
        </p:nvPicPr>
        <p:blipFill>
          <a:blip r:embed="rId4"/>
          <a:stretch>
            <a:fillRect/>
          </a:stretch>
        </p:blipFill>
        <p:spPr>
          <a:xfrm>
            <a:off x="429188" y="2420888"/>
            <a:ext cx="2414620" cy="1740024"/>
          </a:xfrm>
          <a:prstGeom prst="rect">
            <a:avLst/>
          </a:prstGeom>
        </p:spPr>
      </p:pic>
    </p:spTree>
    <p:extLst>
      <p:ext uri="{BB962C8B-B14F-4D97-AF65-F5344CB8AC3E}">
        <p14:creationId xmlns:p14="http://schemas.microsoft.com/office/powerpoint/2010/main" val="2169603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3999" cy="620688"/>
          </a:xfrm>
        </p:spPr>
        <p:txBody>
          <a:bodyPr>
            <a:noAutofit/>
          </a:bodyPr>
          <a:lstStyle/>
          <a:p>
            <a:pPr algn="ctr"/>
            <a:r>
              <a:rPr lang="ru-RU" sz="2000" b="1" dirty="0">
                <a:solidFill>
                  <a:srgbClr val="006699"/>
                </a:solidFill>
                <a:latin typeface="Times New Roman" panose="02020603050405020304" pitchFamily="18" charset="0"/>
                <a:cs typeface="Times New Roman" panose="02020603050405020304" pitchFamily="18" charset="0"/>
              </a:rPr>
              <a:t>Показатели развития сельскохозяйственного </a:t>
            </a:r>
            <a:r>
              <a:rPr lang="ru-RU" sz="2000" b="1" dirty="0" smtClean="0">
                <a:solidFill>
                  <a:srgbClr val="006699"/>
                </a:solidFill>
                <a:latin typeface="Times New Roman" panose="02020603050405020304" pitchFamily="18" charset="0"/>
                <a:cs typeface="Times New Roman" panose="02020603050405020304" pitchFamily="18" charset="0"/>
              </a:rPr>
              <a:t>ПРОИЗВОДСТВА за 2023 </a:t>
            </a:r>
            <a:r>
              <a:rPr lang="ru-RU" sz="2000" b="1" dirty="0">
                <a:solidFill>
                  <a:srgbClr val="006699"/>
                </a:solidFill>
                <a:latin typeface="Times New Roman" panose="02020603050405020304" pitchFamily="18" charset="0"/>
                <a:cs typeface="Times New Roman" panose="02020603050405020304" pitchFamily="18" charset="0"/>
              </a:rPr>
              <a:t>год</a:t>
            </a:r>
          </a:p>
        </p:txBody>
      </p:sp>
      <p:graphicFrame>
        <p:nvGraphicFramePr>
          <p:cNvPr id="7" name="Объект 6"/>
          <p:cNvGraphicFramePr>
            <a:graphicFrameLocks noGrp="1"/>
          </p:cNvGraphicFramePr>
          <p:nvPr>
            <p:ph idx="1"/>
            <p:extLst>
              <p:ext uri="{D42A27DB-BD31-4B8C-83A1-F6EECF244321}">
                <p14:modId xmlns:p14="http://schemas.microsoft.com/office/powerpoint/2010/main" val="1587631203"/>
              </p:ext>
            </p:extLst>
          </p:nvPr>
        </p:nvGraphicFramePr>
        <p:xfrm>
          <a:off x="539552" y="836712"/>
          <a:ext cx="3714323" cy="2664296"/>
        </p:xfrm>
        <a:graphic>
          <a:graphicData uri="http://schemas.openxmlformats.org/drawingml/2006/chart">
            <c:chart xmlns:c="http://schemas.openxmlformats.org/drawingml/2006/chart" xmlns:r="http://schemas.openxmlformats.org/officeDocument/2006/relationships" r:id="rId3"/>
          </a:graphicData>
        </a:graphic>
      </p:graphicFrame>
      <p:sp>
        <p:nvSpPr>
          <p:cNvPr id="4" name="Номер слайда 3"/>
          <p:cNvSpPr>
            <a:spLocks noGrp="1"/>
          </p:cNvSpPr>
          <p:nvPr>
            <p:ph type="sldNum" sz="quarter" idx="12"/>
          </p:nvPr>
        </p:nvSpPr>
        <p:spPr>
          <a:xfrm>
            <a:off x="7812360" y="6484414"/>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31</a:t>
            </a:fld>
            <a:endParaRPr lang="ru-RU" sz="1200" dirty="0">
              <a:solidFill>
                <a:schemeClr val="bg1"/>
              </a:solidFill>
              <a:latin typeface="Times New Roman" panose="02020603050405020304" pitchFamily="18" charset="0"/>
              <a:cs typeface="Times New Roman" panose="02020603050405020304" pitchFamily="18" charset="0"/>
            </a:endParaRPr>
          </a:p>
        </p:txBody>
      </p:sp>
      <p:cxnSp>
        <p:nvCxnSpPr>
          <p:cNvPr id="9" name="Прямая со стрелкой 8"/>
          <p:cNvCxnSpPr>
            <a:cxnSpLocks/>
          </p:cNvCxnSpPr>
          <p:nvPr/>
        </p:nvCxnSpPr>
        <p:spPr>
          <a:xfrm>
            <a:off x="2339752" y="1412776"/>
            <a:ext cx="722615" cy="1022970"/>
          </a:xfrm>
          <a:prstGeom prst="straightConnector1">
            <a:avLst/>
          </a:prstGeom>
          <a:ln w="25400">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Диаграмма 20"/>
          <p:cNvGraphicFramePr/>
          <p:nvPr>
            <p:extLst>
              <p:ext uri="{D42A27DB-BD31-4B8C-83A1-F6EECF244321}">
                <p14:modId xmlns:p14="http://schemas.microsoft.com/office/powerpoint/2010/main" val="2340427111"/>
              </p:ext>
            </p:extLst>
          </p:nvPr>
        </p:nvGraphicFramePr>
        <p:xfrm>
          <a:off x="827584" y="3790898"/>
          <a:ext cx="3744415" cy="2670933"/>
        </p:xfrm>
        <a:graphic>
          <a:graphicData uri="http://schemas.openxmlformats.org/drawingml/2006/chart">
            <c:chart xmlns:c="http://schemas.openxmlformats.org/drawingml/2006/chart" xmlns:r="http://schemas.openxmlformats.org/officeDocument/2006/relationships" r:id="rId4"/>
          </a:graphicData>
        </a:graphic>
      </p:graphicFrame>
      <p:sp>
        <p:nvSpPr>
          <p:cNvPr id="22" name="Овал 21"/>
          <p:cNvSpPr/>
          <p:nvPr/>
        </p:nvSpPr>
        <p:spPr>
          <a:xfrm>
            <a:off x="3031735" y="4494339"/>
            <a:ext cx="892192" cy="576064"/>
          </a:xfrm>
          <a:prstGeom prst="ellipse">
            <a:avLst/>
          </a:prstGeom>
          <a:solidFill>
            <a:schemeClr val="tx1"/>
          </a:solid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b="1" dirty="0" smtClean="0">
                <a:solidFill>
                  <a:schemeClr val="bg1"/>
                </a:solidFill>
                <a:latin typeface="Times New Roman" panose="02020603050405020304" pitchFamily="18" charset="0"/>
                <a:cs typeface="Times New Roman" panose="02020603050405020304" pitchFamily="18" charset="0"/>
              </a:rPr>
              <a:t>- 1,6 тонны</a:t>
            </a:r>
            <a:endParaRPr lang="ru-RU" sz="1000" b="1" dirty="0">
              <a:solidFill>
                <a:schemeClr val="bg1"/>
              </a:solidFill>
              <a:latin typeface="Times New Roman" panose="02020603050405020304" pitchFamily="18" charset="0"/>
              <a:cs typeface="Times New Roman" panose="02020603050405020304" pitchFamily="18" charset="0"/>
            </a:endParaRPr>
          </a:p>
        </p:txBody>
      </p:sp>
      <p:cxnSp>
        <p:nvCxnSpPr>
          <p:cNvPr id="25" name="Прямая со стрелкой 24"/>
          <p:cNvCxnSpPr>
            <a:cxnSpLocks/>
          </p:cNvCxnSpPr>
          <p:nvPr/>
        </p:nvCxnSpPr>
        <p:spPr>
          <a:xfrm>
            <a:off x="2483768" y="4365104"/>
            <a:ext cx="792088" cy="1008112"/>
          </a:xfrm>
          <a:prstGeom prst="straightConnector1">
            <a:avLst/>
          </a:prstGeom>
          <a:ln w="25400">
            <a:solidFill>
              <a:schemeClr val="bg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30" name="Диаграмма 29"/>
          <p:cNvGraphicFramePr/>
          <p:nvPr>
            <p:extLst>
              <p:ext uri="{D42A27DB-BD31-4B8C-83A1-F6EECF244321}">
                <p14:modId xmlns:p14="http://schemas.microsoft.com/office/powerpoint/2010/main" val="4173588597"/>
              </p:ext>
            </p:extLst>
          </p:nvPr>
        </p:nvGraphicFramePr>
        <p:xfrm>
          <a:off x="4777172" y="836712"/>
          <a:ext cx="3827276" cy="2664296"/>
        </p:xfrm>
        <a:graphic>
          <a:graphicData uri="http://schemas.openxmlformats.org/drawingml/2006/chart">
            <c:chart xmlns:c="http://schemas.openxmlformats.org/drawingml/2006/chart" xmlns:r="http://schemas.openxmlformats.org/officeDocument/2006/relationships" r:id="rId5"/>
          </a:graphicData>
        </a:graphic>
      </p:graphicFrame>
      <p:sp>
        <p:nvSpPr>
          <p:cNvPr id="32" name="Овал 31"/>
          <p:cNvSpPr/>
          <p:nvPr/>
        </p:nvSpPr>
        <p:spPr>
          <a:xfrm>
            <a:off x="5688123" y="1643023"/>
            <a:ext cx="1080117" cy="547617"/>
          </a:xfrm>
          <a:prstGeom prst="ellipse">
            <a:avLst/>
          </a:prstGeom>
          <a:solidFill>
            <a:schemeClr val="tx1"/>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b="1" dirty="0" smtClean="0">
                <a:solidFill>
                  <a:schemeClr val="tx1"/>
                </a:solidFill>
                <a:latin typeface="Times New Roman" panose="02020603050405020304" pitchFamily="18" charset="0"/>
                <a:cs typeface="Times New Roman" panose="02020603050405020304" pitchFamily="18" charset="0"/>
              </a:rPr>
              <a:t>+ </a:t>
            </a:r>
            <a:r>
              <a:rPr lang="ru-RU" sz="1000" b="1" dirty="0" smtClean="0">
                <a:solidFill>
                  <a:schemeClr val="bg1"/>
                </a:solidFill>
                <a:latin typeface="Times New Roman" panose="02020603050405020304" pitchFamily="18" charset="0"/>
                <a:cs typeface="Times New Roman" panose="02020603050405020304" pitchFamily="18" charset="0"/>
              </a:rPr>
              <a:t>+ 4360,4</a:t>
            </a:r>
            <a:r>
              <a:rPr lang="ru-RU" sz="1000" b="1" dirty="0" smtClean="0">
                <a:solidFill>
                  <a:schemeClr val="tx1"/>
                </a:solidFill>
                <a:latin typeface="Times New Roman" panose="02020603050405020304" pitchFamily="18" charset="0"/>
                <a:cs typeface="Times New Roman" panose="02020603050405020304" pitchFamily="18" charset="0"/>
              </a:rPr>
              <a:t> </a:t>
            </a:r>
            <a:r>
              <a:rPr lang="ru-RU" sz="1000" b="1" dirty="0" smtClean="0">
                <a:solidFill>
                  <a:schemeClr val="bg1"/>
                </a:solidFill>
                <a:latin typeface="Times New Roman" panose="02020603050405020304" pitchFamily="18" charset="0"/>
                <a:cs typeface="Times New Roman" panose="02020603050405020304" pitchFamily="18" charset="0"/>
              </a:rPr>
              <a:t>тонны</a:t>
            </a:r>
            <a:endParaRPr lang="ru-RU" sz="1000" b="1" dirty="0">
              <a:solidFill>
                <a:schemeClr val="bg1"/>
              </a:solidFill>
              <a:latin typeface="Times New Roman" panose="02020603050405020304" pitchFamily="18" charset="0"/>
              <a:cs typeface="Times New Roman" panose="02020603050405020304" pitchFamily="18" charset="0"/>
            </a:endParaRPr>
          </a:p>
        </p:txBody>
      </p:sp>
      <p:cxnSp>
        <p:nvCxnSpPr>
          <p:cNvPr id="34" name="Прямая со стрелкой 33"/>
          <p:cNvCxnSpPr>
            <a:cxnSpLocks/>
          </p:cNvCxnSpPr>
          <p:nvPr/>
        </p:nvCxnSpPr>
        <p:spPr>
          <a:xfrm flipV="1">
            <a:off x="6516216" y="1556792"/>
            <a:ext cx="774877" cy="1008112"/>
          </a:xfrm>
          <a:prstGeom prst="straightConnector1">
            <a:avLst/>
          </a:prstGeom>
          <a:ln w="2540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40" name="Диаграмма 39"/>
          <p:cNvGraphicFramePr/>
          <p:nvPr>
            <p:extLst>
              <p:ext uri="{D42A27DB-BD31-4B8C-83A1-F6EECF244321}">
                <p14:modId xmlns:p14="http://schemas.microsoft.com/office/powerpoint/2010/main" val="893468122"/>
              </p:ext>
            </p:extLst>
          </p:nvPr>
        </p:nvGraphicFramePr>
        <p:xfrm>
          <a:off x="5148064" y="3746006"/>
          <a:ext cx="3995935" cy="264879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704936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812360" y="6472870"/>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32</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Диаграмма 6"/>
          <p:cNvGraphicFramePr/>
          <p:nvPr>
            <p:extLst>
              <p:ext uri="{D42A27DB-BD31-4B8C-83A1-F6EECF244321}">
                <p14:modId xmlns:p14="http://schemas.microsoft.com/office/powerpoint/2010/main" val="2828804807"/>
              </p:ext>
            </p:extLst>
          </p:nvPr>
        </p:nvGraphicFramePr>
        <p:xfrm>
          <a:off x="4752020" y="404663"/>
          <a:ext cx="3816424" cy="26443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Диаграмма 9"/>
          <p:cNvGraphicFramePr/>
          <p:nvPr>
            <p:extLst>
              <p:ext uri="{D42A27DB-BD31-4B8C-83A1-F6EECF244321}">
                <p14:modId xmlns:p14="http://schemas.microsoft.com/office/powerpoint/2010/main" val="3301707634"/>
              </p:ext>
            </p:extLst>
          </p:nvPr>
        </p:nvGraphicFramePr>
        <p:xfrm>
          <a:off x="5179090" y="3467775"/>
          <a:ext cx="3964910" cy="30243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Диаграмма 15"/>
          <p:cNvGraphicFramePr/>
          <p:nvPr>
            <p:extLst>
              <p:ext uri="{D42A27DB-BD31-4B8C-83A1-F6EECF244321}">
                <p14:modId xmlns:p14="http://schemas.microsoft.com/office/powerpoint/2010/main" val="2470738690"/>
              </p:ext>
            </p:extLst>
          </p:nvPr>
        </p:nvGraphicFramePr>
        <p:xfrm>
          <a:off x="395536" y="404663"/>
          <a:ext cx="3960440" cy="2644335"/>
        </p:xfrm>
        <a:graphic>
          <a:graphicData uri="http://schemas.openxmlformats.org/drawingml/2006/chart">
            <c:chart xmlns:c="http://schemas.openxmlformats.org/drawingml/2006/chart" xmlns:r="http://schemas.openxmlformats.org/officeDocument/2006/relationships" r:id="rId5"/>
          </a:graphicData>
        </a:graphic>
      </p:graphicFrame>
      <p:cxnSp>
        <p:nvCxnSpPr>
          <p:cNvPr id="18" name="Прямая со стрелкой 17"/>
          <p:cNvCxnSpPr>
            <a:cxnSpLocks/>
          </p:cNvCxnSpPr>
          <p:nvPr/>
        </p:nvCxnSpPr>
        <p:spPr>
          <a:xfrm flipV="1">
            <a:off x="2699792" y="1340768"/>
            <a:ext cx="576064" cy="648072"/>
          </a:xfrm>
          <a:prstGeom prst="straightConnector1">
            <a:avLst/>
          </a:prstGeom>
          <a:ln w="2540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461" y="3484706"/>
            <a:ext cx="3982559" cy="2996952"/>
          </a:xfrm>
          <a:prstGeom prst="rect">
            <a:avLst/>
          </a:prstGeom>
          <a:ln>
            <a:noFill/>
          </a:ln>
          <a:effectLst>
            <a:softEdge rad="112500"/>
          </a:effectLst>
        </p:spPr>
      </p:pic>
    </p:spTree>
    <p:extLst>
      <p:ext uri="{BB962C8B-B14F-4D97-AF65-F5344CB8AC3E}">
        <p14:creationId xmlns:p14="http://schemas.microsoft.com/office/powerpoint/2010/main" val="45622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476671"/>
          </a:xfrm>
        </p:spPr>
        <p:txBody>
          <a:bodyPr>
            <a:noAutofit/>
          </a:bodyPr>
          <a:lstStyle/>
          <a:p>
            <a:pPr algn="ctr"/>
            <a:r>
              <a:rPr lang="ru-RU" sz="2400" b="1" dirty="0" smtClean="0">
                <a:solidFill>
                  <a:srgbClr val="006699"/>
                </a:solidFill>
                <a:latin typeface="Times New Roman" panose="02020603050405020304" pitchFamily="18" charset="0"/>
                <a:cs typeface="Times New Roman" panose="02020603050405020304" pitchFamily="18" charset="0"/>
              </a:rPr>
              <a:t>10. </a:t>
            </a:r>
            <a:r>
              <a:rPr lang="ru-RU" sz="2400" b="1" dirty="0">
                <a:solidFill>
                  <a:srgbClr val="006699"/>
                </a:solidFill>
                <a:latin typeface="Times New Roman" panose="02020603050405020304" pitchFamily="18" charset="0"/>
                <a:cs typeface="Times New Roman" panose="02020603050405020304" pitchFamily="18" charset="0"/>
              </a:rPr>
              <a:t>Малый и средний бизнес</a:t>
            </a:r>
          </a:p>
        </p:txBody>
      </p:sp>
      <p:sp>
        <p:nvSpPr>
          <p:cNvPr id="3" name="Объект 2"/>
          <p:cNvSpPr>
            <a:spLocks noGrp="1"/>
          </p:cNvSpPr>
          <p:nvPr>
            <p:ph idx="1"/>
          </p:nvPr>
        </p:nvSpPr>
        <p:spPr>
          <a:xfrm>
            <a:off x="4211960" y="476672"/>
            <a:ext cx="4176464" cy="6381328"/>
          </a:xfrm>
        </p:spPr>
        <p:txBody>
          <a:bodyPr>
            <a:noAutofit/>
          </a:bodyPr>
          <a:lstStyle/>
          <a:p>
            <a:pPr marL="0" indent="450000" algn="just">
              <a:lnSpc>
                <a:spcPct val="100000"/>
              </a:lnSpc>
              <a:spcBef>
                <a:spcPts val="0"/>
              </a:spcBef>
              <a:spcAft>
                <a:spcPts val="0"/>
              </a:spcAft>
              <a:buNone/>
            </a:pPr>
            <a:r>
              <a:rPr lang="ru-RU" sz="1600" dirty="0" smtClean="0">
                <a:solidFill>
                  <a:schemeClr val="bg1"/>
                </a:solidFill>
                <a:latin typeface="Times New Roman" panose="02020603050405020304" pitchFamily="18" charset="0"/>
                <a:cs typeface="Times New Roman" panose="02020603050405020304" pitchFamily="18" charset="0"/>
              </a:rPr>
              <a:t>В 2023 году на территории района осуществляли свою деятельность 159 субъектов малого и среднего предпринимательства (далее – СМСП), из них:</a:t>
            </a:r>
          </a:p>
          <a:p>
            <a:pPr algn="just">
              <a:lnSpc>
                <a:spcPct val="100000"/>
              </a:lnSpc>
              <a:spcBef>
                <a:spcPts val="0"/>
              </a:spcBef>
              <a:buFont typeface="Wingdings" panose="05000000000000000000" pitchFamily="2" charset="2"/>
              <a:buChar char="Ø"/>
            </a:pPr>
            <a:r>
              <a:rPr lang="ru-RU" sz="1600" dirty="0" smtClean="0">
                <a:solidFill>
                  <a:schemeClr val="bg1"/>
                </a:solidFill>
                <a:latin typeface="Times New Roman" panose="02020603050405020304" pitchFamily="18" charset="0"/>
                <a:cs typeface="Times New Roman" panose="02020603050405020304" pitchFamily="18" charset="0"/>
              </a:rPr>
              <a:t>1 среднее предприятие;</a:t>
            </a:r>
          </a:p>
          <a:p>
            <a:pPr algn="just">
              <a:lnSpc>
                <a:spcPct val="100000"/>
              </a:lnSpc>
              <a:spcBef>
                <a:spcPts val="0"/>
              </a:spcBef>
              <a:spcAft>
                <a:spcPts val="0"/>
              </a:spcAft>
              <a:buFont typeface="Wingdings" panose="05000000000000000000" pitchFamily="2" charset="2"/>
              <a:buChar char="Ø"/>
            </a:pPr>
            <a:r>
              <a:rPr lang="ru-RU" sz="1600" dirty="0" smtClean="0">
                <a:solidFill>
                  <a:schemeClr val="bg1"/>
                </a:solidFill>
                <a:latin typeface="Times New Roman" panose="02020603050405020304" pitchFamily="18" charset="0"/>
                <a:cs typeface="Times New Roman" panose="02020603050405020304" pitchFamily="18" charset="0"/>
              </a:rPr>
              <a:t>13 малых предприятий, в том числе 6 </a:t>
            </a:r>
            <a:r>
              <a:rPr lang="ru-RU" sz="1600" dirty="0" err="1" smtClean="0">
                <a:solidFill>
                  <a:schemeClr val="bg1"/>
                </a:solidFill>
                <a:latin typeface="Times New Roman" panose="02020603050405020304" pitchFamily="18" charset="0"/>
                <a:cs typeface="Times New Roman" panose="02020603050405020304" pitchFamily="18" charset="0"/>
              </a:rPr>
              <a:t>микропредприятий</a:t>
            </a:r>
            <a:r>
              <a:rPr lang="ru-RU" sz="1600" dirty="0" smtClean="0">
                <a:solidFill>
                  <a:schemeClr val="bg1"/>
                </a:solidFill>
                <a:latin typeface="Times New Roman" panose="02020603050405020304" pitchFamily="18" charset="0"/>
                <a:cs typeface="Times New Roman" panose="02020603050405020304" pitchFamily="18" charset="0"/>
              </a:rPr>
              <a:t>;</a:t>
            </a:r>
          </a:p>
          <a:p>
            <a:pPr algn="just">
              <a:lnSpc>
                <a:spcPct val="100000"/>
              </a:lnSpc>
              <a:spcBef>
                <a:spcPts val="0"/>
              </a:spcBef>
              <a:spcAft>
                <a:spcPts val="0"/>
              </a:spcAft>
              <a:buFont typeface="Wingdings" panose="05000000000000000000" pitchFamily="2" charset="2"/>
              <a:buChar char="Ø"/>
            </a:pPr>
            <a:r>
              <a:rPr lang="ru-RU" sz="1600" dirty="0" smtClean="0">
                <a:solidFill>
                  <a:schemeClr val="bg1"/>
                </a:solidFill>
                <a:latin typeface="Times New Roman" panose="02020603050405020304" pitchFamily="18" charset="0"/>
                <a:cs typeface="Times New Roman" panose="02020603050405020304" pitchFamily="18" charset="0"/>
              </a:rPr>
              <a:t>45 </a:t>
            </a:r>
            <a:r>
              <a:rPr lang="ru-RU" sz="1600" dirty="0">
                <a:solidFill>
                  <a:schemeClr val="bg1"/>
                </a:solidFill>
                <a:latin typeface="Times New Roman" panose="02020603050405020304" pitchFamily="18" charset="0"/>
                <a:cs typeface="Times New Roman" panose="02020603050405020304" pitchFamily="18" charset="0"/>
              </a:rPr>
              <a:t>крестьянских (фермерских) </a:t>
            </a:r>
            <a:r>
              <a:rPr lang="ru-RU" sz="1600" dirty="0" smtClean="0">
                <a:solidFill>
                  <a:schemeClr val="bg1"/>
                </a:solidFill>
                <a:latin typeface="Times New Roman" panose="02020603050405020304" pitchFamily="18" charset="0"/>
                <a:cs typeface="Times New Roman" panose="02020603050405020304" pitchFamily="18" charset="0"/>
              </a:rPr>
              <a:t>хозяйств;</a:t>
            </a:r>
            <a:endParaRPr lang="ru-RU" sz="1600" dirty="0">
              <a:solidFill>
                <a:schemeClr val="bg1"/>
              </a:solidFill>
              <a:latin typeface="Times New Roman" panose="02020603050405020304" pitchFamily="18" charset="0"/>
              <a:cs typeface="Times New Roman" panose="02020603050405020304" pitchFamily="18" charset="0"/>
            </a:endParaRPr>
          </a:p>
          <a:p>
            <a:pPr algn="just">
              <a:lnSpc>
                <a:spcPct val="100000"/>
              </a:lnSpc>
              <a:spcBef>
                <a:spcPts val="0"/>
              </a:spcBef>
              <a:spcAft>
                <a:spcPts val="0"/>
              </a:spcAft>
              <a:buFont typeface="Wingdings" panose="05000000000000000000" pitchFamily="2" charset="2"/>
              <a:buChar char="Ø"/>
            </a:pPr>
            <a:r>
              <a:rPr lang="ru-RU" sz="1600" dirty="0" smtClean="0">
                <a:solidFill>
                  <a:schemeClr val="bg1"/>
                </a:solidFill>
                <a:latin typeface="Times New Roman" panose="02020603050405020304" pitchFamily="18" charset="0"/>
                <a:cs typeface="Times New Roman" panose="02020603050405020304" pitchFamily="18" charset="0"/>
              </a:rPr>
              <a:t>102 </a:t>
            </a:r>
            <a:r>
              <a:rPr lang="ru-RU" sz="1600" dirty="0">
                <a:solidFill>
                  <a:schemeClr val="bg1"/>
                </a:solidFill>
                <a:latin typeface="Times New Roman" panose="02020603050405020304" pitchFamily="18" charset="0"/>
                <a:cs typeface="Times New Roman" panose="02020603050405020304" pitchFamily="18" charset="0"/>
              </a:rPr>
              <a:t>индивидуальных </a:t>
            </a:r>
            <a:r>
              <a:rPr lang="ru-RU" sz="1600" dirty="0" err="1" smtClean="0">
                <a:solidFill>
                  <a:schemeClr val="bg1"/>
                </a:solidFill>
                <a:latin typeface="Times New Roman" panose="02020603050405020304" pitchFamily="18" charset="0"/>
                <a:cs typeface="Times New Roman" panose="02020603050405020304" pitchFamily="18" charset="0"/>
              </a:rPr>
              <a:t>предпринимателея</a:t>
            </a:r>
            <a:r>
              <a:rPr lang="ru-RU" sz="1600" dirty="0" smtClean="0">
                <a:solidFill>
                  <a:schemeClr val="bg1"/>
                </a:solidFill>
                <a:latin typeface="Times New Roman" panose="02020603050405020304" pitchFamily="18" charset="0"/>
                <a:cs typeface="Times New Roman" panose="02020603050405020304" pitchFamily="18" charset="0"/>
              </a:rPr>
              <a:t>. </a:t>
            </a:r>
            <a:endParaRPr lang="ru-RU" sz="1600" dirty="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spcAft>
                <a:spcPts val="0"/>
              </a:spcAft>
              <a:buNone/>
            </a:pPr>
            <a:r>
              <a:rPr lang="ru-RU" sz="1600" dirty="0" smtClean="0">
                <a:solidFill>
                  <a:schemeClr val="bg1"/>
                </a:solidFill>
                <a:latin typeface="Times New Roman" panose="02020603050405020304" pitchFamily="18" charset="0"/>
                <a:cs typeface="Times New Roman" panose="02020603050405020304" pitchFamily="18" charset="0"/>
              </a:rPr>
              <a:t>Объем товарной продукции,  произведенной СМСП, за 2023 год увеличился </a:t>
            </a:r>
            <a:r>
              <a:rPr lang="ru-RU" sz="1600" dirty="0">
                <a:solidFill>
                  <a:schemeClr val="bg1"/>
                </a:solidFill>
                <a:latin typeface="Times New Roman" panose="02020603050405020304" pitchFamily="18" charset="0"/>
                <a:cs typeface="Times New Roman" panose="02020603050405020304" pitchFamily="18" charset="0"/>
              </a:rPr>
              <a:t>на </a:t>
            </a:r>
            <a:r>
              <a:rPr lang="ru-RU" sz="1600" dirty="0" smtClean="0">
                <a:solidFill>
                  <a:schemeClr val="bg1"/>
                </a:solidFill>
                <a:latin typeface="Times New Roman" panose="02020603050405020304" pitchFamily="18" charset="0"/>
                <a:cs typeface="Times New Roman" panose="02020603050405020304" pitchFamily="18" charset="0"/>
              </a:rPr>
              <a:t>11,6 </a:t>
            </a:r>
            <a:r>
              <a:rPr lang="ru-RU" sz="1600" dirty="0">
                <a:solidFill>
                  <a:schemeClr val="bg1"/>
                </a:solidFill>
                <a:latin typeface="Times New Roman" panose="02020603050405020304" pitchFamily="18" charset="0"/>
                <a:cs typeface="Times New Roman" panose="02020603050405020304" pitchFamily="18" charset="0"/>
              </a:rPr>
              <a:t>% по сравнению с прошлым годом и составил </a:t>
            </a:r>
            <a:r>
              <a:rPr lang="ru-RU" sz="1600" b="1" dirty="0" smtClean="0">
                <a:solidFill>
                  <a:srgbClr val="C00000"/>
                </a:solidFill>
                <a:latin typeface="Times New Roman" panose="02020603050405020304" pitchFamily="18" charset="0"/>
                <a:cs typeface="Times New Roman" panose="02020603050405020304" pitchFamily="18" charset="0"/>
              </a:rPr>
              <a:t>3115,1 </a:t>
            </a:r>
            <a:r>
              <a:rPr lang="ru-RU" sz="1600" b="1" dirty="0">
                <a:solidFill>
                  <a:srgbClr val="C00000"/>
                </a:solidFill>
                <a:latin typeface="Times New Roman" panose="02020603050405020304" pitchFamily="18" charset="0"/>
                <a:cs typeface="Times New Roman" panose="02020603050405020304" pitchFamily="18" charset="0"/>
              </a:rPr>
              <a:t>млн. руб. </a:t>
            </a:r>
          </a:p>
          <a:p>
            <a:pPr marL="0" indent="450000" algn="just">
              <a:lnSpc>
                <a:spcPct val="100000"/>
              </a:lnSpc>
              <a:spcBef>
                <a:spcPts val="0"/>
              </a:spcBef>
              <a:spcAft>
                <a:spcPts val="0"/>
              </a:spcAft>
              <a:buNone/>
            </a:pPr>
            <a:r>
              <a:rPr lang="ru-RU" sz="1600" dirty="0" smtClean="0">
                <a:solidFill>
                  <a:schemeClr val="bg1"/>
                </a:solidFill>
                <a:latin typeface="Times New Roman" panose="02020603050405020304" pitchFamily="18" charset="0"/>
                <a:cs typeface="Times New Roman" panose="02020603050405020304" pitchFamily="18" charset="0"/>
              </a:rPr>
              <a:t>В </a:t>
            </a:r>
            <a:r>
              <a:rPr lang="ru-RU" sz="1600" dirty="0">
                <a:solidFill>
                  <a:schemeClr val="bg1"/>
                </a:solidFill>
                <a:latin typeface="Times New Roman" panose="02020603050405020304" pitchFamily="18" charset="0"/>
                <a:cs typeface="Times New Roman" panose="02020603050405020304" pitchFamily="18" charset="0"/>
              </a:rPr>
              <a:t>общем объеме товарной продукции основную долю 46,9 % занимает сельское хозяйство и </a:t>
            </a:r>
            <a:r>
              <a:rPr lang="ru-RU" sz="1600" dirty="0" smtClean="0">
                <a:solidFill>
                  <a:schemeClr val="bg1"/>
                </a:solidFill>
                <a:latin typeface="Times New Roman" panose="02020603050405020304" pitchFamily="18" charset="0"/>
                <a:cs typeface="Times New Roman" panose="02020603050405020304" pitchFamily="18" charset="0"/>
              </a:rPr>
              <a:t>добыча </a:t>
            </a:r>
            <a:r>
              <a:rPr lang="ru-RU" sz="1600" dirty="0">
                <a:solidFill>
                  <a:schemeClr val="bg1"/>
                </a:solidFill>
                <a:latin typeface="Times New Roman" panose="02020603050405020304" pitchFamily="18" charset="0"/>
                <a:cs typeface="Times New Roman" panose="02020603050405020304" pitchFamily="18" charset="0"/>
              </a:rPr>
              <a:t>полезных </a:t>
            </a:r>
            <a:r>
              <a:rPr lang="ru-RU" sz="1600" dirty="0" smtClean="0">
                <a:solidFill>
                  <a:schemeClr val="bg1"/>
                </a:solidFill>
                <a:latin typeface="Times New Roman" panose="02020603050405020304" pitchFamily="18" charset="0"/>
                <a:cs typeface="Times New Roman" panose="02020603050405020304" pitchFamily="18" charset="0"/>
              </a:rPr>
              <a:t>ископаемых – 46,3 %, </a:t>
            </a:r>
            <a:r>
              <a:rPr lang="ru-RU" sz="1600" dirty="0">
                <a:solidFill>
                  <a:schemeClr val="bg1"/>
                </a:solidFill>
                <a:latin typeface="Times New Roman" panose="02020603050405020304" pitchFamily="18" charset="0"/>
                <a:cs typeface="Times New Roman" panose="02020603050405020304" pitchFamily="18" charset="0"/>
              </a:rPr>
              <a:t>обеспечение электрической энергией, газом и паром – 2,2 %, на лесное хозяйство (лесоводство и лесозаготовки) приходится 1,9 %, обрабатывающее производство – 1,8 %, торговлю – 0,9 </a:t>
            </a:r>
            <a:r>
              <a:rPr lang="ru-RU" sz="1600" dirty="0" smtClean="0">
                <a:solidFill>
                  <a:schemeClr val="bg1"/>
                </a:solidFill>
                <a:latin typeface="Times New Roman" panose="02020603050405020304" pitchFamily="18" charset="0"/>
                <a:cs typeface="Times New Roman" panose="02020603050405020304" pitchFamily="18" charset="0"/>
              </a:rPr>
              <a:t>%.</a:t>
            </a:r>
          </a:p>
          <a:p>
            <a:pPr marL="0" indent="450000" algn="just">
              <a:lnSpc>
                <a:spcPct val="100000"/>
              </a:lnSpc>
              <a:spcBef>
                <a:spcPts val="0"/>
              </a:spcBef>
              <a:spcAft>
                <a:spcPts val="0"/>
              </a:spcAft>
              <a:buNone/>
            </a:pPr>
            <a:r>
              <a:rPr lang="ru-RU" sz="1600" dirty="0" smtClean="0">
                <a:solidFill>
                  <a:schemeClr val="bg1"/>
                </a:solidFill>
                <a:latin typeface="Times New Roman" panose="02020603050405020304" pitchFamily="18" charset="0"/>
                <a:cs typeface="Times New Roman" panose="02020603050405020304" pitchFamily="18" charset="0"/>
              </a:rPr>
              <a:t>Доля </a:t>
            </a:r>
            <a:r>
              <a:rPr lang="ru-RU" sz="1600" dirty="0">
                <a:solidFill>
                  <a:schemeClr val="bg1"/>
                </a:solidFill>
                <a:latin typeface="Times New Roman" panose="02020603050405020304" pitchFamily="18" charset="0"/>
                <a:cs typeface="Times New Roman" panose="02020603050405020304" pitchFamily="18" charset="0"/>
              </a:rPr>
              <a:t>произведенной товарной продукции, выполненных работ (услуг) СМСП, в общем объеме составляет 29,1 %.</a:t>
            </a:r>
          </a:p>
          <a:p>
            <a:pPr marL="0" indent="450000" algn="just">
              <a:lnSpc>
                <a:spcPct val="100000"/>
              </a:lnSpc>
              <a:spcBef>
                <a:spcPts val="0"/>
              </a:spcBef>
              <a:spcAft>
                <a:spcPts val="0"/>
              </a:spcAft>
              <a:buNone/>
            </a:pPr>
            <a:endParaRPr lang="ru-RU" sz="1600" b="1" dirty="0">
              <a:solidFill>
                <a:schemeClr val="bg1"/>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a:xfrm>
            <a:off x="7821509" y="6493842"/>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33</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Диаграмма 6"/>
          <p:cNvGraphicFramePr/>
          <p:nvPr>
            <p:extLst>
              <p:ext uri="{D42A27DB-BD31-4B8C-83A1-F6EECF244321}">
                <p14:modId xmlns:p14="http://schemas.microsoft.com/office/powerpoint/2010/main" val="2026417573"/>
              </p:ext>
            </p:extLst>
          </p:nvPr>
        </p:nvGraphicFramePr>
        <p:xfrm>
          <a:off x="323529" y="476672"/>
          <a:ext cx="3888432" cy="63813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3049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27584" y="0"/>
            <a:ext cx="4104456" cy="5445224"/>
          </a:xfrm>
        </p:spPr>
        <p:txBody>
          <a:bodyPr>
            <a:noAutofit/>
          </a:bodyPr>
          <a:lstStyle/>
          <a:p>
            <a:pPr marL="0" indent="450000" algn="just">
              <a:lnSpc>
                <a:spcPct val="100000"/>
              </a:lnSpc>
              <a:spcBef>
                <a:spcPts val="0"/>
              </a:spcBef>
              <a:spcAft>
                <a:spcPts val="0"/>
              </a:spcAft>
              <a:buNone/>
            </a:pPr>
            <a:r>
              <a:rPr lang="ru-RU" sz="1600" dirty="0">
                <a:solidFill>
                  <a:schemeClr val="bg1"/>
                </a:solidFill>
                <a:latin typeface="Times New Roman" panose="02020603050405020304" pitchFamily="18" charset="0"/>
                <a:cs typeface="Times New Roman" panose="02020603050405020304" pitchFamily="18" charset="0"/>
              </a:rPr>
              <a:t>Выручка от реализации товаров, выполненных работ и услуг всеми СМСП за </a:t>
            </a:r>
            <a:r>
              <a:rPr lang="ru-RU" sz="1600" dirty="0" smtClean="0">
                <a:solidFill>
                  <a:schemeClr val="bg1"/>
                </a:solidFill>
                <a:latin typeface="Times New Roman" panose="02020603050405020304" pitchFamily="18" charset="0"/>
                <a:cs typeface="Times New Roman" panose="02020603050405020304" pitchFamily="18" charset="0"/>
              </a:rPr>
              <a:t>2023 </a:t>
            </a:r>
            <a:r>
              <a:rPr lang="ru-RU" sz="1600" dirty="0">
                <a:solidFill>
                  <a:schemeClr val="bg1"/>
                </a:solidFill>
                <a:latin typeface="Times New Roman" panose="02020603050405020304" pitchFamily="18" charset="0"/>
                <a:cs typeface="Times New Roman" panose="02020603050405020304" pitchFamily="18" charset="0"/>
              </a:rPr>
              <a:t>год составила </a:t>
            </a:r>
            <a:r>
              <a:rPr lang="ru-RU" sz="1600" b="1" dirty="0" smtClean="0">
                <a:solidFill>
                  <a:srgbClr val="C00000"/>
                </a:solidFill>
                <a:latin typeface="Times New Roman" panose="02020603050405020304" pitchFamily="18" charset="0"/>
                <a:cs typeface="Times New Roman" panose="02020603050405020304" pitchFamily="18" charset="0"/>
              </a:rPr>
              <a:t>3107,1 </a:t>
            </a:r>
            <a:r>
              <a:rPr lang="ru-RU" sz="1600" b="1" dirty="0">
                <a:solidFill>
                  <a:srgbClr val="C00000"/>
                </a:solidFill>
                <a:latin typeface="Times New Roman" panose="02020603050405020304" pitchFamily="18" charset="0"/>
                <a:cs typeface="Times New Roman" panose="02020603050405020304" pitchFamily="18" charset="0"/>
              </a:rPr>
              <a:t>млн. руб. </a:t>
            </a:r>
            <a:r>
              <a:rPr lang="ru-RU" sz="1600" dirty="0" smtClean="0">
                <a:solidFill>
                  <a:schemeClr val="bg1"/>
                </a:solidFill>
                <a:latin typeface="Times New Roman" panose="02020603050405020304" pitchFamily="18" charset="0"/>
                <a:cs typeface="Times New Roman" panose="02020603050405020304" pitchFamily="18" charset="0"/>
              </a:rPr>
              <a:t>(123,7 </a:t>
            </a:r>
            <a:r>
              <a:rPr lang="ru-RU" sz="1600" dirty="0">
                <a:solidFill>
                  <a:schemeClr val="bg1"/>
                </a:solidFill>
                <a:latin typeface="Times New Roman" panose="02020603050405020304" pitchFamily="18" charset="0"/>
                <a:cs typeface="Times New Roman" panose="02020603050405020304" pitchFamily="18" charset="0"/>
              </a:rPr>
              <a:t>% к прошлому году). </a:t>
            </a:r>
            <a:endParaRPr lang="ru-RU" sz="1600"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spcAft>
                <a:spcPts val="0"/>
              </a:spcAft>
              <a:buNone/>
            </a:pPr>
            <a:r>
              <a:rPr lang="ru-RU" sz="1600" dirty="0" smtClean="0">
                <a:solidFill>
                  <a:schemeClr val="bg1"/>
                </a:solidFill>
                <a:latin typeface="Times New Roman" panose="02020603050405020304" pitchFamily="18" charset="0"/>
                <a:cs typeface="Times New Roman" panose="02020603050405020304" pitchFamily="18" charset="0"/>
              </a:rPr>
              <a:t>Основная </a:t>
            </a:r>
            <a:r>
              <a:rPr lang="ru-RU" sz="1600" dirty="0">
                <a:solidFill>
                  <a:schemeClr val="bg1"/>
                </a:solidFill>
                <a:latin typeface="Times New Roman" panose="02020603050405020304" pitchFamily="18" charset="0"/>
                <a:cs typeface="Times New Roman" panose="02020603050405020304" pitchFamily="18" charset="0"/>
              </a:rPr>
              <a:t>доля выручки </a:t>
            </a:r>
            <a:r>
              <a:rPr lang="ru-RU" sz="1600" dirty="0" smtClean="0">
                <a:solidFill>
                  <a:schemeClr val="bg1"/>
                </a:solidFill>
                <a:latin typeface="Times New Roman" panose="02020603050405020304" pitchFamily="18" charset="0"/>
                <a:cs typeface="Times New Roman" panose="02020603050405020304" pitchFamily="18" charset="0"/>
              </a:rPr>
              <a:t>46,5 % приходится на добычу полезных ископаемых, на торговлю приходится 25,3 %, на </a:t>
            </a:r>
            <a:r>
              <a:rPr lang="ru-RU" sz="1600" dirty="0">
                <a:solidFill>
                  <a:schemeClr val="bg1"/>
                </a:solidFill>
                <a:latin typeface="Times New Roman" panose="02020603050405020304" pitchFamily="18" charset="0"/>
                <a:cs typeface="Times New Roman" panose="02020603050405020304" pitchFamily="18" charset="0"/>
              </a:rPr>
              <a:t>сельское </a:t>
            </a:r>
            <a:r>
              <a:rPr lang="ru-RU" sz="1600" dirty="0" smtClean="0">
                <a:solidFill>
                  <a:schemeClr val="bg1"/>
                </a:solidFill>
                <a:latin typeface="Times New Roman" panose="02020603050405020304" pitchFamily="18" charset="0"/>
                <a:cs typeface="Times New Roman" panose="02020603050405020304" pitchFamily="18" charset="0"/>
              </a:rPr>
              <a:t>хозяйство (растениеводство и животноводство)  22,4 %, </a:t>
            </a:r>
            <a:r>
              <a:rPr lang="ru-RU" sz="1600" dirty="0">
                <a:solidFill>
                  <a:schemeClr val="bg1"/>
                </a:solidFill>
                <a:latin typeface="Times New Roman" panose="02020603050405020304" pitchFamily="18" charset="0"/>
                <a:cs typeface="Times New Roman" panose="02020603050405020304" pitchFamily="18" charset="0"/>
              </a:rPr>
              <a:t>на обеспечение электрической энергией, газом и паром – 2,2 </a:t>
            </a:r>
            <a:r>
              <a:rPr lang="ru-RU" sz="1600" dirty="0" smtClean="0">
                <a:solidFill>
                  <a:schemeClr val="bg1"/>
                </a:solidFill>
                <a:latin typeface="Times New Roman" panose="02020603050405020304" pitchFamily="18" charset="0"/>
                <a:cs typeface="Times New Roman" panose="02020603050405020304" pitchFamily="18" charset="0"/>
              </a:rPr>
              <a:t>%, 1,9 </a:t>
            </a:r>
            <a:r>
              <a:rPr lang="ru-RU" sz="1600" dirty="0">
                <a:solidFill>
                  <a:schemeClr val="bg1"/>
                </a:solidFill>
                <a:latin typeface="Times New Roman" panose="02020603050405020304" pitchFamily="18" charset="0"/>
                <a:cs typeface="Times New Roman" panose="02020603050405020304" pitchFamily="18" charset="0"/>
              </a:rPr>
              <a:t>% - на </a:t>
            </a:r>
            <a:r>
              <a:rPr lang="ru-RU" sz="1600" dirty="0" smtClean="0">
                <a:solidFill>
                  <a:schemeClr val="bg1"/>
                </a:solidFill>
                <a:latin typeface="Times New Roman" panose="02020603050405020304" pitchFamily="18" charset="0"/>
                <a:cs typeface="Times New Roman" panose="02020603050405020304" pitchFamily="18" charset="0"/>
              </a:rPr>
              <a:t>лесное хозяйство (лесозаготовки), на обрабатывающее производство – 1,7 %.</a:t>
            </a:r>
          </a:p>
          <a:p>
            <a:pPr marL="0" indent="450000" algn="just">
              <a:lnSpc>
                <a:spcPct val="100000"/>
              </a:lnSpc>
              <a:spcBef>
                <a:spcPts val="0"/>
              </a:spcBef>
              <a:spcAft>
                <a:spcPts val="0"/>
              </a:spcAft>
              <a:buNone/>
            </a:pPr>
            <a:r>
              <a:rPr lang="ru-RU" sz="1600" dirty="0" smtClean="0">
                <a:solidFill>
                  <a:schemeClr val="bg1"/>
                </a:solidFill>
                <a:latin typeface="Times New Roman" panose="02020603050405020304" pitchFamily="18" charset="0"/>
                <a:cs typeface="Times New Roman" panose="02020603050405020304" pitchFamily="18" charset="0"/>
              </a:rPr>
              <a:t>Удельный </a:t>
            </a:r>
            <a:r>
              <a:rPr lang="ru-RU" sz="1600" dirty="0">
                <a:solidFill>
                  <a:schemeClr val="bg1"/>
                </a:solidFill>
                <a:latin typeface="Times New Roman" panose="02020603050405020304" pitchFamily="18" charset="0"/>
                <a:cs typeface="Times New Roman" panose="02020603050405020304" pitchFamily="18" charset="0"/>
              </a:rPr>
              <a:t>вес выручки СМСП в выручке в целом по району составляет </a:t>
            </a:r>
            <a:r>
              <a:rPr lang="ru-RU" sz="1600" dirty="0" smtClean="0">
                <a:solidFill>
                  <a:schemeClr val="bg1"/>
                </a:solidFill>
                <a:latin typeface="Times New Roman" panose="02020603050405020304" pitchFamily="18" charset="0"/>
                <a:cs typeface="Times New Roman" panose="02020603050405020304" pitchFamily="18" charset="0"/>
              </a:rPr>
              <a:t>29,1 </a:t>
            </a:r>
            <a:r>
              <a:rPr lang="ru-RU" sz="1600" dirty="0">
                <a:solidFill>
                  <a:schemeClr val="bg1"/>
                </a:solidFill>
                <a:latin typeface="Times New Roman" panose="02020603050405020304" pitchFamily="18" charset="0"/>
                <a:cs typeface="Times New Roman" panose="02020603050405020304" pitchFamily="18" charset="0"/>
              </a:rPr>
              <a:t>%.</a:t>
            </a:r>
          </a:p>
          <a:p>
            <a:pPr marL="0" indent="450000" algn="just">
              <a:lnSpc>
                <a:spcPct val="100000"/>
              </a:lnSpc>
              <a:spcBef>
                <a:spcPts val="0"/>
              </a:spcBef>
              <a:spcAft>
                <a:spcPts val="0"/>
              </a:spcAft>
              <a:buNone/>
            </a:pPr>
            <a:r>
              <a:rPr lang="ru-RU" sz="1600" dirty="0" smtClean="0">
                <a:solidFill>
                  <a:schemeClr val="bg1"/>
                </a:solidFill>
                <a:latin typeface="Times New Roman" panose="02020603050405020304" pitchFamily="18" charset="0"/>
                <a:cs typeface="Times New Roman" panose="02020603050405020304" pitchFamily="18" charset="0"/>
              </a:rPr>
              <a:t>Среднесписочная численность </a:t>
            </a:r>
            <a:r>
              <a:rPr lang="ru-RU" sz="1600" dirty="0">
                <a:solidFill>
                  <a:schemeClr val="bg1"/>
                </a:solidFill>
                <a:latin typeface="Times New Roman" panose="02020603050405020304" pitchFamily="18" charset="0"/>
                <a:cs typeface="Times New Roman" panose="02020603050405020304" pitchFamily="18" charset="0"/>
              </a:rPr>
              <a:t>работающих у СМСП составила </a:t>
            </a:r>
            <a:r>
              <a:rPr lang="ru-RU" sz="1600" dirty="0" smtClean="0">
                <a:solidFill>
                  <a:schemeClr val="bg1"/>
                </a:solidFill>
                <a:latin typeface="Times New Roman" panose="02020603050405020304" pitchFamily="18" charset="0"/>
                <a:cs typeface="Times New Roman" panose="02020603050405020304" pitchFamily="18" charset="0"/>
              </a:rPr>
              <a:t>467 </a:t>
            </a:r>
            <a:r>
              <a:rPr lang="ru-RU" sz="1600" dirty="0">
                <a:solidFill>
                  <a:schemeClr val="bg1"/>
                </a:solidFill>
                <a:latin typeface="Times New Roman" panose="02020603050405020304" pitchFamily="18" charset="0"/>
                <a:cs typeface="Times New Roman" panose="02020603050405020304" pitchFamily="18" charset="0"/>
              </a:rPr>
              <a:t>чел., </a:t>
            </a:r>
            <a:r>
              <a:rPr lang="ru-RU" sz="1600" dirty="0" smtClean="0">
                <a:solidFill>
                  <a:schemeClr val="bg1"/>
                </a:solidFill>
                <a:latin typeface="Times New Roman" panose="02020603050405020304" pitchFamily="18" charset="0"/>
                <a:cs typeface="Times New Roman" panose="02020603050405020304" pitchFamily="18" charset="0"/>
              </a:rPr>
              <a:t>снизилась к уровню 2022 </a:t>
            </a:r>
            <a:r>
              <a:rPr lang="ru-RU" sz="1600" dirty="0">
                <a:solidFill>
                  <a:schemeClr val="bg1"/>
                </a:solidFill>
                <a:latin typeface="Times New Roman" panose="02020603050405020304" pitchFamily="18" charset="0"/>
                <a:cs typeface="Times New Roman" panose="02020603050405020304" pitchFamily="18" charset="0"/>
              </a:rPr>
              <a:t>года на </a:t>
            </a:r>
            <a:r>
              <a:rPr lang="ru-RU" sz="1600" dirty="0" smtClean="0">
                <a:solidFill>
                  <a:schemeClr val="bg1"/>
                </a:solidFill>
                <a:latin typeface="Times New Roman" panose="02020603050405020304" pitchFamily="18" charset="0"/>
                <a:cs typeface="Times New Roman" panose="02020603050405020304" pitchFamily="18" charset="0"/>
              </a:rPr>
              <a:t>5 чел</a:t>
            </a:r>
            <a:r>
              <a:rPr lang="ru-RU" sz="1600" dirty="0">
                <a:solidFill>
                  <a:schemeClr val="bg1"/>
                </a:solidFill>
                <a:latin typeface="Times New Roman" panose="02020603050405020304" pitchFamily="18" charset="0"/>
                <a:cs typeface="Times New Roman" panose="02020603050405020304" pitchFamily="18" charset="0"/>
              </a:rPr>
              <a:t>. или </a:t>
            </a:r>
            <a:r>
              <a:rPr lang="ru-RU" sz="1600" dirty="0" smtClean="0">
                <a:solidFill>
                  <a:schemeClr val="bg1"/>
                </a:solidFill>
                <a:latin typeface="Times New Roman" panose="02020603050405020304" pitchFamily="18" charset="0"/>
                <a:cs typeface="Times New Roman" panose="02020603050405020304" pitchFamily="18" charset="0"/>
              </a:rPr>
              <a:t>на 1,1 %. Доля </a:t>
            </a:r>
            <a:r>
              <a:rPr lang="ru-RU" sz="1600" dirty="0">
                <a:solidFill>
                  <a:schemeClr val="bg1"/>
                </a:solidFill>
                <a:latin typeface="Times New Roman" panose="02020603050405020304" pitchFamily="18" charset="0"/>
                <a:cs typeface="Times New Roman" panose="02020603050405020304" pitchFamily="18" charset="0"/>
              </a:rPr>
              <a:t>занятых в малом и среднем бизнесе в общей численности занятых в экономике района составила </a:t>
            </a:r>
            <a:r>
              <a:rPr lang="ru-RU" sz="1600" dirty="0" smtClean="0">
                <a:solidFill>
                  <a:schemeClr val="bg1"/>
                </a:solidFill>
                <a:latin typeface="Times New Roman" panose="02020603050405020304" pitchFamily="18" charset="0"/>
                <a:cs typeface="Times New Roman" panose="02020603050405020304" pitchFamily="18" charset="0"/>
              </a:rPr>
              <a:t>10,1 </a:t>
            </a:r>
            <a:r>
              <a:rPr lang="ru-RU" sz="1600" dirty="0">
                <a:solidFill>
                  <a:schemeClr val="bg1"/>
                </a:solidFill>
                <a:latin typeface="Times New Roman" panose="02020603050405020304" pitchFamily="18" charset="0"/>
                <a:cs typeface="Times New Roman" panose="02020603050405020304" pitchFamily="18" charset="0"/>
              </a:rPr>
              <a:t>%.</a:t>
            </a:r>
          </a:p>
        </p:txBody>
      </p:sp>
      <p:sp>
        <p:nvSpPr>
          <p:cNvPr id="4" name="Номер слайда 3"/>
          <p:cNvSpPr>
            <a:spLocks noGrp="1"/>
          </p:cNvSpPr>
          <p:nvPr>
            <p:ph type="sldNum" sz="quarter" idx="12"/>
          </p:nvPr>
        </p:nvSpPr>
        <p:spPr>
          <a:xfrm>
            <a:off x="7884368" y="6492875"/>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34</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Диаграмма 6"/>
          <p:cNvGraphicFramePr/>
          <p:nvPr>
            <p:extLst>
              <p:ext uri="{D42A27DB-BD31-4B8C-83A1-F6EECF244321}">
                <p14:modId xmlns:p14="http://schemas.microsoft.com/office/powerpoint/2010/main" val="3713101899"/>
              </p:ext>
            </p:extLst>
          </p:nvPr>
        </p:nvGraphicFramePr>
        <p:xfrm>
          <a:off x="4788023" y="0"/>
          <a:ext cx="4355977" cy="685800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8" descr="http://www.b-soc.ru/userfiles/images/5%20sozdanie%20obschei%20cennost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8748" y="5491847"/>
            <a:ext cx="2569275" cy="1319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734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3041"/>
          </a:xfrm>
        </p:spPr>
        <p:txBody>
          <a:bodyPr>
            <a:normAutofit/>
          </a:bodyPr>
          <a:lstStyle/>
          <a:p>
            <a:pPr algn="ctr"/>
            <a:r>
              <a:rPr lang="ru-RU" sz="2400" b="1" dirty="0" smtClean="0">
                <a:solidFill>
                  <a:srgbClr val="006699"/>
                </a:solidFill>
                <a:latin typeface="Times New Roman" panose="02020603050405020304" pitchFamily="18" charset="0"/>
                <a:cs typeface="Times New Roman" panose="02020603050405020304" pitchFamily="18" charset="0"/>
              </a:rPr>
              <a:t>11. </a:t>
            </a:r>
            <a:r>
              <a:rPr lang="ru-RU" sz="2400" b="1" dirty="0">
                <a:solidFill>
                  <a:srgbClr val="006699"/>
                </a:solidFill>
                <a:latin typeface="Times New Roman" panose="02020603050405020304" pitchFamily="18" charset="0"/>
                <a:cs typeface="Times New Roman" panose="02020603050405020304" pitchFamily="18" charset="0"/>
              </a:rPr>
              <a:t>Бюджет</a:t>
            </a:r>
          </a:p>
        </p:txBody>
      </p:sp>
      <p:graphicFrame>
        <p:nvGraphicFramePr>
          <p:cNvPr id="13" name="Объект 12"/>
          <p:cNvGraphicFramePr>
            <a:graphicFrameLocks noGrp="1"/>
          </p:cNvGraphicFramePr>
          <p:nvPr>
            <p:ph idx="1"/>
            <p:extLst>
              <p:ext uri="{D42A27DB-BD31-4B8C-83A1-F6EECF244321}">
                <p14:modId xmlns:p14="http://schemas.microsoft.com/office/powerpoint/2010/main" val="3509280417"/>
              </p:ext>
            </p:extLst>
          </p:nvPr>
        </p:nvGraphicFramePr>
        <p:xfrm>
          <a:off x="4283968" y="887983"/>
          <a:ext cx="4320480" cy="1158035"/>
        </p:xfrm>
        <a:graphic>
          <a:graphicData uri="http://schemas.openxmlformats.org/drawingml/2006/table">
            <a:tbl>
              <a:tblPr firstRow="1" bandRow="1">
                <a:tableStyleId>{5C22544A-7EE6-4342-B048-85BDC9FD1C3A}</a:tableStyleId>
              </a:tblPr>
              <a:tblGrid>
                <a:gridCol w="1518714">
                  <a:extLst>
                    <a:ext uri="{9D8B030D-6E8A-4147-A177-3AD203B41FA5}">
                      <a16:colId xmlns:a16="http://schemas.microsoft.com/office/drawing/2014/main" val="2706932077"/>
                    </a:ext>
                  </a:extLst>
                </a:gridCol>
                <a:gridCol w="1433614">
                  <a:extLst>
                    <a:ext uri="{9D8B030D-6E8A-4147-A177-3AD203B41FA5}">
                      <a16:colId xmlns:a16="http://schemas.microsoft.com/office/drawing/2014/main" val="2154129589"/>
                    </a:ext>
                  </a:extLst>
                </a:gridCol>
                <a:gridCol w="1368152">
                  <a:extLst>
                    <a:ext uri="{9D8B030D-6E8A-4147-A177-3AD203B41FA5}">
                      <a16:colId xmlns:a16="http://schemas.microsoft.com/office/drawing/2014/main" val="3876510977"/>
                    </a:ext>
                  </a:extLst>
                </a:gridCol>
              </a:tblGrid>
              <a:tr h="442778">
                <a:tc gridSpan="3">
                  <a:txBody>
                    <a:bodyPr/>
                    <a:lstStyle/>
                    <a:p>
                      <a:pPr algn="ctr"/>
                      <a:r>
                        <a:rPr lang="ru-RU" sz="2000" b="1" dirty="0">
                          <a:solidFill>
                            <a:schemeClr val="tx1"/>
                          </a:solidFill>
                          <a:latin typeface="Times New Roman" panose="02020603050405020304" pitchFamily="18" charset="0"/>
                          <a:cs typeface="Times New Roman" panose="02020603050405020304" pitchFamily="18" charset="0"/>
                        </a:rPr>
                        <a:t>Доходы</a:t>
                      </a:r>
                      <a:r>
                        <a:rPr lang="ru-RU" sz="2000" b="1" baseline="0" dirty="0">
                          <a:solidFill>
                            <a:schemeClr val="tx1"/>
                          </a:solidFill>
                          <a:latin typeface="Times New Roman" panose="02020603050405020304" pitchFamily="18" charset="0"/>
                          <a:cs typeface="Times New Roman" panose="02020603050405020304" pitchFamily="18" charset="0"/>
                        </a:rPr>
                        <a:t> (</a:t>
                      </a:r>
                      <a:r>
                        <a:rPr lang="ru-RU" sz="2000" b="1" dirty="0">
                          <a:solidFill>
                            <a:schemeClr val="tx1"/>
                          </a:solidFill>
                          <a:latin typeface="Times New Roman" panose="02020603050405020304" pitchFamily="18" charset="0"/>
                          <a:cs typeface="Times New Roman" panose="02020603050405020304" pitchFamily="18" charset="0"/>
                        </a:rPr>
                        <a:t>млн. руб.)</a:t>
                      </a:r>
                    </a:p>
                  </a:txBody>
                  <a:tcPr>
                    <a:solidFill>
                      <a:schemeClr val="accent5">
                        <a:lumMod val="75000"/>
                      </a:schemeClr>
                    </a:solidFill>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915064488"/>
                  </a:ext>
                </a:extLst>
              </a:tr>
              <a:tr h="340599">
                <a:tc>
                  <a:txBody>
                    <a:bodyPr/>
                    <a:lstStyle/>
                    <a:p>
                      <a:pPr algn="ctr"/>
                      <a:r>
                        <a:rPr lang="ru-RU" sz="1400" dirty="0" smtClean="0">
                          <a:solidFill>
                            <a:schemeClr val="bg1"/>
                          </a:solidFill>
                          <a:latin typeface="Times New Roman" panose="02020603050405020304" pitchFamily="18" charset="0"/>
                          <a:cs typeface="Times New Roman" panose="02020603050405020304" pitchFamily="18" charset="0"/>
                        </a:rPr>
                        <a:t>2022 </a:t>
                      </a:r>
                      <a:r>
                        <a:rPr lang="ru-RU" sz="1400" dirty="0">
                          <a:solidFill>
                            <a:schemeClr val="bg1"/>
                          </a:solidFill>
                          <a:latin typeface="Times New Roman" panose="02020603050405020304" pitchFamily="18" charset="0"/>
                          <a:cs typeface="Times New Roman" panose="02020603050405020304" pitchFamily="18" charset="0"/>
                        </a:rPr>
                        <a:t>год (факт)</a:t>
                      </a:r>
                    </a:p>
                  </a:txBody>
                  <a:tcPr>
                    <a:solidFill>
                      <a:schemeClr val="accent5">
                        <a:lumMod val="40000"/>
                        <a:lumOff val="60000"/>
                      </a:schemeClr>
                    </a:solidFill>
                  </a:tcPr>
                </a:tc>
                <a:tc>
                  <a:txBody>
                    <a:bodyPr/>
                    <a:lstStyle/>
                    <a:p>
                      <a:pPr algn="ctr"/>
                      <a:r>
                        <a:rPr lang="ru-RU" sz="1400" dirty="0" smtClean="0">
                          <a:solidFill>
                            <a:schemeClr val="bg1"/>
                          </a:solidFill>
                          <a:latin typeface="Times New Roman" panose="02020603050405020304" pitchFamily="18" charset="0"/>
                          <a:cs typeface="Times New Roman" panose="02020603050405020304" pitchFamily="18" charset="0"/>
                        </a:rPr>
                        <a:t>2023 </a:t>
                      </a:r>
                      <a:r>
                        <a:rPr lang="ru-RU" sz="1400" dirty="0">
                          <a:solidFill>
                            <a:schemeClr val="bg1"/>
                          </a:solidFill>
                          <a:latin typeface="Times New Roman" panose="02020603050405020304" pitchFamily="18" charset="0"/>
                          <a:cs typeface="Times New Roman" panose="02020603050405020304" pitchFamily="18" charset="0"/>
                        </a:rPr>
                        <a:t>год (факт)</a:t>
                      </a:r>
                    </a:p>
                  </a:txBody>
                  <a:tcPr>
                    <a:solidFill>
                      <a:schemeClr val="accent5">
                        <a:lumMod val="40000"/>
                        <a:lumOff val="60000"/>
                      </a:schemeClr>
                    </a:solidFill>
                  </a:tcPr>
                </a:tc>
                <a:tc>
                  <a:txBody>
                    <a:bodyPr/>
                    <a:lstStyle/>
                    <a:p>
                      <a:pPr algn="ctr"/>
                      <a:r>
                        <a:rPr lang="ru-RU" sz="1400" dirty="0" smtClean="0">
                          <a:solidFill>
                            <a:schemeClr val="bg1"/>
                          </a:solidFill>
                          <a:latin typeface="Times New Roman" panose="02020603050405020304" pitchFamily="18" charset="0"/>
                          <a:cs typeface="Times New Roman" panose="02020603050405020304" pitchFamily="18" charset="0"/>
                        </a:rPr>
                        <a:t>2023 </a:t>
                      </a:r>
                      <a:r>
                        <a:rPr lang="ru-RU" sz="1400" dirty="0">
                          <a:solidFill>
                            <a:schemeClr val="bg1"/>
                          </a:solidFill>
                          <a:latin typeface="Times New Roman" panose="02020603050405020304" pitchFamily="18" charset="0"/>
                          <a:cs typeface="Times New Roman" panose="02020603050405020304" pitchFamily="18" charset="0"/>
                        </a:rPr>
                        <a:t>год (план)</a:t>
                      </a:r>
                    </a:p>
                  </a:txBody>
                  <a:tcPr>
                    <a:solidFill>
                      <a:schemeClr val="accent5">
                        <a:lumMod val="40000"/>
                        <a:lumOff val="60000"/>
                      </a:schemeClr>
                    </a:solidFill>
                  </a:tcPr>
                </a:tc>
                <a:extLst>
                  <a:ext uri="{0D108BD9-81ED-4DB2-BD59-A6C34878D82A}">
                    <a16:rowId xmlns:a16="http://schemas.microsoft.com/office/drawing/2014/main" val="1277183484"/>
                  </a:ext>
                </a:extLst>
              </a:tr>
              <a:tr h="374658">
                <a:tc>
                  <a:txBody>
                    <a:bodyPr/>
                    <a:lstStyle/>
                    <a:p>
                      <a:pPr algn="ctr"/>
                      <a:r>
                        <a:rPr lang="ru-RU" sz="1600" b="1" dirty="0" smtClean="0">
                          <a:solidFill>
                            <a:schemeClr val="bg1"/>
                          </a:solidFill>
                          <a:latin typeface="Times New Roman" panose="02020603050405020304" pitchFamily="18" charset="0"/>
                          <a:cs typeface="Times New Roman" panose="02020603050405020304" pitchFamily="18" charset="0"/>
                        </a:rPr>
                        <a:t>1745,6</a:t>
                      </a:r>
                      <a:endParaRPr lang="ru-RU" sz="1600" b="1"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ru-RU" sz="1600" b="1" dirty="0" smtClean="0">
                          <a:solidFill>
                            <a:schemeClr val="bg1"/>
                          </a:solidFill>
                          <a:latin typeface="Times New Roman" panose="02020603050405020304" pitchFamily="18" charset="0"/>
                          <a:cs typeface="Times New Roman" panose="02020603050405020304" pitchFamily="18" charset="0"/>
                        </a:rPr>
                        <a:t>1953,5</a:t>
                      </a:r>
                      <a:endParaRPr lang="ru-RU" sz="1600" b="1"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ru-RU" sz="1600" b="1" dirty="0" smtClean="0">
                          <a:solidFill>
                            <a:schemeClr val="bg1"/>
                          </a:solidFill>
                          <a:latin typeface="Times New Roman" panose="02020603050405020304" pitchFamily="18" charset="0"/>
                          <a:cs typeface="Times New Roman" panose="02020603050405020304" pitchFamily="18" charset="0"/>
                        </a:rPr>
                        <a:t>1996,8</a:t>
                      </a:r>
                      <a:endParaRPr lang="ru-RU" sz="1600" b="1"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val="68960060"/>
                  </a:ext>
                </a:extLst>
              </a:tr>
            </a:tbl>
          </a:graphicData>
        </a:graphic>
      </p:graphicFrame>
      <p:sp>
        <p:nvSpPr>
          <p:cNvPr id="4" name="Номер слайда 3"/>
          <p:cNvSpPr>
            <a:spLocks noGrp="1"/>
          </p:cNvSpPr>
          <p:nvPr>
            <p:ph type="sldNum" sz="quarter" idx="12"/>
          </p:nvPr>
        </p:nvSpPr>
        <p:spPr>
          <a:xfrm>
            <a:off x="7884368" y="6498517"/>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35</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14" name="Таблица 13"/>
          <p:cNvGraphicFramePr>
            <a:graphicFrameLocks noGrp="1"/>
          </p:cNvGraphicFramePr>
          <p:nvPr>
            <p:extLst>
              <p:ext uri="{D42A27DB-BD31-4B8C-83A1-F6EECF244321}">
                <p14:modId xmlns:p14="http://schemas.microsoft.com/office/powerpoint/2010/main" val="3261278729"/>
              </p:ext>
            </p:extLst>
          </p:nvPr>
        </p:nvGraphicFramePr>
        <p:xfrm>
          <a:off x="4283968" y="3068960"/>
          <a:ext cx="4320480" cy="1008112"/>
        </p:xfrm>
        <a:graphic>
          <a:graphicData uri="http://schemas.openxmlformats.org/drawingml/2006/table">
            <a:tbl>
              <a:tblPr firstRow="1" bandRow="1">
                <a:tableStyleId>{5C22544A-7EE6-4342-B048-85BDC9FD1C3A}</a:tableStyleId>
              </a:tblPr>
              <a:tblGrid>
                <a:gridCol w="1493500">
                  <a:extLst>
                    <a:ext uri="{9D8B030D-6E8A-4147-A177-3AD203B41FA5}">
                      <a16:colId xmlns:a16="http://schemas.microsoft.com/office/drawing/2014/main" val="2046354434"/>
                    </a:ext>
                  </a:extLst>
                </a:gridCol>
                <a:gridCol w="1386820">
                  <a:extLst>
                    <a:ext uri="{9D8B030D-6E8A-4147-A177-3AD203B41FA5}">
                      <a16:colId xmlns:a16="http://schemas.microsoft.com/office/drawing/2014/main" val="744881313"/>
                    </a:ext>
                  </a:extLst>
                </a:gridCol>
                <a:gridCol w="1440160">
                  <a:extLst>
                    <a:ext uri="{9D8B030D-6E8A-4147-A177-3AD203B41FA5}">
                      <a16:colId xmlns:a16="http://schemas.microsoft.com/office/drawing/2014/main" val="3485846004"/>
                    </a:ext>
                  </a:extLst>
                </a:gridCol>
              </a:tblGrid>
              <a:tr h="366586">
                <a:tc gridSpan="3">
                  <a:txBody>
                    <a:bodyPr/>
                    <a:lstStyle/>
                    <a:p>
                      <a:pPr algn="ctr"/>
                      <a:r>
                        <a:rPr lang="ru-RU" dirty="0">
                          <a:solidFill>
                            <a:schemeClr val="tx1"/>
                          </a:solidFill>
                          <a:latin typeface="Times New Roman" panose="02020603050405020304" pitchFamily="18" charset="0"/>
                          <a:cs typeface="Times New Roman" panose="02020603050405020304" pitchFamily="18" charset="0"/>
                        </a:rPr>
                        <a:t>Расходы (млн. руб.)</a:t>
                      </a:r>
                    </a:p>
                  </a:txBody>
                  <a:tcPr>
                    <a:solidFill>
                      <a:schemeClr val="accent5">
                        <a:lumMod val="75000"/>
                      </a:schemeClr>
                    </a:solidFill>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86643708"/>
                  </a:ext>
                </a:extLst>
              </a:tr>
              <a:tr h="305488">
                <a:tc>
                  <a:txBody>
                    <a:bodyPr/>
                    <a:lstStyle/>
                    <a:p>
                      <a:pPr algn="ctr"/>
                      <a:r>
                        <a:rPr lang="ru-RU" sz="1400" dirty="0" smtClean="0">
                          <a:solidFill>
                            <a:schemeClr val="bg1"/>
                          </a:solidFill>
                          <a:latin typeface="Times New Roman" panose="02020603050405020304" pitchFamily="18" charset="0"/>
                          <a:cs typeface="Times New Roman" panose="02020603050405020304" pitchFamily="18" charset="0"/>
                        </a:rPr>
                        <a:t>2022 </a:t>
                      </a:r>
                      <a:r>
                        <a:rPr lang="ru-RU" sz="1400" dirty="0">
                          <a:solidFill>
                            <a:schemeClr val="bg1"/>
                          </a:solidFill>
                          <a:latin typeface="Times New Roman" panose="02020603050405020304" pitchFamily="18" charset="0"/>
                          <a:cs typeface="Times New Roman" panose="02020603050405020304" pitchFamily="18" charset="0"/>
                        </a:rPr>
                        <a:t>год (факт)</a:t>
                      </a:r>
                    </a:p>
                  </a:txBody>
                  <a:tcPr>
                    <a:solidFill>
                      <a:schemeClr val="accent5">
                        <a:lumMod val="60000"/>
                        <a:lumOff val="40000"/>
                      </a:schemeClr>
                    </a:solidFill>
                  </a:tcPr>
                </a:tc>
                <a:tc>
                  <a:txBody>
                    <a:bodyPr/>
                    <a:lstStyle/>
                    <a:p>
                      <a:pPr algn="ctr"/>
                      <a:r>
                        <a:rPr lang="ru-RU" sz="1400" dirty="0" smtClean="0">
                          <a:solidFill>
                            <a:schemeClr val="bg1"/>
                          </a:solidFill>
                          <a:latin typeface="Times New Roman" panose="02020603050405020304" pitchFamily="18" charset="0"/>
                          <a:cs typeface="Times New Roman" panose="02020603050405020304" pitchFamily="18" charset="0"/>
                        </a:rPr>
                        <a:t>2023 </a:t>
                      </a:r>
                      <a:r>
                        <a:rPr lang="ru-RU" sz="1400" dirty="0">
                          <a:solidFill>
                            <a:schemeClr val="bg1"/>
                          </a:solidFill>
                          <a:latin typeface="Times New Roman" panose="02020603050405020304" pitchFamily="18" charset="0"/>
                          <a:cs typeface="Times New Roman" panose="02020603050405020304" pitchFamily="18" charset="0"/>
                        </a:rPr>
                        <a:t>год</a:t>
                      </a:r>
                      <a:r>
                        <a:rPr lang="ru-RU" sz="1400" baseline="0" dirty="0">
                          <a:solidFill>
                            <a:schemeClr val="bg1"/>
                          </a:solidFill>
                          <a:latin typeface="Times New Roman" panose="02020603050405020304" pitchFamily="18" charset="0"/>
                          <a:cs typeface="Times New Roman" panose="02020603050405020304" pitchFamily="18" charset="0"/>
                        </a:rPr>
                        <a:t> (факт)</a:t>
                      </a:r>
                      <a:endParaRPr lang="ru-RU" sz="1400"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tc>
                  <a:txBody>
                    <a:bodyPr/>
                    <a:lstStyle/>
                    <a:p>
                      <a:pPr algn="ctr"/>
                      <a:r>
                        <a:rPr lang="ru-RU" sz="1400" dirty="0" smtClean="0">
                          <a:solidFill>
                            <a:schemeClr val="bg1"/>
                          </a:solidFill>
                          <a:latin typeface="Times New Roman" panose="02020603050405020304" pitchFamily="18" charset="0"/>
                          <a:cs typeface="Times New Roman" panose="02020603050405020304" pitchFamily="18" charset="0"/>
                        </a:rPr>
                        <a:t>2023 </a:t>
                      </a:r>
                      <a:r>
                        <a:rPr lang="ru-RU" sz="1400" dirty="0">
                          <a:solidFill>
                            <a:schemeClr val="bg1"/>
                          </a:solidFill>
                          <a:latin typeface="Times New Roman" panose="02020603050405020304" pitchFamily="18" charset="0"/>
                          <a:cs typeface="Times New Roman" panose="02020603050405020304" pitchFamily="18" charset="0"/>
                        </a:rPr>
                        <a:t>год</a:t>
                      </a:r>
                      <a:r>
                        <a:rPr lang="ru-RU" sz="1400" baseline="0" dirty="0">
                          <a:solidFill>
                            <a:schemeClr val="bg1"/>
                          </a:solidFill>
                          <a:latin typeface="Times New Roman" panose="02020603050405020304" pitchFamily="18" charset="0"/>
                          <a:cs typeface="Times New Roman" panose="02020603050405020304" pitchFamily="18" charset="0"/>
                        </a:rPr>
                        <a:t> (план)</a:t>
                      </a:r>
                      <a:endParaRPr lang="ru-RU" sz="1400"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extLst>
                  <a:ext uri="{0D108BD9-81ED-4DB2-BD59-A6C34878D82A}">
                    <a16:rowId xmlns:a16="http://schemas.microsoft.com/office/drawing/2014/main" val="4231110753"/>
                  </a:ext>
                </a:extLst>
              </a:tr>
              <a:tr h="336038">
                <a:tc>
                  <a:txBody>
                    <a:bodyPr/>
                    <a:lstStyle/>
                    <a:p>
                      <a:pPr algn="ctr"/>
                      <a:r>
                        <a:rPr lang="ru-RU" sz="1600" b="1" dirty="0" smtClean="0">
                          <a:solidFill>
                            <a:schemeClr val="bg1"/>
                          </a:solidFill>
                          <a:latin typeface="Times New Roman" panose="02020603050405020304" pitchFamily="18" charset="0"/>
                          <a:cs typeface="Times New Roman" panose="02020603050405020304" pitchFamily="18" charset="0"/>
                        </a:rPr>
                        <a:t>1798,7</a:t>
                      </a:r>
                      <a:endParaRPr lang="ru-RU" sz="1600" b="1"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ru-RU" sz="1600" b="1" dirty="0" smtClean="0">
                          <a:solidFill>
                            <a:schemeClr val="bg1"/>
                          </a:solidFill>
                          <a:latin typeface="Times New Roman" panose="02020603050405020304" pitchFamily="18" charset="0"/>
                          <a:cs typeface="Times New Roman" panose="02020603050405020304" pitchFamily="18" charset="0"/>
                        </a:rPr>
                        <a:t>1955,7</a:t>
                      </a:r>
                      <a:endParaRPr lang="ru-RU" sz="1600" b="1"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ru-RU" sz="1600" b="1" dirty="0" smtClean="0">
                          <a:solidFill>
                            <a:schemeClr val="bg1"/>
                          </a:solidFill>
                          <a:latin typeface="Times New Roman" panose="02020603050405020304" pitchFamily="18" charset="0"/>
                          <a:cs typeface="Times New Roman" panose="02020603050405020304" pitchFamily="18" charset="0"/>
                        </a:rPr>
                        <a:t>2045,5</a:t>
                      </a:r>
                      <a:endParaRPr lang="ru-RU" sz="1600" b="1"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val="2109395098"/>
                  </a:ext>
                </a:extLst>
              </a:tr>
            </a:tbl>
          </a:graphicData>
        </a:graphic>
      </p:graphicFrame>
      <p:graphicFrame>
        <p:nvGraphicFramePr>
          <p:cNvPr id="15" name="Таблица 14"/>
          <p:cNvGraphicFramePr>
            <a:graphicFrameLocks noGrp="1"/>
          </p:cNvGraphicFramePr>
          <p:nvPr>
            <p:extLst>
              <p:ext uri="{D42A27DB-BD31-4B8C-83A1-F6EECF244321}">
                <p14:modId xmlns:p14="http://schemas.microsoft.com/office/powerpoint/2010/main" val="4110939519"/>
              </p:ext>
            </p:extLst>
          </p:nvPr>
        </p:nvGraphicFramePr>
        <p:xfrm>
          <a:off x="4283968" y="5233365"/>
          <a:ext cx="4320479" cy="1005840"/>
        </p:xfrm>
        <a:graphic>
          <a:graphicData uri="http://schemas.openxmlformats.org/drawingml/2006/table">
            <a:tbl>
              <a:tblPr firstRow="1" bandRow="1">
                <a:tableStyleId>{5C22544A-7EE6-4342-B048-85BDC9FD1C3A}</a:tableStyleId>
              </a:tblPr>
              <a:tblGrid>
                <a:gridCol w="1512167">
                  <a:extLst>
                    <a:ext uri="{9D8B030D-6E8A-4147-A177-3AD203B41FA5}">
                      <a16:colId xmlns:a16="http://schemas.microsoft.com/office/drawing/2014/main" val="1270269556"/>
                    </a:ext>
                  </a:extLst>
                </a:gridCol>
                <a:gridCol w="1368152">
                  <a:extLst>
                    <a:ext uri="{9D8B030D-6E8A-4147-A177-3AD203B41FA5}">
                      <a16:colId xmlns:a16="http://schemas.microsoft.com/office/drawing/2014/main" val="1476994361"/>
                    </a:ext>
                  </a:extLst>
                </a:gridCol>
                <a:gridCol w="1440160">
                  <a:extLst>
                    <a:ext uri="{9D8B030D-6E8A-4147-A177-3AD203B41FA5}">
                      <a16:colId xmlns:a16="http://schemas.microsoft.com/office/drawing/2014/main" val="2524754407"/>
                    </a:ext>
                  </a:extLst>
                </a:gridCol>
              </a:tblGrid>
              <a:tr h="236331">
                <a:tc gridSpan="3">
                  <a:txBody>
                    <a:bodyPr/>
                    <a:lstStyle/>
                    <a:p>
                      <a:pPr algn="ctr"/>
                      <a:r>
                        <a:rPr lang="ru-RU" dirty="0">
                          <a:solidFill>
                            <a:schemeClr val="tx1"/>
                          </a:solidFill>
                          <a:latin typeface="Times New Roman" panose="02020603050405020304" pitchFamily="18" charset="0"/>
                          <a:cs typeface="Times New Roman" panose="02020603050405020304" pitchFamily="18" charset="0"/>
                        </a:rPr>
                        <a:t>Дефицит (-) / профицит (+)</a:t>
                      </a:r>
                    </a:p>
                  </a:txBody>
                  <a:tcPr>
                    <a:solidFill>
                      <a:schemeClr val="accent5">
                        <a:lumMod val="75000"/>
                      </a:schemeClr>
                    </a:solidFill>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44655644"/>
                  </a:ext>
                </a:extLst>
              </a:tr>
              <a:tr h="196942">
                <a:tc>
                  <a:txBody>
                    <a:bodyPr/>
                    <a:lstStyle/>
                    <a:p>
                      <a:pPr algn="ctr"/>
                      <a:r>
                        <a:rPr lang="ru-RU" sz="1400" dirty="0" smtClean="0">
                          <a:solidFill>
                            <a:schemeClr val="bg1"/>
                          </a:solidFill>
                          <a:latin typeface="Times New Roman" panose="02020603050405020304" pitchFamily="18" charset="0"/>
                          <a:cs typeface="Times New Roman" panose="02020603050405020304" pitchFamily="18" charset="0"/>
                        </a:rPr>
                        <a:t>2022</a:t>
                      </a:r>
                      <a:r>
                        <a:rPr lang="ru-RU" sz="1400" baseline="0" dirty="0" smtClean="0">
                          <a:solidFill>
                            <a:schemeClr val="bg1"/>
                          </a:solidFill>
                          <a:latin typeface="Times New Roman" panose="02020603050405020304" pitchFamily="18" charset="0"/>
                          <a:cs typeface="Times New Roman" panose="02020603050405020304" pitchFamily="18" charset="0"/>
                        </a:rPr>
                        <a:t> </a:t>
                      </a:r>
                      <a:r>
                        <a:rPr lang="ru-RU" sz="1400" baseline="0" dirty="0">
                          <a:solidFill>
                            <a:schemeClr val="bg1"/>
                          </a:solidFill>
                          <a:latin typeface="Times New Roman" panose="02020603050405020304" pitchFamily="18" charset="0"/>
                          <a:cs typeface="Times New Roman" panose="02020603050405020304" pitchFamily="18" charset="0"/>
                        </a:rPr>
                        <a:t>год (факт)</a:t>
                      </a:r>
                      <a:endParaRPr lang="ru-RU" sz="1400"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tc>
                  <a:txBody>
                    <a:bodyPr/>
                    <a:lstStyle/>
                    <a:p>
                      <a:pPr algn="ctr"/>
                      <a:r>
                        <a:rPr lang="ru-RU" sz="1400" dirty="0" smtClean="0">
                          <a:solidFill>
                            <a:schemeClr val="bg1"/>
                          </a:solidFill>
                          <a:latin typeface="Times New Roman" panose="02020603050405020304" pitchFamily="18" charset="0"/>
                          <a:cs typeface="Times New Roman" panose="02020603050405020304" pitchFamily="18" charset="0"/>
                        </a:rPr>
                        <a:t>2023</a:t>
                      </a:r>
                      <a:r>
                        <a:rPr lang="ru-RU" sz="1400" baseline="0" dirty="0" smtClean="0">
                          <a:solidFill>
                            <a:schemeClr val="bg1"/>
                          </a:solidFill>
                          <a:latin typeface="Times New Roman" panose="02020603050405020304" pitchFamily="18" charset="0"/>
                          <a:cs typeface="Times New Roman" panose="02020603050405020304" pitchFamily="18" charset="0"/>
                        </a:rPr>
                        <a:t> </a:t>
                      </a:r>
                      <a:r>
                        <a:rPr lang="ru-RU" sz="1400" baseline="0" dirty="0">
                          <a:solidFill>
                            <a:schemeClr val="bg1"/>
                          </a:solidFill>
                          <a:latin typeface="Times New Roman" panose="02020603050405020304" pitchFamily="18" charset="0"/>
                          <a:cs typeface="Times New Roman" panose="02020603050405020304" pitchFamily="18" charset="0"/>
                        </a:rPr>
                        <a:t>год (факт)</a:t>
                      </a:r>
                      <a:endParaRPr lang="ru-RU" sz="1400"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tc>
                  <a:txBody>
                    <a:bodyPr/>
                    <a:lstStyle/>
                    <a:p>
                      <a:pPr algn="ctr"/>
                      <a:r>
                        <a:rPr lang="ru-RU" sz="1400" dirty="0" smtClean="0">
                          <a:solidFill>
                            <a:schemeClr val="bg1"/>
                          </a:solidFill>
                          <a:latin typeface="Times New Roman" panose="02020603050405020304" pitchFamily="18" charset="0"/>
                          <a:cs typeface="Times New Roman" panose="02020603050405020304" pitchFamily="18" charset="0"/>
                        </a:rPr>
                        <a:t>2023</a:t>
                      </a:r>
                      <a:r>
                        <a:rPr lang="ru-RU" sz="1400" baseline="0" dirty="0" smtClean="0">
                          <a:solidFill>
                            <a:schemeClr val="bg1"/>
                          </a:solidFill>
                          <a:latin typeface="Times New Roman" panose="02020603050405020304" pitchFamily="18" charset="0"/>
                          <a:cs typeface="Times New Roman" panose="02020603050405020304" pitchFamily="18" charset="0"/>
                        </a:rPr>
                        <a:t> </a:t>
                      </a:r>
                      <a:r>
                        <a:rPr lang="ru-RU" sz="1400" baseline="0" dirty="0">
                          <a:solidFill>
                            <a:schemeClr val="bg1"/>
                          </a:solidFill>
                          <a:latin typeface="Times New Roman" panose="02020603050405020304" pitchFamily="18" charset="0"/>
                          <a:cs typeface="Times New Roman" panose="02020603050405020304" pitchFamily="18" charset="0"/>
                        </a:rPr>
                        <a:t>год (план)</a:t>
                      </a:r>
                      <a:endParaRPr lang="ru-RU" sz="1400"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extLst>
                  <a:ext uri="{0D108BD9-81ED-4DB2-BD59-A6C34878D82A}">
                    <a16:rowId xmlns:a16="http://schemas.microsoft.com/office/drawing/2014/main" val="3063679513"/>
                  </a:ext>
                </a:extLst>
              </a:tr>
              <a:tr h="216636">
                <a:tc>
                  <a:txBody>
                    <a:bodyPr/>
                    <a:lstStyle/>
                    <a:p>
                      <a:pPr algn="ctr"/>
                      <a:r>
                        <a:rPr lang="ru-RU" sz="1600" b="1" dirty="0" smtClean="0">
                          <a:solidFill>
                            <a:schemeClr val="bg1"/>
                          </a:solidFill>
                          <a:latin typeface="Times New Roman" panose="02020603050405020304" pitchFamily="18" charset="0"/>
                          <a:cs typeface="Times New Roman" panose="02020603050405020304" pitchFamily="18" charset="0"/>
                        </a:rPr>
                        <a:t>- 53,1</a:t>
                      </a:r>
                      <a:endParaRPr lang="ru-RU" sz="1600" b="1"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ru-RU" sz="1600" b="1" dirty="0" smtClean="0">
                          <a:solidFill>
                            <a:schemeClr val="bg1"/>
                          </a:solidFill>
                          <a:latin typeface="Times New Roman" panose="02020603050405020304" pitchFamily="18" charset="0"/>
                          <a:cs typeface="Times New Roman" panose="02020603050405020304" pitchFamily="18" charset="0"/>
                        </a:rPr>
                        <a:t>- 2,2</a:t>
                      </a:r>
                      <a:endParaRPr lang="ru-RU" sz="1600" b="1"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r>
                        <a:rPr lang="ru-RU" sz="1600" b="1" dirty="0" smtClean="0">
                          <a:solidFill>
                            <a:schemeClr val="bg1"/>
                          </a:solidFill>
                          <a:latin typeface="Times New Roman" panose="02020603050405020304" pitchFamily="18" charset="0"/>
                          <a:cs typeface="Times New Roman" panose="02020603050405020304" pitchFamily="18" charset="0"/>
                        </a:rPr>
                        <a:t>- 48,7</a:t>
                      </a:r>
                      <a:endParaRPr lang="ru-RU" sz="1600" b="1"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val="2278231682"/>
                  </a:ext>
                </a:extLst>
              </a:tr>
            </a:tbl>
          </a:graphicData>
        </a:graphic>
      </p:graphicFrame>
      <p:sp>
        <p:nvSpPr>
          <p:cNvPr id="16" name="Объект 2"/>
          <p:cNvSpPr txBox="1">
            <a:spLocks/>
          </p:cNvSpPr>
          <p:nvPr/>
        </p:nvSpPr>
        <p:spPr>
          <a:xfrm>
            <a:off x="755576" y="548681"/>
            <a:ext cx="3384376" cy="403244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Font typeface="Arial"/>
              <a:buNone/>
            </a:pPr>
            <a:r>
              <a:rPr lang="ru-RU" sz="1600" dirty="0" smtClean="0">
                <a:solidFill>
                  <a:schemeClr val="bg1"/>
                </a:solidFill>
                <a:latin typeface="Times New Roman" panose="02020603050405020304" pitchFamily="18" charset="0"/>
                <a:cs typeface="Times New Roman" panose="02020603050405020304" pitchFamily="18" charset="0"/>
              </a:rPr>
              <a:t>Консолидированный бюджет </a:t>
            </a:r>
            <a:r>
              <a:rPr lang="ru-RU" sz="1600" dirty="0" err="1" smtClean="0">
                <a:solidFill>
                  <a:schemeClr val="bg1"/>
                </a:solidFill>
                <a:latin typeface="Times New Roman" panose="02020603050405020304" pitchFamily="18" charset="0"/>
                <a:cs typeface="Times New Roman" panose="02020603050405020304" pitchFamily="18" charset="0"/>
              </a:rPr>
              <a:t>Тулунского</a:t>
            </a:r>
            <a:r>
              <a:rPr lang="ru-RU" sz="1600" dirty="0" smtClean="0">
                <a:solidFill>
                  <a:schemeClr val="bg1"/>
                </a:solidFill>
                <a:latin typeface="Times New Roman" panose="02020603050405020304" pitchFamily="18" charset="0"/>
                <a:cs typeface="Times New Roman" panose="02020603050405020304" pitchFamily="18" charset="0"/>
              </a:rPr>
              <a:t> района </a:t>
            </a:r>
            <a:r>
              <a:rPr lang="ru-RU" sz="1600" dirty="0">
                <a:solidFill>
                  <a:schemeClr val="bg1"/>
                </a:solidFill>
                <a:latin typeface="Times New Roman" panose="02020603050405020304" pitchFamily="18" charset="0"/>
                <a:cs typeface="Times New Roman" panose="02020603050405020304" pitchFamily="18" charset="0"/>
              </a:rPr>
              <a:t>имеет социальную направленность. </a:t>
            </a:r>
            <a:r>
              <a:rPr lang="ru-RU" sz="1600" dirty="0" smtClean="0">
                <a:solidFill>
                  <a:schemeClr val="bg1"/>
                </a:solidFill>
                <a:effectLst/>
                <a:latin typeface="Times New Roman" panose="02020603050405020304" pitchFamily="18" charset="0"/>
                <a:ea typeface="Times New Roman" panose="02020603050405020304" pitchFamily="18" charset="0"/>
              </a:rPr>
              <a:t>В 2023 </a:t>
            </a:r>
            <a:r>
              <a:rPr lang="ru-RU" sz="1600" dirty="0">
                <a:solidFill>
                  <a:schemeClr val="bg1"/>
                </a:solidFill>
                <a:effectLst/>
                <a:latin typeface="Times New Roman" panose="02020603050405020304" pitchFamily="18" charset="0"/>
                <a:ea typeface="Times New Roman" panose="02020603050405020304" pitchFamily="18" charset="0"/>
              </a:rPr>
              <a:t>году на социально-культурную сферу было направлено </a:t>
            </a:r>
            <a:r>
              <a:rPr lang="ru-RU" sz="1600" dirty="0" smtClean="0">
                <a:solidFill>
                  <a:schemeClr val="bg1"/>
                </a:solidFill>
                <a:effectLst/>
                <a:latin typeface="Times New Roman" panose="02020603050405020304" pitchFamily="18" charset="0"/>
                <a:ea typeface="Times New Roman" panose="02020603050405020304" pitchFamily="18" charset="0"/>
              </a:rPr>
              <a:t>73,9 %</a:t>
            </a:r>
            <a:r>
              <a:rPr lang="ru-RU" sz="1600" dirty="0" smtClean="0">
                <a:solidFill>
                  <a:srgbClr val="FF0000"/>
                </a:solidFill>
                <a:effectLst/>
                <a:latin typeface="Times New Roman" panose="02020603050405020304" pitchFamily="18" charset="0"/>
                <a:ea typeface="Times New Roman" panose="02020603050405020304" pitchFamily="18" charset="0"/>
              </a:rPr>
              <a:t> </a:t>
            </a:r>
            <a:r>
              <a:rPr lang="ru-RU" sz="1600" dirty="0" smtClean="0">
                <a:solidFill>
                  <a:schemeClr val="bg1"/>
                </a:solidFill>
                <a:effectLst/>
                <a:latin typeface="Times New Roman" panose="02020603050405020304" pitchFamily="18" charset="0"/>
                <a:ea typeface="Times New Roman" panose="02020603050405020304" pitchFamily="18" charset="0"/>
              </a:rPr>
              <a:t>от </a:t>
            </a:r>
            <a:r>
              <a:rPr lang="ru-RU" sz="1600" dirty="0">
                <a:solidFill>
                  <a:schemeClr val="bg1"/>
                </a:solidFill>
                <a:effectLst/>
                <a:latin typeface="Times New Roman" panose="02020603050405020304" pitchFamily="18" charset="0"/>
                <a:ea typeface="Times New Roman" panose="02020603050405020304" pitchFamily="18" charset="0"/>
              </a:rPr>
              <a:t>общей суммы расходов бюджета.</a:t>
            </a:r>
            <a:endParaRPr lang="ru-RU" sz="1600" dirty="0">
              <a:solidFill>
                <a:schemeClr val="bg1"/>
              </a:solidFill>
              <a:latin typeface="Times New Roman" panose="02020603050405020304" pitchFamily="18" charset="0"/>
              <a:cs typeface="Times New Roman" panose="02020603050405020304" pitchFamily="18" charset="0"/>
            </a:endParaRPr>
          </a:p>
          <a:p>
            <a:pPr marL="0" indent="450000" algn="just">
              <a:spcBef>
                <a:spcPts val="0"/>
              </a:spcBef>
              <a:spcAft>
                <a:spcPts val="0"/>
              </a:spcAft>
              <a:buFont typeface="Arial"/>
              <a:buNone/>
            </a:pPr>
            <a:r>
              <a:rPr lang="ru-RU" sz="1600" dirty="0">
                <a:solidFill>
                  <a:schemeClr val="bg1"/>
                </a:solidFill>
                <a:latin typeface="Times New Roman" panose="02020603050405020304" pitchFamily="18" charset="0"/>
                <a:cs typeface="Times New Roman" panose="02020603050405020304" pitchFamily="18" charset="0"/>
              </a:rPr>
              <a:t>Основными доходными источниками </a:t>
            </a:r>
            <a:r>
              <a:rPr lang="ru-RU" sz="1600" dirty="0" smtClean="0">
                <a:solidFill>
                  <a:schemeClr val="bg1"/>
                </a:solidFill>
                <a:latin typeface="Times New Roman" panose="02020603050405020304" pitchFamily="18" charset="0"/>
                <a:cs typeface="Times New Roman" panose="02020603050405020304" pitchFamily="18" charset="0"/>
              </a:rPr>
              <a:t>бюджета </a:t>
            </a:r>
            <a:r>
              <a:rPr lang="ru-RU" sz="1600" dirty="0">
                <a:solidFill>
                  <a:schemeClr val="bg1"/>
                </a:solidFill>
                <a:latin typeface="Times New Roman" panose="02020603050405020304" pitchFamily="18" charset="0"/>
                <a:cs typeface="Times New Roman" panose="02020603050405020304" pitchFamily="18" charset="0"/>
              </a:rPr>
              <a:t>района </a:t>
            </a:r>
            <a:r>
              <a:rPr lang="ru-RU" sz="1600" dirty="0" smtClean="0">
                <a:solidFill>
                  <a:schemeClr val="bg1"/>
                </a:solidFill>
                <a:latin typeface="Times New Roman" panose="02020603050405020304" pitchFamily="18" charset="0"/>
                <a:cs typeface="Times New Roman" panose="02020603050405020304" pitchFamily="18" charset="0"/>
              </a:rPr>
              <a:t>за 2023 год являются:</a:t>
            </a:r>
          </a:p>
          <a:p>
            <a:pPr marL="0" indent="450000" algn="just">
              <a:spcBef>
                <a:spcPts val="0"/>
              </a:spcBef>
              <a:spcAft>
                <a:spcPts val="0"/>
              </a:spcAft>
              <a:buFont typeface="Arial"/>
              <a:buNone/>
            </a:pPr>
            <a:r>
              <a:rPr lang="ru-RU" sz="1600" dirty="0" smtClean="0">
                <a:solidFill>
                  <a:schemeClr val="bg1"/>
                </a:solidFill>
                <a:latin typeface="Times New Roman" panose="02020603050405020304" pitchFamily="18" charset="0"/>
                <a:cs typeface="Times New Roman" panose="02020603050405020304" pitchFamily="18" charset="0"/>
              </a:rPr>
              <a:t>- налог </a:t>
            </a:r>
            <a:r>
              <a:rPr lang="ru-RU" sz="1600" dirty="0">
                <a:solidFill>
                  <a:schemeClr val="bg1"/>
                </a:solidFill>
                <a:latin typeface="Times New Roman" panose="02020603050405020304" pitchFamily="18" charset="0"/>
                <a:cs typeface="Times New Roman" panose="02020603050405020304" pitchFamily="18" charset="0"/>
              </a:rPr>
              <a:t>на доходы  физических </a:t>
            </a:r>
            <a:r>
              <a:rPr lang="ru-RU" sz="1600" dirty="0" smtClean="0">
                <a:solidFill>
                  <a:schemeClr val="bg1"/>
                </a:solidFill>
                <a:latin typeface="Times New Roman" panose="02020603050405020304" pitchFamily="18" charset="0"/>
                <a:cs typeface="Times New Roman" panose="02020603050405020304" pitchFamily="18" charset="0"/>
              </a:rPr>
              <a:t>лиц (удельных вес в общем объеме поступлений составляет 61,6 %);</a:t>
            </a:r>
          </a:p>
          <a:p>
            <a:pPr marL="0" indent="450000" algn="just">
              <a:spcBef>
                <a:spcPts val="0"/>
              </a:spcBef>
              <a:spcAft>
                <a:spcPts val="0"/>
              </a:spcAft>
              <a:buFont typeface="Arial"/>
              <a:buNone/>
            </a:pPr>
            <a:r>
              <a:rPr lang="ru-RU" sz="1600" dirty="0" smtClean="0">
                <a:solidFill>
                  <a:schemeClr val="bg1"/>
                </a:solidFill>
                <a:latin typeface="Times New Roman" panose="02020603050405020304" pitchFamily="18" charset="0"/>
                <a:cs typeface="Times New Roman" panose="02020603050405020304" pitchFamily="18" charset="0"/>
              </a:rPr>
              <a:t>- доходы от уплаты акцизов на нефтепродукты (14,9 %).</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17" name="Стрелка вниз 16"/>
          <p:cNvSpPr/>
          <p:nvPr/>
        </p:nvSpPr>
        <p:spPr>
          <a:xfrm>
            <a:off x="6012160" y="2192114"/>
            <a:ext cx="864096" cy="783718"/>
          </a:xfrm>
          <a:prstGeom prst="downArrow">
            <a:avLst/>
          </a:prstGeom>
          <a:solidFill>
            <a:schemeClr val="bg2">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низ 17"/>
          <p:cNvSpPr/>
          <p:nvPr/>
        </p:nvSpPr>
        <p:spPr>
          <a:xfrm>
            <a:off x="6012160" y="4223168"/>
            <a:ext cx="864096" cy="864101"/>
          </a:xfrm>
          <a:prstGeom prst="downArrow">
            <a:avLst/>
          </a:prstGeom>
          <a:solidFill>
            <a:schemeClr val="bg2">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4581128"/>
            <a:ext cx="2946623" cy="2161761"/>
          </a:xfrm>
          <a:prstGeom prst="rect">
            <a:avLst/>
          </a:prstGeom>
          <a:ln>
            <a:noFill/>
          </a:ln>
          <a:effectLst>
            <a:softEdge rad="112500"/>
          </a:effectLst>
        </p:spPr>
      </p:pic>
    </p:spTree>
    <p:extLst>
      <p:ext uri="{BB962C8B-B14F-4D97-AF65-F5344CB8AC3E}">
        <p14:creationId xmlns:p14="http://schemas.microsoft.com/office/powerpoint/2010/main" val="123998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0"/>
            <a:ext cx="9108504" cy="440666"/>
          </a:xfrm>
        </p:spPr>
        <p:txBody>
          <a:bodyPr>
            <a:normAutofit/>
          </a:bodyPr>
          <a:lstStyle/>
          <a:p>
            <a:pPr algn="ctr"/>
            <a:r>
              <a:rPr lang="ru-RU" sz="2400" b="1" dirty="0" smtClean="0">
                <a:solidFill>
                  <a:srgbClr val="006699"/>
                </a:solidFill>
                <a:latin typeface="Times New Roman" panose="02020603050405020304" pitchFamily="18" charset="0"/>
                <a:cs typeface="Times New Roman" panose="02020603050405020304" pitchFamily="18" charset="0"/>
              </a:rPr>
              <a:t>12. </a:t>
            </a:r>
            <a:r>
              <a:rPr lang="ru-RU" sz="2400" b="1" dirty="0">
                <a:solidFill>
                  <a:srgbClr val="006699"/>
                </a:solidFill>
                <a:latin typeface="Times New Roman" panose="02020603050405020304" pitchFamily="18" charset="0"/>
                <a:cs typeface="Times New Roman" panose="02020603050405020304" pitchFamily="18" charset="0"/>
              </a:rPr>
              <a:t>Социальная сфера</a:t>
            </a:r>
          </a:p>
        </p:txBody>
      </p:sp>
      <p:sp>
        <p:nvSpPr>
          <p:cNvPr id="3" name="Объект 2"/>
          <p:cNvSpPr>
            <a:spLocks noGrp="1"/>
          </p:cNvSpPr>
          <p:nvPr>
            <p:ph idx="1"/>
          </p:nvPr>
        </p:nvSpPr>
        <p:spPr>
          <a:xfrm>
            <a:off x="0" y="468050"/>
            <a:ext cx="3203847" cy="3423388"/>
          </a:xfrm>
        </p:spPr>
        <p:txBody>
          <a:bodyPr>
            <a:noAutofit/>
          </a:bodyPr>
          <a:lstStyle/>
          <a:p>
            <a:pPr marL="0" indent="0">
              <a:lnSpc>
                <a:spcPct val="100000"/>
              </a:lnSpc>
              <a:spcBef>
                <a:spcPts val="0"/>
              </a:spcBef>
              <a:spcAft>
                <a:spcPts val="0"/>
              </a:spcAft>
              <a:buNone/>
            </a:pPr>
            <a:r>
              <a:rPr lang="ru-RU" sz="1600" dirty="0" smtClean="0">
                <a:solidFill>
                  <a:schemeClr val="bg1"/>
                </a:solidFill>
                <a:latin typeface="Times New Roman" panose="02020603050405020304" pitchFamily="18" charset="0"/>
                <a:cs typeface="Times New Roman" panose="02020603050405020304" pitchFamily="18" charset="0"/>
              </a:rPr>
              <a:t>На </a:t>
            </a:r>
            <a:r>
              <a:rPr lang="ru-RU" sz="1600" dirty="0">
                <a:solidFill>
                  <a:schemeClr val="bg1"/>
                </a:solidFill>
                <a:latin typeface="Times New Roman" panose="02020603050405020304" pitchFamily="18" charset="0"/>
                <a:cs typeface="Times New Roman" panose="02020603050405020304" pitchFamily="18" charset="0"/>
              </a:rPr>
              <a:t>территории </a:t>
            </a:r>
            <a:r>
              <a:rPr lang="ru-RU" sz="1600" dirty="0" err="1">
                <a:solidFill>
                  <a:schemeClr val="bg1"/>
                </a:solidFill>
                <a:latin typeface="Times New Roman" panose="02020603050405020304" pitchFamily="18" charset="0"/>
                <a:cs typeface="Times New Roman" panose="02020603050405020304" pitchFamily="18" charset="0"/>
              </a:rPr>
              <a:t>Тулунского</a:t>
            </a:r>
            <a:r>
              <a:rPr lang="ru-RU" sz="1600" dirty="0">
                <a:solidFill>
                  <a:schemeClr val="bg1"/>
                </a:solidFill>
                <a:latin typeface="Times New Roman" panose="02020603050405020304" pitchFamily="18" charset="0"/>
                <a:cs typeface="Times New Roman" panose="02020603050405020304" pitchFamily="18" charset="0"/>
              </a:rPr>
              <a:t> района </a:t>
            </a:r>
            <a:r>
              <a:rPr lang="ru-RU" sz="1600" dirty="0" smtClean="0">
                <a:solidFill>
                  <a:schemeClr val="bg1"/>
                </a:solidFill>
                <a:latin typeface="Times New Roman" panose="02020603050405020304" pitchFamily="18" charset="0"/>
                <a:cs typeface="Times New Roman" panose="02020603050405020304" pitchFamily="18" charset="0"/>
              </a:rPr>
              <a:t>первую </a:t>
            </a:r>
            <a:r>
              <a:rPr lang="ru-RU" sz="1600" dirty="0">
                <a:solidFill>
                  <a:schemeClr val="bg1"/>
                </a:solidFill>
                <a:latin typeface="Times New Roman" panose="02020603050405020304" pitchFamily="18" charset="0"/>
                <a:cs typeface="Times New Roman" panose="02020603050405020304" pitchFamily="18" charset="0"/>
              </a:rPr>
              <a:t>медицинскую помощь </a:t>
            </a:r>
            <a:r>
              <a:rPr lang="ru-RU" sz="1600" dirty="0" smtClean="0">
                <a:solidFill>
                  <a:schemeClr val="bg1"/>
                </a:solidFill>
                <a:latin typeface="Times New Roman" panose="02020603050405020304" pitchFamily="18" charset="0"/>
                <a:cs typeface="Times New Roman" panose="02020603050405020304" pitchFamily="18" charset="0"/>
              </a:rPr>
              <a:t>жителям района оказывают три </a:t>
            </a:r>
            <a:r>
              <a:rPr lang="ru-RU" sz="1600" dirty="0">
                <a:solidFill>
                  <a:schemeClr val="bg1"/>
                </a:solidFill>
                <a:latin typeface="Times New Roman" panose="02020603050405020304" pitchFamily="18" charset="0"/>
                <a:cs typeface="Times New Roman" panose="02020603050405020304" pitchFamily="18" charset="0"/>
              </a:rPr>
              <a:t>участковых </a:t>
            </a:r>
            <a:r>
              <a:rPr lang="ru-RU" sz="1600" dirty="0" smtClean="0">
                <a:solidFill>
                  <a:schemeClr val="bg1"/>
                </a:solidFill>
                <a:latin typeface="Times New Roman" panose="02020603050405020304" pitchFamily="18" charset="0"/>
                <a:cs typeface="Times New Roman" panose="02020603050405020304" pitchFamily="18" charset="0"/>
              </a:rPr>
              <a:t>больницы (</a:t>
            </a:r>
            <a:r>
              <a:rPr lang="ru-RU" sz="1600" dirty="0">
                <a:solidFill>
                  <a:schemeClr val="bg1"/>
                </a:solidFill>
                <a:latin typeface="Times New Roman" panose="02020603050405020304" pitchFamily="18" charset="0"/>
                <a:cs typeface="Times New Roman" panose="02020603050405020304" pitchFamily="18" charset="0"/>
              </a:rPr>
              <a:t>поликлиника </a:t>
            </a:r>
            <a:r>
              <a:rPr lang="ru-RU" sz="1600" dirty="0" smtClean="0">
                <a:solidFill>
                  <a:schemeClr val="bg1"/>
                </a:solidFill>
                <a:latin typeface="Times New Roman" panose="02020603050405020304" pitchFamily="18" charset="0"/>
                <a:cs typeface="Times New Roman" panose="02020603050405020304" pitchFamily="18" charset="0"/>
              </a:rPr>
              <a:t>+ терапевтическое </a:t>
            </a:r>
            <a:r>
              <a:rPr lang="ru-RU" sz="1600" dirty="0">
                <a:solidFill>
                  <a:schemeClr val="bg1"/>
                </a:solidFill>
                <a:latin typeface="Times New Roman" panose="02020603050405020304" pitchFamily="18" charset="0"/>
                <a:cs typeface="Times New Roman" panose="02020603050405020304" pitchFamily="18" charset="0"/>
              </a:rPr>
              <a:t>отделение), которые расположены в с. Будагово, с. Шерагул и с. Котик</a:t>
            </a:r>
            <a:r>
              <a:rPr lang="ru-RU" sz="1600" dirty="0" smtClean="0">
                <a:solidFill>
                  <a:schemeClr val="bg1"/>
                </a:solidFill>
                <a:latin typeface="Times New Roman" panose="02020603050405020304" pitchFamily="18" charset="0"/>
                <a:cs typeface="Times New Roman" panose="02020603050405020304" pitchFamily="18" charset="0"/>
              </a:rPr>
              <a:t>, три врачебных амбулатории (</a:t>
            </a:r>
            <a:r>
              <a:rPr lang="ru-RU" sz="1600" dirty="0">
                <a:solidFill>
                  <a:schemeClr val="bg1"/>
                </a:solidFill>
                <a:latin typeface="Times New Roman" panose="02020603050405020304" pitchFamily="18" charset="0"/>
                <a:cs typeface="Times New Roman" panose="02020603050405020304" pitchFamily="18" charset="0"/>
              </a:rPr>
              <a:t>с. </a:t>
            </a:r>
            <a:r>
              <a:rPr lang="ru-RU" sz="1600" dirty="0" err="1">
                <a:solidFill>
                  <a:schemeClr val="bg1"/>
                </a:solidFill>
                <a:latin typeface="Times New Roman" panose="02020603050405020304" pitchFamily="18" charset="0"/>
                <a:cs typeface="Times New Roman" panose="02020603050405020304" pitchFamily="18" charset="0"/>
              </a:rPr>
              <a:t>Алгатуй</a:t>
            </a:r>
            <a:r>
              <a:rPr lang="ru-RU" sz="1600" dirty="0">
                <a:solidFill>
                  <a:schemeClr val="bg1"/>
                </a:solidFill>
                <a:latin typeface="Times New Roman" panose="02020603050405020304" pitchFamily="18" charset="0"/>
                <a:cs typeface="Times New Roman" panose="02020603050405020304" pitchFamily="18" charset="0"/>
              </a:rPr>
              <a:t>, с. Гуран, с. </a:t>
            </a:r>
            <a:r>
              <a:rPr lang="ru-RU" sz="1600" dirty="0" err="1">
                <a:solidFill>
                  <a:schemeClr val="bg1"/>
                </a:solidFill>
                <a:latin typeface="Times New Roman" panose="02020603050405020304" pitchFamily="18" charset="0"/>
                <a:cs typeface="Times New Roman" panose="02020603050405020304" pitchFamily="18" charset="0"/>
              </a:rPr>
              <a:t>Икей</a:t>
            </a:r>
            <a:r>
              <a:rPr lang="ru-RU" sz="1600" dirty="0" smtClean="0">
                <a:solidFill>
                  <a:schemeClr val="bg1"/>
                </a:solidFill>
                <a:latin typeface="Times New Roman" panose="02020603050405020304" pitchFamily="18" charset="0"/>
                <a:cs typeface="Times New Roman" panose="02020603050405020304" pitchFamily="18" charset="0"/>
              </a:rPr>
              <a:t>) и 42 фельдшерско-акушерских пункта, входящие в </a:t>
            </a:r>
            <a:r>
              <a:rPr lang="ru-RU" sz="1600" dirty="0">
                <a:solidFill>
                  <a:schemeClr val="bg1"/>
                </a:solidFill>
                <a:latin typeface="Times New Roman" panose="02020603050405020304" pitchFamily="18" charset="0"/>
                <a:cs typeface="Times New Roman" panose="02020603050405020304" pitchFamily="18" charset="0"/>
              </a:rPr>
              <a:t>состав ОГБУЗ «</a:t>
            </a:r>
            <a:r>
              <a:rPr lang="ru-RU" sz="1600" dirty="0" err="1">
                <a:solidFill>
                  <a:schemeClr val="bg1"/>
                </a:solidFill>
                <a:latin typeface="Times New Roman" panose="02020603050405020304" pitchFamily="18" charset="0"/>
                <a:cs typeface="Times New Roman" panose="02020603050405020304" pitchFamily="18" charset="0"/>
              </a:rPr>
              <a:t>Тулунская</a:t>
            </a:r>
            <a:r>
              <a:rPr lang="ru-RU" sz="1600" dirty="0">
                <a:solidFill>
                  <a:schemeClr val="bg1"/>
                </a:solidFill>
                <a:latin typeface="Times New Roman" panose="02020603050405020304" pitchFamily="18" charset="0"/>
                <a:cs typeface="Times New Roman" panose="02020603050405020304" pitchFamily="18" charset="0"/>
              </a:rPr>
              <a:t> городская больница</a:t>
            </a:r>
            <a:r>
              <a:rPr lang="ru-RU" sz="1600" dirty="0" smtClean="0">
                <a:solidFill>
                  <a:schemeClr val="bg1"/>
                </a:solidFill>
                <a:latin typeface="Times New Roman" panose="02020603050405020304" pitchFamily="18" charset="0"/>
                <a:cs typeface="Times New Roman" panose="02020603050405020304" pitchFamily="18" charset="0"/>
              </a:rPr>
              <a:t>».</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a:xfrm>
            <a:off x="7884368" y="6462862"/>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36</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12" name="Объект 2"/>
          <p:cNvSpPr txBox="1">
            <a:spLocks/>
          </p:cNvSpPr>
          <p:nvPr/>
        </p:nvSpPr>
        <p:spPr>
          <a:xfrm>
            <a:off x="539553" y="3501006"/>
            <a:ext cx="2808312" cy="2232249"/>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0"/>
              </a:spcBef>
              <a:spcAft>
                <a:spcPts val="0"/>
              </a:spcAft>
              <a:buFont typeface="Arial"/>
              <a:buNone/>
            </a:pPr>
            <a:endParaRPr lang="ru-RU" sz="1600" dirty="0">
              <a:latin typeface="Times New Roman" panose="02020603050405020304" pitchFamily="18" charset="0"/>
              <a:cs typeface="Times New Roman" panose="02020603050405020304" pitchFamily="18" charset="0"/>
            </a:endParaRPr>
          </a:p>
        </p:txBody>
      </p:sp>
      <p:sp>
        <p:nvSpPr>
          <p:cNvPr id="16" name="Объект 2"/>
          <p:cNvSpPr txBox="1">
            <a:spLocks/>
          </p:cNvSpPr>
          <p:nvPr/>
        </p:nvSpPr>
        <p:spPr>
          <a:xfrm>
            <a:off x="5759626" y="440666"/>
            <a:ext cx="3348880" cy="3489745"/>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0"/>
              </a:spcBef>
              <a:spcAft>
                <a:spcPts val="0"/>
              </a:spcAft>
              <a:buNone/>
            </a:pPr>
            <a:r>
              <a:rPr lang="ru-RU" sz="1500" dirty="0" smtClean="0">
                <a:solidFill>
                  <a:schemeClr val="bg1"/>
                </a:solidFill>
                <a:latin typeface="Times New Roman" panose="02020603050405020304" pitchFamily="18" charset="0"/>
                <a:cs typeface="Times New Roman" panose="02020603050405020304" pitchFamily="18" charset="0"/>
              </a:rPr>
              <a:t>В сфере образования </a:t>
            </a:r>
            <a:r>
              <a:rPr lang="ru-RU" sz="1500" dirty="0" err="1" smtClean="0">
                <a:solidFill>
                  <a:schemeClr val="bg1"/>
                </a:solidFill>
                <a:latin typeface="Times New Roman" panose="02020603050405020304" pitchFamily="18" charset="0"/>
                <a:cs typeface="Times New Roman" panose="02020603050405020304" pitchFamily="18" charset="0"/>
              </a:rPr>
              <a:t>Тулунского</a:t>
            </a:r>
            <a:r>
              <a:rPr lang="ru-RU" sz="1500" dirty="0" smtClean="0">
                <a:solidFill>
                  <a:schemeClr val="bg1"/>
                </a:solidFill>
                <a:latin typeface="Times New Roman" panose="02020603050405020304" pitchFamily="18" charset="0"/>
                <a:cs typeface="Times New Roman" panose="02020603050405020304" pitchFamily="18" charset="0"/>
              </a:rPr>
              <a:t> района  осуществляют </a:t>
            </a:r>
            <a:r>
              <a:rPr lang="ru-RU" sz="1500" dirty="0">
                <a:solidFill>
                  <a:schemeClr val="bg1"/>
                </a:solidFill>
                <a:latin typeface="Times New Roman" panose="02020603050405020304" pitchFamily="18" charset="0"/>
                <a:cs typeface="Times New Roman" panose="02020603050405020304" pitchFamily="18" charset="0"/>
              </a:rPr>
              <a:t>работу </a:t>
            </a:r>
            <a:r>
              <a:rPr lang="ru-RU" sz="1500" dirty="0" smtClean="0">
                <a:solidFill>
                  <a:schemeClr val="bg1"/>
                </a:solidFill>
                <a:latin typeface="Times New Roman" panose="02020603050405020304" pitchFamily="18" charset="0"/>
                <a:cs typeface="Times New Roman" panose="02020603050405020304" pitchFamily="18" charset="0"/>
              </a:rPr>
              <a:t>50 </a:t>
            </a:r>
            <a:r>
              <a:rPr lang="ru-RU" sz="1500" dirty="0">
                <a:solidFill>
                  <a:schemeClr val="bg1"/>
                </a:solidFill>
                <a:latin typeface="Times New Roman" panose="02020603050405020304" pitchFamily="18" charset="0"/>
                <a:cs typeface="Times New Roman" panose="02020603050405020304" pitchFamily="18" charset="0"/>
              </a:rPr>
              <a:t>образовательных </a:t>
            </a:r>
            <a:r>
              <a:rPr lang="ru-RU" sz="1500" dirty="0" smtClean="0">
                <a:solidFill>
                  <a:schemeClr val="bg1"/>
                </a:solidFill>
                <a:latin typeface="Times New Roman" panose="02020603050405020304" pitchFamily="18" charset="0"/>
                <a:cs typeface="Times New Roman" panose="02020603050405020304" pitchFamily="18" charset="0"/>
              </a:rPr>
              <a:t>организаций, </a:t>
            </a:r>
            <a:r>
              <a:rPr lang="ru-RU" sz="1500" dirty="0">
                <a:solidFill>
                  <a:schemeClr val="bg1"/>
                </a:solidFill>
                <a:latin typeface="Times New Roman" panose="02020603050405020304" pitchFamily="18" charset="0"/>
                <a:cs typeface="Times New Roman" panose="02020603050405020304" pitchFamily="18" charset="0"/>
              </a:rPr>
              <a:t>из </a:t>
            </a:r>
            <a:r>
              <a:rPr lang="ru-RU" sz="1500" dirty="0" smtClean="0">
                <a:solidFill>
                  <a:schemeClr val="bg1"/>
                </a:solidFill>
                <a:latin typeface="Times New Roman" panose="02020603050405020304" pitchFamily="18" charset="0"/>
                <a:cs typeface="Times New Roman" panose="02020603050405020304" pitchFamily="18" charset="0"/>
              </a:rPr>
              <a:t>них: </a:t>
            </a:r>
          </a:p>
          <a:p>
            <a:pPr marL="0" indent="0">
              <a:spcBef>
                <a:spcPts val="0"/>
              </a:spcBef>
              <a:spcAft>
                <a:spcPts val="0"/>
              </a:spcAft>
              <a:buNone/>
            </a:pPr>
            <a:r>
              <a:rPr lang="ru-RU" sz="1500" dirty="0" smtClean="0">
                <a:solidFill>
                  <a:schemeClr val="bg1"/>
                </a:solidFill>
                <a:latin typeface="Times New Roman" panose="02020603050405020304" pitchFamily="18" charset="0"/>
                <a:cs typeface="Times New Roman" panose="02020603050405020304" pitchFamily="18" charset="0"/>
              </a:rPr>
              <a:t>- программы </a:t>
            </a:r>
            <a:r>
              <a:rPr lang="ru-RU" sz="1500" dirty="0">
                <a:solidFill>
                  <a:schemeClr val="bg1"/>
                </a:solidFill>
                <a:latin typeface="Times New Roman" panose="02020603050405020304" pitchFamily="18" charset="0"/>
                <a:cs typeface="Times New Roman" panose="02020603050405020304" pitchFamily="18" charset="0"/>
              </a:rPr>
              <a:t>начального общего, основного общего и среднего общего образования реализует 30 общеобразовательных учреждений, в том числе: 19 средних школ; 9 - основных школ; 2 - начальные школы;</a:t>
            </a:r>
          </a:p>
          <a:p>
            <a:pPr marL="0" indent="0">
              <a:spcBef>
                <a:spcPts val="0"/>
              </a:spcBef>
              <a:spcAft>
                <a:spcPts val="0"/>
              </a:spcAft>
              <a:buNone/>
            </a:pPr>
            <a:r>
              <a:rPr lang="ru-RU" sz="1500" dirty="0">
                <a:solidFill>
                  <a:schemeClr val="bg1"/>
                </a:solidFill>
                <a:latin typeface="Times New Roman" panose="02020603050405020304" pitchFamily="18" charset="0"/>
                <a:cs typeface="Times New Roman" panose="02020603050405020304" pitchFamily="18" charset="0"/>
              </a:rPr>
              <a:t>- программы дошкольного образования реализуют 30 учреждений, из них: 20 - детских садов; 3 - средних школы; 6 - основных школ; 1 - начальная школа</a:t>
            </a:r>
            <a:r>
              <a:rPr lang="ru-RU" sz="1500" dirty="0" smtClean="0">
                <a:solidFill>
                  <a:schemeClr val="bg1"/>
                </a:solidFill>
                <a:latin typeface="Times New Roman" panose="02020603050405020304" pitchFamily="18" charset="0"/>
                <a:cs typeface="Times New Roman" panose="02020603050405020304" pitchFamily="18" charset="0"/>
              </a:rPr>
              <a:t>).</a:t>
            </a:r>
          </a:p>
        </p:txBody>
      </p:sp>
      <p:sp>
        <p:nvSpPr>
          <p:cNvPr id="17" name="Объект 2"/>
          <p:cNvSpPr txBox="1">
            <a:spLocks/>
          </p:cNvSpPr>
          <p:nvPr/>
        </p:nvSpPr>
        <p:spPr>
          <a:xfrm>
            <a:off x="5887092" y="3891439"/>
            <a:ext cx="3221413" cy="293654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0"/>
              </a:spcBef>
              <a:spcAft>
                <a:spcPts val="0"/>
              </a:spcAft>
              <a:buNone/>
            </a:pPr>
            <a:r>
              <a:rPr lang="ru-RU" sz="1500" dirty="0" smtClean="0">
                <a:solidFill>
                  <a:schemeClr val="bg1"/>
                </a:solidFill>
                <a:latin typeface="Times New Roman" panose="02020603050405020304" pitchFamily="18" charset="0"/>
                <a:cs typeface="Times New Roman" panose="02020603050405020304" pitchFamily="18" charset="0"/>
              </a:rPr>
              <a:t>Сеть </a:t>
            </a:r>
            <a:r>
              <a:rPr lang="ru-RU" sz="1500" dirty="0">
                <a:solidFill>
                  <a:schemeClr val="bg1"/>
                </a:solidFill>
                <a:latin typeface="Times New Roman" panose="02020603050405020304" pitchFamily="18" charset="0"/>
                <a:cs typeface="Times New Roman" panose="02020603050405020304" pitchFamily="18" charset="0"/>
              </a:rPr>
              <a:t>учреждений сферы культуры и дополнительного образования </a:t>
            </a:r>
            <a:r>
              <a:rPr lang="ru-RU" sz="1500" dirty="0" smtClean="0">
                <a:solidFill>
                  <a:schemeClr val="bg1"/>
                </a:solidFill>
                <a:latin typeface="Times New Roman" panose="02020603050405020304" pitchFamily="18" charset="0"/>
                <a:cs typeface="Times New Roman" panose="02020603050405020304" pitchFamily="18" charset="0"/>
              </a:rPr>
              <a:t>состоит </a:t>
            </a:r>
            <a:r>
              <a:rPr lang="ru-RU" sz="1500" dirty="0">
                <a:solidFill>
                  <a:schemeClr val="bg1"/>
                </a:solidFill>
                <a:latin typeface="Times New Roman" panose="02020603050405020304" pitchFamily="18" charset="0"/>
                <a:cs typeface="Times New Roman" panose="02020603050405020304" pitchFamily="18" charset="0"/>
              </a:rPr>
              <a:t>из </a:t>
            </a:r>
            <a:r>
              <a:rPr lang="ru-RU" sz="1500" dirty="0" smtClean="0">
                <a:solidFill>
                  <a:schemeClr val="bg1"/>
                </a:solidFill>
                <a:latin typeface="Times New Roman" panose="02020603050405020304" pitchFamily="18" charset="0"/>
                <a:cs typeface="Times New Roman" panose="02020603050405020304" pitchFamily="18" charset="0"/>
              </a:rPr>
              <a:t>63 </a:t>
            </a:r>
            <a:r>
              <a:rPr lang="ru-RU" sz="1500" dirty="0">
                <a:solidFill>
                  <a:schemeClr val="bg1"/>
                </a:solidFill>
                <a:latin typeface="Times New Roman" panose="02020603050405020304" pitchFamily="18" charset="0"/>
                <a:cs typeface="Times New Roman" panose="02020603050405020304" pitchFamily="18" charset="0"/>
              </a:rPr>
              <a:t>учреждений:</a:t>
            </a:r>
          </a:p>
          <a:p>
            <a:pPr marL="0" indent="0">
              <a:spcBef>
                <a:spcPts val="0"/>
              </a:spcBef>
              <a:spcAft>
                <a:spcPts val="0"/>
              </a:spcAft>
              <a:buNone/>
            </a:pPr>
            <a:r>
              <a:rPr lang="ru-RU" sz="1500" dirty="0">
                <a:solidFill>
                  <a:schemeClr val="bg1"/>
                </a:solidFill>
                <a:latin typeface="Times New Roman" panose="02020603050405020304" pitchFamily="18" charset="0"/>
                <a:cs typeface="Times New Roman" panose="02020603050405020304" pitchFamily="18" charset="0"/>
              </a:rPr>
              <a:t>- 35 учреждений культуры клубного типа (28 юридических лиц);</a:t>
            </a:r>
          </a:p>
          <a:p>
            <a:pPr marL="0" indent="0">
              <a:spcBef>
                <a:spcPts val="0"/>
              </a:spcBef>
              <a:spcAft>
                <a:spcPts val="0"/>
              </a:spcAft>
              <a:buNone/>
            </a:pPr>
            <a:r>
              <a:rPr lang="ru-RU" sz="1500" dirty="0">
                <a:solidFill>
                  <a:schemeClr val="bg1"/>
                </a:solidFill>
                <a:latin typeface="Times New Roman" panose="02020603050405020304" pitchFamily="18" charset="0"/>
                <a:cs typeface="Times New Roman" panose="02020603050405020304" pitchFamily="18" charset="0"/>
              </a:rPr>
              <a:t>- 27 библиотек (из них 1 с правом юридического лица);</a:t>
            </a:r>
          </a:p>
          <a:p>
            <a:pPr marL="0" indent="0">
              <a:spcBef>
                <a:spcPts val="0"/>
              </a:spcBef>
              <a:spcAft>
                <a:spcPts val="0"/>
              </a:spcAft>
              <a:buNone/>
            </a:pPr>
            <a:r>
              <a:rPr lang="ru-RU" sz="1500" dirty="0">
                <a:solidFill>
                  <a:schemeClr val="bg1"/>
                </a:solidFill>
                <a:latin typeface="Times New Roman" panose="02020603050405020304" pitchFamily="18" charset="0"/>
                <a:cs typeface="Times New Roman" panose="02020603050405020304" pitchFamily="18" charset="0"/>
              </a:rPr>
              <a:t>- </a:t>
            </a:r>
            <a:r>
              <a:rPr lang="ru-RU" sz="1500" dirty="0" smtClean="0">
                <a:solidFill>
                  <a:schemeClr val="bg1"/>
                </a:solidFill>
                <a:latin typeface="Times New Roman" panose="02020603050405020304" pitchFamily="18" charset="0"/>
                <a:cs typeface="Times New Roman" panose="02020603050405020304" pitchFamily="18" charset="0"/>
              </a:rPr>
              <a:t>1 учреждение </a:t>
            </a:r>
            <a:r>
              <a:rPr lang="ru-RU" sz="1500" dirty="0">
                <a:solidFill>
                  <a:schemeClr val="bg1"/>
                </a:solidFill>
                <a:latin typeface="Times New Roman" panose="02020603050405020304" pitchFamily="18" charset="0"/>
                <a:cs typeface="Times New Roman" panose="02020603050405020304" pitchFamily="18" charset="0"/>
              </a:rPr>
              <a:t>дополнительного образования детей (МКОУ ДО «Детская школа искусств» с. </a:t>
            </a:r>
            <a:r>
              <a:rPr lang="ru-RU" sz="1500" dirty="0" smtClean="0">
                <a:solidFill>
                  <a:schemeClr val="bg1"/>
                </a:solidFill>
                <a:latin typeface="Times New Roman" panose="02020603050405020304" pitchFamily="18" charset="0"/>
                <a:cs typeface="Times New Roman" panose="02020603050405020304" pitchFamily="18" charset="0"/>
              </a:rPr>
              <a:t>Шерагул). </a:t>
            </a:r>
          </a:p>
        </p:txBody>
      </p:sp>
      <p:sp>
        <p:nvSpPr>
          <p:cNvPr id="18" name="Объект 2"/>
          <p:cNvSpPr txBox="1">
            <a:spLocks/>
          </p:cNvSpPr>
          <p:nvPr/>
        </p:nvSpPr>
        <p:spPr>
          <a:xfrm>
            <a:off x="1" y="3891438"/>
            <a:ext cx="2987824" cy="2936549"/>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0"/>
              </a:spcBef>
              <a:spcAft>
                <a:spcPts val="0"/>
              </a:spcAft>
              <a:buNone/>
            </a:pPr>
            <a:r>
              <a:rPr lang="ru-RU" sz="1600" dirty="0" smtClean="0">
                <a:solidFill>
                  <a:schemeClr val="bg1"/>
                </a:solidFill>
                <a:latin typeface="Times New Roman" panose="02020603050405020304" pitchFamily="18" charset="0"/>
                <a:cs typeface="Times New Roman" panose="02020603050405020304" pitchFamily="18" charset="0"/>
              </a:rPr>
              <a:t>Всего </a:t>
            </a:r>
            <a:r>
              <a:rPr lang="ru-RU" sz="1600" dirty="0">
                <a:solidFill>
                  <a:schemeClr val="bg1"/>
                </a:solidFill>
                <a:latin typeface="Times New Roman" panose="02020603050405020304" pitchFamily="18" charset="0"/>
                <a:cs typeface="Times New Roman" panose="02020603050405020304" pitchFamily="18" charset="0"/>
              </a:rPr>
              <a:t>в районе 59 спортивных сооружений в том числе:</a:t>
            </a:r>
          </a:p>
          <a:p>
            <a:pPr marL="0" indent="0">
              <a:spcBef>
                <a:spcPts val="0"/>
              </a:spcBef>
              <a:spcAft>
                <a:spcPts val="0"/>
              </a:spcAft>
              <a:buNone/>
            </a:pPr>
            <a:r>
              <a:rPr lang="ru-RU" sz="1600" dirty="0">
                <a:solidFill>
                  <a:schemeClr val="bg1"/>
                </a:solidFill>
                <a:latin typeface="Times New Roman" panose="02020603050405020304" pitchFamily="18" charset="0"/>
                <a:cs typeface="Times New Roman" panose="02020603050405020304" pitchFamily="18" charset="0"/>
              </a:rPr>
              <a:t>- 1 стадион на 1500 мест; </a:t>
            </a:r>
          </a:p>
          <a:p>
            <a:pPr marL="0" indent="0">
              <a:spcBef>
                <a:spcPts val="0"/>
              </a:spcBef>
              <a:spcAft>
                <a:spcPts val="0"/>
              </a:spcAft>
              <a:buNone/>
            </a:pPr>
            <a:r>
              <a:rPr lang="ru-RU" sz="1600" dirty="0">
                <a:solidFill>
                  <a:schemeClr val="bg1"/>
                </a:solidFill>
                <a:latin typeface="Times New Roman" panose="02020603050405020304" pitchFamily="18" charset="0"/>
                <a:cs typeface="Times New Roman" panose="02020603050405020304" pitchFamily="18" charset="0"/>
              </a:rPr>
              <a:t>- 17 спортивных залов;</a:t>
            </a:r>
          </a:p>
          <a:p>
            <a:pPr marL="0" indent="0">
              <a:spcBef>
                <a:spcPts val="0"/>
              </a:spcBef>
              <a:spcAft>
                <a:spcPts val="0"/>
              </a:spcAft>
              <a:buNone/>
            </a:pPr>
            <a:r>
              <a:rPr lang="ru-RU" sz="1600" dirty="0">
                <a:solidFill>
                  <a:schemeClr val="bg1"/>
                </a:solidFill>
                <a:latin typeface="Times New Roman" panose="02020603050405020304" pitchFamily="18" charset="0"/>
                <a:cs typeface="Times New Roman" panose="02020603050405020304" pitchFamily="18" charset="0"/>
              </a:rPr>
              <a:t>- 31 </a:t>
            </a:r>
            <a:r>
              <a:rPr lang="ru-RU" sz="1600" dirty="0" smtClean="0">
                <a:solidFill>
                  <a:schemeClr val="bg1"/>
                </a:solidFill>
                <a:latin typeface="Times New Roman" panose="02020603050405020304" pitchFamily="18" charset="0"/>
                <a:cs typeface="Times New Roman" panose="02020603050405020304" pitchFamily="18" charset="0"/>
              </a:rPr>
              <a:t>плоскостное сооружение;</a:t>
            </a:r>
            <a:endParaRPr lang="ru-RU" sz="1600" dirty="0">
              <a:solidFill>
                <a:schemeClr val="bg1"/>
              </a:solidFill>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ru-RU" sz="1600" dirty="0">
                <a:solidFill>
                  <a:schemeClr val="bg1"/>
                </a:solidFill>
                <a:latin typeface="Times New Roman" panose="02020603050405020304" pitchFamily="18" charset="0"/>
                <a:cs typeface="Times New Roman" panose="02020603050405020304" pitchFamily="18" charset="0"/>
              </a:rPr>
              <a:t>- 1 бассейн;</a:t>
            </a:r>
          </a:p>
          <a:p>
            <a:pPr marL="0" indent="0">
              <a:spcBef>
                <a:spcPts val="0"/>
              </a:spcBef>
              <a:spcAft>
                <a:spcPts val="0"/>
              </a:spcAft>
              <a:buNone/>
            </a:pPr>
            <a:r>
              <a:rPr lang="ru-RU" sz="1600" dirty="0" smtClean="0">
                <a:solidFill>
                  <a:schemeClr val="bg1"/>
                </a:solidFill>
                <a:latin typeface="Times New Roman" panose="02020603050405020304" pitchFamily="18" charset="0"/>
                <a:cs typeface="Times New Roman" panose="02020603050405020304" pitchFamily="18" charset="0"/>
              </a:rPr>
              <a:t>- 3 приспособленных помещения и 6 кортов.</a:t>
            </a:r>
          </a:p>
          <a:p>
            <a:pPr marL="0" indent="0">
              <a:spcBef>
                <a:spcPts val="0"/>
              </a:spcBef>
              <a:spcAft>
                <a:spcPts val="0"/>
              </a:spcAft>
              <a:buNone/>
            </a:pPr>
            <a:r>
              <a:rPr lang="ru-RU" sz="1600" dirty="0" smtClean="0">
                <a:solidFill>
                  <a:schemeClr val="bg1"/>
                </a:solidFill>
                <a:latin typeface="Times New Roman" panose="02020603050405020304" pitchFamily="18" charset="0"/>
                <a:cs typeface="Times New Roman" panose="02020603050405020304" pitchFamily="18" charset="0"/>
              </a:rPr>
              <a:t> Осуществляет работу МКУ «Спортивная школа» </a:t>
            </a:r>
            <a:r>
              <a:rPr lang="ru-RU" sz="1600" dirty="0" err="1" smtClean="0">
                <a:solidFill>
                  <a:schemeClr val="bg1"/>
                </a:solidFill>
                <a:latin typeface="Times New Roman" panose="02020603050405020304" pitchFamily="18" charset="0"/>
                <a:cs typeface="Times New Roman" panose="02020603050405020304" pitchFamily="18" charset="0"/>
              </a:rPr>
              <a:t>Тулунского</a:t>
            </a:r>
            <a:r>
              <a:rPr lang="ru-RU" sz="1600" dirty="0" smtClean="0">
                <a:solidFill>
                  <a:schemeClr val="bg1"/>
                </a:solidFill>
                <a:latin typeface="Times New Roman" panose="02020603050405020304" pitchFamily="18" charset="0"/>
                <a:cs typeface="Times New Roman" panose="02020603050405020304" pitchFamily="18" charset="0"/>
              </a:rPr>
              <a:t> района.</a:t>
            </a:r>
          </a:p>
        </p:txBody>
      </p:sp>
      <p:graphicFrame>
        <p:nvGraphicFramePr>
          <p:cNvPr id="21" name="Схема 20"/>
          <p:cNvGraphicFramePr/>
          <p:nvPr>
            <p:extLst>
              <p:ext uri="{D42A27DB-BD31-4B8C-83A1-F6EECF244321}">
                <p14:modId xmlns:p14="http://schemas.microsoft.com/office/powerpoint/2010/main" val="2519207580"/>
              </p:ext>
            </p:extLst>
          </p:nvPr>
        </p:nvGraphicFramePr>
        <p:xfrm>
          <a:off x="2627784" y="2301156"/>
          <a:ext cx="3475329" cy="3080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Рисунок 21"/>
          <p:cNvPicPr>
            <a:picLocks noChangeAspect="1"/>
          </p:cNvPicPr>
          <p:nvPr/>
        </p:nvPicPr>
        <p:blipFill>
          <a:blip r:embed="rId8"/>
          <a:stretch>
            <a:fillRect/>
          </a:stretch>
        </p:blipFill>
        <p:spPr>
          <a:xfrm>
            <a:off x="2757946" y="1659189"/>
            <a:ext cx="1367842" cy="1246374"/>
          </a:xfrm>
          <a:prstGeom prst="rect">
            <a:avLst/>
          </a:prstGeom>
        </p:spPr>
      </p:pic>
      <p:pic>
        <p:nvPicPr>
          <p:cNvPr id="23" name="Рисунок 22"/>
          <p:cNvPicPr>
            <a:picLocks noChangeAspect="1"/>
          </p:cNvPicPr>
          <p:nvPr/>
        </p:nvPicPr>
        <p:blipFill>
          <a:blip r:embed="rId9"/>
          <a:stretch>
            <a:fillRect/>
          </a:stretch>
        </p:blipFill>
        <p:spPr>
          <a:xfrm>
            <a:off x="4510286" y="1787579"/>
            <a:ext cx="1260414" cy="1199427"/>
          </a:xfrm>
          <a:prstGeom prst="rect">
            <a:avLst/>
          </a:prstGeom>
        </p:spPr>
      </p:pic>
      <p:pic>
        <p:nvPicPr>
          <p:cNvPr id="24" name="Рисунок 23"/>
          <p:cNvPicPr>
            <a:picLocks noChangeAspect="1"/>
          </p:cNvPicPr>
          <p:nvPr/>
        </p:nvPicPr>
        <p:blipFill>
          <a:blip r:embed="rId10"/>
          <a:stretch>
            <a:fillRect/>
          </a:stretch>
        </p:blipFill>
        <p:spPr>
          <a:xfrm>
            <a:off x="2743068" y="4625317"/>
            <a:ext cx="1251834" cy="1195698"/>
          </a:xfrm>
          <a:prstGeom prst="rect">
            <a:avLst/>
          </a:prstGeom>
        </p:spPr>
      </p:pic>
      <p:pic>
        <p:nvPicPr>
          <p:cNvPr id="25" name="Рисунок 24"/>
          <p:cNvPicPr>
            <a:picLocks noChangeAspect="1"/>
          </p:cNvPicPr>
          <p:nvPr/>
        </p:nvPicPr>
        <p:blipFill>
          <a:blip r:embed="rId11"/>
          <a:stretch>
            <a:fillRect/>
          </a:stretch>
        </p:blipFill>
        <p:spPr>
          <a:xfrm>
            <a:off x="4435370" y="4443988"/>
            <a:ext cx="1511939" cy="1326405"/>
          </a:xfrm>
          <a:prstGeom prst="rect">
            <a:avLst/>
          </a:prstGeom>
        </p:spPr>
      </p:pic>
    </p:spTree>
    <p:extLst>
      <p:ext uri="{BB962C8B-B14F-4D97-AF65-F5344CB8AC3E}">
        <p14:creationId xmlns:p14="http://schemas.microsoft.com/office/powerpoint/2010/main" val="4047273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0"/>
            <a:ext cx="9153426" cy="692697"/>
          </a:xfrm>
        </p:spPr>
        <p:txBody>
          <a:bodyPr>
            <a:noAutofit/>
          </a:bodyPr>
          <a:lstStyle/>
          <a:p>
            <a:pPr algn="ctr"/>
            <a:r>
              <a:rPr lang="ru-RU" sz="2400" b="1" dirty="0" smtClean="0">
                <a:solidFill>
                  <a:srgbClr val="006699"/>
                </a:solidFill>
                <a:latin typeface="Times New Roman" panose="02020603050405020304" pitchFamily="18" charset="0"/>
                <a:cs typeface="Times New Roman" panose="02020603050405020304" pitchFamily="18" charset="0"/>
              </a:rPr>
              <a:t>13. </a:t>
            </a:r>
            <a:r>
              <a:rPr lang="ru-RU" sz="2400" b="1" dirty="0">
                <a:solidFill>
                  <a:srgbClr val="006699"/>
                </a:solidFill>
                <a:latin typeface="Times New Roman" panose="02020603050405020304" pitchFamily="18" charset="0"/>
                <a:cs typeface="Times New Roman" panose="02020603050405020304" pitchFamily="18" charset="0"/>
              </a:rPr>
              <a:t>Кадровый потенциал</a:t>
            </a:r>
          </a:p>
        </p:txBody>
      </p:sp>
      <p:sp>
        <p:nvSpPr>
          <p:cNvPr id="3" name="Объект 2"/>
          <p:cNvSpPr>
            <a:spLocks noGrp="1"/>
          </p:cNvSpPr>
          <p:nvPr>
            <p:ph idx="1"/>
          </p:nvPr>
        </p:nvSpPr>
        <p:spPr>
          <a:xfrm>
            <a:off x="4037086" y="548680"/>
            <a:ext cx="4567362" cy="6309320"/>
          </a:xfrm>
        </p:spPr>
        <p:txBody>
          <a:bodyPr>
            <a:noAutofit/>
          </a:bodyPr>
          <a:lstStyle/>
          <a:p>
            <a:pPr marL="0" indent="450000" algn="just">
              <a:lnSpc>
                <a:spcPct val="100000"/>
              </a:lnSpc>
              <a:spcBef>
                <a:spcPts val="0"/>
              </a:spcBef>
              <a:spcAft>
                <a:spcPts val="0"/>
              </a:spcAft>
              <a:buNone/>
            </a:pPr>
            <a:r>
              <a:rPr lang="ru-RU" sz="1300" dirty="0" smtClean="0">
                <a:solidFill>
                  <a:schemeClr val="bg1"/>
                </a:solidFill>
                <a:latin typeface="Times New Roman" panose="02020603050405020304" pitchFamily="18" charset="0"/>
                <a:cs typeface="Times New Roman" panose="02020603050405020304" pitchFamily="18" charset="0"/>
              </a:rPr>
              <a:t>На 1 января 2023 года численность населения </a:t>
            </a:r>
            <a:r>
              <a:rPr lang="ru-RU" sz="1300" dirty="0" err="1" smtClean="0">
                <a:solidFill>
                  <a:schemeClr val="bg1"/>
                </a:solidFill>
                <a:latin typeface="Times New Roman" panose="02020603050405020304" pitchFamily="18" charset="0"/>
                <a:cs typeface="Times New Roman" panose="02020603050405020304" pitchFamily="18" charset="0"/>
              </a:rPr>
              <a:t>Тулунского</a:t>
            </a:r>
            <a:r>
              <a:rPr lang="ru-RU" sz="1300" dirty="0" smtClean="0">
                <a:solidFill>
                  <a:schemeClr val="bg1"/>
                </a:solidFill>
                <a:latin typeface="Times New Roman" panose="02020603050405020304" pitchFamily="18" charset="0"/>
                <a:cs typeface="Times New Roman" panose="02020603050405020304" pitchFamily="18" charset="0"/>
              </a:rPr>
              <a:t> района составила 19460 человек. Из общей численности населения мужчин – 9319 чел. (47,9 %), женщин – 10141 чел. (52,1 %). Численность населения в трудоспособном возрасте – 9954 чел., что составляет 51,2 % от общей численности населения района. </a:t>
            </a:r>
          </a:p>
          <a:p>
            <a:pPr marL="0" indent="450000" algn="just">
              <a:lnSpc>
                <a:spcPct val="100000"/>
              </a:lnSpc>
              <a:spcBef>
                <a:spcPts val="0"/>
              </a:spcBef>
              <a:buNone/>
            </a:pPr>
            <a:r>
              <a:rPr lang="ru-RU" sz="1300" dirty="0" smtClean="0">
                <a:solidFill>
                  <a:schemeClr val="bg1"/>
                </a:solidFill>
                <a:latin typeface="Times New Roman" panose="02020603050405020304" pitchFamily="18" charset="0"/>
                <a:cs typeface="Times New Roman" panose="02020603050405020304" pitchFamily="18" charset="0"/>
              </a:rPr>
              <a:t>Трудовые ресурсы района по состоянию на 01.01.2023 г. составили 10213 чел. (52,5 % от общей численности населения), из них трудоспособное население в трудоспособном возрасте – 9691 чел.</a:t>
            </a:r>
          </a:p>
          <a:p>
            <a:pPr marL="0" indent="450000" algn="just">
              <a:lnSpc>
                <a:spcPct val="100000"/>
              </a:lnSpc>
              <a:spcBef>
                <a:spcPts val="0"/>
              </a:spcBef>
              <a:buNone/>
            </a:pPr>
            <a:r>
              <a:rPr lang="ru-RU" sz="1300" dirty="0">
                <a:solidFill>
                  <a:schemeClr val="bg1"/>
                </a:solidFill>
                <a:latin typeface="Times New Roman" panose="02020603050405020304" pitchFamily="18" charset="0"/>
                <a:cs typeface="Times New Roman" panose="02020603050405020304" pitchFamily="18" charset="0"/>
              </a:rPr>
              <a:t>Среднесписочная численность работающих во всех отраслях экономики района на </a:t>
            </a:r>
            <a:r>
              <a:rPr lang="ru-RU" sz="1300" dirty="0" smtClean="0">
                <a:solidFill>
                  <a:schemeClr val="bg1"/>
                </a:solidFill>
                <a:latin typeface="Times New Roman" panose="02020603050405020304" pitchFamily="18" charset="0"/>
                <a:cs typeface="Times New Roman" panose="02020603050405020304" pitchFamily="18" charset="0"/>
              </a:rPr>
              <a:t>01.01.2024 </a:t>
            </a:r>
            <a:r>
              <a:rPr lang="ru-RU" sz="1300" dirty="0">
                <a:solidFill>
                  <a:schemeClr val="bg1"/>
                </a:solidFill>
                <a:latin typeface="Times New Roman" panose="02020603050405020304" pitchFamily="18" charset="0"/>
                <a:cs typeface="Times New Roman" panose="02020603050405020304" pitchFamily="18" charset="0"/>
              </a:rPr>
              <a:t>г. составила </a:t>
            </a:r>
            <a:r>
              <a:rPr lang="ru-RU" sz="1300" dirty="0" smtClean="0">
                <a:solidFill>
                  <a:schemeClr val="bg1"/>
                </a:solidFill>
                <a:latin typeface="Times New Roman" panose="02020603050405020304" pitchFamily="18" charset="0"/>
                <a:cs typeface="Times New Roman" panose="02020603050405020304" pitchFamily="18" charset="0"/>
              </a:rPr>
              <a:t>4611 </a:t>
            </a:r>
            <a:r>
              <a:rPr lang="ru-RU" sz="1300" dirty="0">
                <a:solidFill>
                  <a:schemeClr val="bg1"/>
                </a:solidFill>
                <a:latin typeface="Times New Roman" panose="02020603050405020304" pitchFamily="18" charset="0"/>
                <a:cs typeface="Times New Roman" panose="02020603050405020304" pitchFamily="18" charset="0"/>
              </a:rPr>
              <a:t>чел</a:t>
            </a:r>
            <a:r>
              <a:rPr lang="ru-RU" sz="1300" dirty="0" smtClean="0">
                <a:solidFill>
                  <a:schemeClr val="bg1"/>
                </a:solidFill>
                <a:latin typeface="Times New Roman" panose="02020603050405020304" pitchFamily="18" charset="0"/>
                <a:cs typeface="Times New Roman" panose="02020603050405020304" pitchFamily="18" charset="0"/>
              </a:rPr>
              <a:t>. (99,2 % к уровню 2022 года).</a:t>
            </a:r>
            <a:endParaRPr lang="ru-RU" sz="1300" dirty="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300" dirty="0">
                <a:solidFill>
                  <a:schemeClr val="bg1"/>
                </a:solidFill>
                <a:latin typeface="Times New Roman" panose="02020603050405020304" pitchFamily="18" charset="0"/>
                <a:cs typeface="Times New Roman" panose="02020603050405020304" pitchFamily="18" charset="0"/>
              </a:rPr>
              <a:t>Среднемесячная заработная плата работников, занятых в экономике района, по сравнению с прошлым годом увеличилась на 12,3 % и составила 58324 руб. Наиболее высокий уровень заработной платы на одного работника отмечается в добыче полезных ископаемых – 74241 руб</a:t>
            </a:r>
            <a:r>
              <a:rPr lang="ru-RU" sz="1300" dirty="0" smtClean="0">
                <a:solidFill>
                  <a:schemeClr val="bg1"/>
                </a:solidFill>
                <a:latin typeface="Times New Roman" panose="02020603050405020304" pitchFamily="18" charset="0"/>
                <a:cs typeface="Times New Roman" panose="02020603050405020304" pitchFamily="18" charset="0"/>
              </a:rPr>
              <a:t>.</a:t>
            </a:r>
          </a:p>
          <a:p>
            <a:pPr marL="0" indent="450000" algn="just">
              <a:lnSpc>
                <a:spcPct val="100000"/>
              </a:lnSpc>
              <a:spcBef>
                <a:spcPts val="0"/>
              </a:spcBef>
              <a:spcAft>
                <a:spcPts val="0"/>
              </a:spcAft>
              <a:buNone/>
            </a:pPr>
            <a:r>
              <a:rPr lang="ru-RU" sz="1300" dirty="0">
                <a:solidFill>
                  <a:schemeClr val="bg1"/>
                </a:solidFill>
                <a:latin typeface="Times New Roman" panose="02020603050405020304" pitchFamily="18" charset="0"/>
                <a:cs typeface="Times New Roman" panose="02020603050405020304" pitchFamily="18" charset="0"/>
              </a:rPr>
              <a:t>Уровень регистрируемой безработицы сохранился на уровне прошлого года и составил 1,0 %. </a:t>
            </a:r>
            <a:endParaRPr lang="ru-RU" sz="1300"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spcAft>
                <a:spcPts val="0"/>
              </a:spcAft>
              <a:buNone/>
            </a:pPr>
            <a:r>
              <a:rPr lang="ru-RU" sz="1300" dirty="0" smtClean="0">
                <a:solidFill>
                  <a:schemeClr val="bg1"/>
                </a:solidFill>
                <a:latin typeface="Times New Roman" panose="02020603050405020304" pitchFamily="18" charset="0"/>
                <a:cs typeface="Times New Roman" panose="02020603050405020304" pitchFamily="18" charset="0"/>
              </a:rPr>
              <a:t>Количество </a:t>
            </a:r>
            <a:r>
              <a:rPr lang="ru-RU" sz="1300" dirty="0">
                <a:solidFill>
                  <a:schemeClr val="bg1"/>
                </a:solidFill>
                <a:latin typeface="Times New Roman" panose="02020603050405020304" pitchFamily="18" charset="0"/>
                <a:cs typeface="Times New Roman" panose="02020603050405020304" pitchFamily="18" charset="0"/>
              </a:rPr>
              <a:t>заявленных вакансий в ОГКУ «Центр занятости населения города Тулуна» </a:t>
            </a:r>
            <a:r>
              <a:rPr lang="ru-RU" sz="1300" dirty="0" smtClean="0">
                <a:solidFill>
                  <a:schemeClr val="bg1"/>
                </a:solidFill>
                <a:latin typeface="Times New Roman" panose="02020603050405020304" pitchFamily="18" charset="0"/>
                <a:cs typeface="Times New Roman" panose="02020603050405020304" pitchFamily="18" charset="0"/>
              </a:rPr>
              <a:t>на 01.01.2024 </a:t>
            </a:r>
            <a:r>
              <a:rPr lang="ru-RU" sz="1300" dirty="0">
                <a:solidFill>
                  <a:schemeClr val="bg1"/>
                </a:solidFill>
                <a:latin typeface="Times New Roman" panose="02020603050405020304" pitchFamily="18" charset="0"/>
                <a:cs typeface="Times New Roman" panose="02020603050405020304" pitchFamily="18" charset="0"/>
              </a:rPr>
              <a:t>г. </a:t>
            </a:r>
            <a:r>
              <a:rPr lang="ru-RU" sz="1300" dirty="0" smtClean="0">
                <a:solidFill>
                  <a:schemeClr val="bg1"/>
                </a:solidFill>
                <a:latin typeface="Times New Roman" panose="02020603050405020304" pitchFamily="18" charset="0"/>
                <a:cs typeface="Times New Roman" panose="02020603050405020304" pitchFamily="18" charset="0"/>
              </a:rPr>
              <a:t>– 383 вакансии.</a:t>
            </a:r>
            <a:endParaRPr lang="ru-RU" sz="1300" dirty="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spcAft>
                <a:spcPts val="0"/>
              </a:spcAft>
              <a:buNone/>
            </a:pPr>
            <a:r>
              <a:rPr lang="ru-RU" sz="1300" dirty="0">
                <a:solidFill>
                  <a:schemeClr val="bg1"/>
                </a:solidFill>
                <a:latin typeface="Times New Roman" panose="02020603050405020304" pitchFamily="18" charset="0"/>
                <a:cs typeface="Times New Roman" panose="02020603050405020304" pitchFamily="18" charset="0"/>
              </a:rPr>
              <a:t>Тулунский район имеет возможность подготовки кадров рабочих профессий, так как на территории города Тулуна осуществляют деятельность </a:t>
            </a:r>
            <a:r>
              <a:rPr lang="ru-RU" sz="1300" dirty="0" smtClean="0">
                <a:solidFill>
                  <a:schemeClr val="bg1"/>
                </a:solidFill>
                <a:latin typeface="Times New Roman" panose="02020603050405020304" pitchFamily="18" charset="0"/>
                <a:cs typeface="Times New Roman" panose="02020603050405020304" pitchFamily="18" charset="0"/>
              </a:rPr>
              <a:t>следующие образовательные </a:t>
            </a:r>
            <a:r>
              <a:rPr lang="ru-RU" sz="1300" dirty="0">
                <a:solidFill>
                  <a:schemeClr val="bg1"/>
                </a:solidFill>
                <a:latin typeface="Times New Roman" panose="02020603050405020304" pitchFamily="18" charset="0"/>
                <a:cs typeface="Times New Roman" panose="02020603050405020304" pitchFamily="18" charset="0"/>
              </a:rPr>
              <a:t>учреждения:</a:t>
            </a:r>
          </a:p>
          <a:p>
            <a:pPr marL="0" indent="450000" algn="just">
              <a:lnSpc>
                <a:spcPct val="100000"/>
              </a:lnSpc>
              <a:spcBef>
                <a:spcPts val="0"/>
              </a:spcBef>
              <a:spcAft>
                <a:spcPts val="0"/>
              </a:spcAft>
              <a:buNone/>
            </a:pPr>
            <a:r>
              <a:rPr lang="ru-RU" sz="1300" dirty="0">
                <a:solidFill>
                  <a:schemeClr val="bg1"/>
                </a:solidFill>
                <a:latin typeface="Times New Roman" panose="02020603050405020304" pitchFamily="18" charset="0"/>
                <a:cs typeface="Times New Roman" panose="02020603050405020304" pitchFamily="18" charset="0"/>
              </a:rPr>
              <a:t>- ФГОУ СПО «Тулунский аграрный техникум»;</a:t>
            </a:r>
          </a:p>
          <a:p>
            <a:pPr marL="0" indent="450000" algn="just">
              <a:lnSpc>
                <a:spcPct val="100000"/>
              </a:lnSpc>
              <a:spcBef>
                <a:spcPts val="0"/>
              </a:spcBef>
              <a:spcAft>
                <a:spcPts val="0"/>
              </a:spcAft>
              <a:buNone/>
            </a:pPr>
            <a:r>
              <a:rPr lang="ru-RU" sz="1300" dirty="0">
                <a:solidFill>
                  <a:schemeClr val="bg1"/>
                </a:solidFill>
                <a:latin typeface="Times New Roman" panose="02020603050405020304" pitchFamily="18" charset="0"/>
                <a:cs typeface="Times New Roman" panose="02020603050405020304" pitchFamily="18" charset="0"/>
              </a:rPr>
              <a:t>- ОГБПОУ «Тулунский медицинский колледж»;</a:t>
            </a:r>
          </a:p>
          <a:p>
            <a:pPr marL="0" indent="450000" algn="just">
              <a:lnSpc>
                <a:spcPct val="100000"/>
              </a:lnSpc>
              <a:spcBef>
                <a:spcPts val="0"/>
              </a:spcBef>
              <a:spcAft>
                <a:spcPts val="0"/>
              </a:spcAft>
              <a:buNone/>
            </a:pPr>
            <a:r>
              <a:rPr lang="ru-RU" sz="1300" dirty="0">
                <a:solidFill>
                  <a:schemeClr val="bg1"/>
                </a:solidFill>
                <a:latin typeface="Times New Roman" panose="02020603050405020304" pitchFamily="18" charset="0"/>
                <a:cs typeface="Times New Roman" panose="02020603050405020304" pitchFamily="18" charset="0"/>
              </a:rPr>
              <a:t>- </a:t>
            </a:r>
            <a:r>
              <a:rPr lang="ru-RU" sz="1300" dirty="0" smtClean="0">
                <a:solidFill>
                  <a:schemeClr val="bg1"/>
                </a:solidFill>
                <a:latin typeface="Times New Roman" panose="02020603050405020304" pitchFamily="18" charset="0"/>
                <a:cs typeface="Times New Roman" panose="02020603050405020304" pitchFamily="18" charset="0"/>
              </a:rPr>
              <a:t>Филиал </a:t>
            </a:r>
            <a:r>
              <a:rPr lang="ru-RU" sz="1300" dirty="0">
                <a:solidFill>
                  <a:schemeClr val="bg1"/>
                </a:solidFill>
                <a:latin typeface="Times New Roman" panose="02020603050405020304" pitchFamily="18" charset="0"/>
                <a:cs typeface="Times New Roman" panose="02020603050405020304" pitchFamily="18" charset="0"/>
              </a:rPr>
              <a:t>ГБПОУ «Братский педагогический колледж».</a:t>
            </a:r>
          </a:p>
        </p:txBody>
      </p:sp>
      <p:sp>
        <p:nvSpPr>
          <p:cNvPr id="4" name="Номер слайда 3"/>
          <p:cNvSpPr>
            <a:spLocks noGrp="1"/>
          </p:cNvSpPr>
          <p:nvPr>
            <p:ph type="sldNum" sz="quarter" idx="12"/>
          </p:nvPr>
        </p:nvSpPr>
        <p:spPr>
          <a:xfrm>
            <a:off x="7884368" y="6548063"/>
            <a:ext cx="553181" cy="309937"/>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37</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13" name="Диаграмма 12"/>
          <p:cNvGraphicFramePr/>
          <p:nvPr>
            <p:extLst>
              <p:ext uri="{D42A27DB-BD31-4B8C-83A1-F6EECF244321}">
                <p14:modId xmlns:p14="http://schemas.microsoft.com/office/powerpoint/2010/main" val="1747233326"/>
              </p:ext>
            </p:extLst>
          </p:nvPr>
        </p:nvGraphicFramePr>
        <p:xfrm>
          <a:off x="611560" y="692697"/>
          <a:ext cx="3528392" cy="31683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Диаграмма 15"/>
          <p:cNvGraphicFramePr/>
          <p:nvPr>
            <p:extLst>
              <p:ext uri="{D42A27DB-BD31-4B8C-83A1-F6EECF244321}">
                <p14:modId xmlns:p14="http://schemas.microsoft.com/office/powerpoint/2010/main" val="3817505844"/>
              </p:ext>
            </p:extLst>
          </p:nvPr>
        </p:nvGraphicFramePr>
        <p:xfrm>
          <a:off x="611560" y="4005066"/>
          <a:ext cx="3425526" cy="25922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39835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0"/>
            <a:ext cx="9144000" cy="476672"/>
          </a:xfrm>
        </p:spPr>
        <p:txBody>
          <a:bodyPr>
            <a:noAutofit/>
          </a:bodyPr>
          <a:lstStyle/>
          <a:p>
            <a:pPr algn="ctr"/>
            <a:r>
              <a:rPr lang="ru-RU" sz="2400" b="1" dirty="0" smtClean="0">
                <a:solidFill>
                  <a:srgbClr val="006699"/>
                </a:solidFill>
                <a:latin typeface="Times New Roman" panose="02020603050405020304" pitchFamily="18" charset="0"/>
                <a:cs typeface="Times New Roman" panose="02020603050405020304" pitchFamily="18" charset="0"/>
              </a:rPr>
              <a:t>14. </a:t>
            </a:r>
            <a:r>
              <a:rPr lang="ru-RU" sz="2400" b="1" dirty="0">
                <a:solidFill>
                  <a:srgbClr val="006699"/>
                </a:solidFill>
                <a:latin typeface="Times New Roman" panose="02020603050405020304" pitchFamily="18" charset="0"/>
                <a:cs typeface="Times New Roman" panose="02020603050405020304" pitchFamily="18" charset="0"/>
              </a:rPr>
              <a:t>Демографическая ситуация</a:t>
            </a:r>
          </a:p>
        </p:txBody>
      </p:sp>
      <p:sp>
        <p:nvSpPr>
          <p:cNvPr id="3" name="Объект 2"/>
          <p:cNvSpPr>
            <a:spLocks noGrp="1"/>
          </p:cNvSpPr>
          <p:nvPr>
            <p:ph idx="1"/>
          </p:nvPr>
        </p:nvSpPr>
        <p:spPr>
          <a:xfrm>
            <a:off x="4932040" y="908720"/>
            <a:ext cx="3600400" cy="5040560"/>
          </a:xfrm>
        </p:spPr>
        <p:txBody>
          <a:bodyPr>
            <a:normAutofit/>
          </a:bodyPr>
          <a:lstStyle/>
          <a:p>
            <a:pPr marL="0" indent="450000" algn="just">
              <a:lnSpc>
                <a:spcPct val="100000"/>
              </a:lnSpc>
              <a:spcBef>
                <a:spcPts val="0"/>
              </a:spcBef>
              <a:spcAft>
                <a:spcPts val="0"/>
              </a:spcAft>
              <a:buNone/>
            </a:pPr>
            <a:r>
              <a:rPr lang="ru-RU" sz="1600" dirty="0" smtClean="0">
                <a:solidFill>
                  <a:schemeClr val="bg1"/>
                </a:solidFill>
                <a:latin typeface="Times New Roman" panose="02020603050405020304" pitchFamily="18" charset="0"/>
                <a:cs typeface="Times New Roman" panose="02020603050405020304" pitchFamily="18" charset="0"/>
              </a:rPr>
              <a:t>На </a:t>
            </a:r>
            <a:r>
              <a:rPr lang="ru-RU" sz="1600" dirty="0">
                <a:solidFill>
                  <a:schemeClr val="bg1"/>
                </a:solidFill>
                <a:latin typeface="Times New Roman" panose="02020603050405020304" pitchFamily="18" charset="0"/>
                <a:cs typeface="Times New Roman" panose="02020603050405020304" pitchFamily="18" charset="0"/>
              </a:rPr>
              <a:t>протяжении ряда лет численность населения </a:t>
            </a:r>
            <a:r>
              <a:rPr lang="ru-RU" sz="1600" dirty="0" err="1">
                <a:solidFill>
                  <a:schemeClr val="bg1"/>
                </a:solidFill>
                <a:latin typeface="Times New Roman" panose="02020603050405020304" pitchFamily="18" charset="0"/>
                <a:cs typeface="Times New Roman" panose="02020603050405020304" pitchFamily="18" charset="0"/>
              </a:rPr>
              <a:t>Тулунского</a:t>
            </a:r>
            <a:r>
              <a:rPr lang="ru-RU" sz="1600" dirty="0">
                <a:solidFill>
                  <a:schemeClr val="bg1"/>
                </a:solidFill>
                <a:latin typeface="Times New Roman" panose="02020603050405020304" pitchFamily="18" charset="0"/>
                <a:cs typeface="Times New Roman" panose="02020603050405020304" pitchFamily="18" charset="0"/>
              </a:rPr>
              <a:t> района ежегодно снижается. Данное снижение происходит из-за механической убыли (миграции) населения на другие территории. Так, за 2023 год из территории </a:t>
            </a:r>
            <a:r>
              <a:rPr lang="ru-RU" sz="1600" dirty="0" err="1">
                <a:solidFill>
                  <a:schemeClr val="bg1"/>
                </a:solidFill>
                <a:latin typeface="Times New Roman" panose="02020603050405020304" pitchFamily="18" charset="0"/>
                <a:cs typeface="Times New Roman" panose="02020603050405020304" pitchFamily="18" charset="0"/>
              </a:rPr>
              <a:t>Тулунского</a:t>
            </a:r>
            <a:r>
              <a:rPr lang="ru-RU" sz="1600" dirty="0">
                <a:solidFill>
                  <a:schemeClr val="bg1"/>
                </a:solidFill>
                <a:latin typeface="Times New Roman" panose="02020603050405020304" pitchFamily="18" charset="0"/>
                <a:cs typeface="Times New Roman" panose="02020603050405020304" pitchFamily="18" charset="0"/>
              </a:rPr>
              <a:t> района выбыло 598 чел., а прибыло на территорию района 367 чел. Механическая убыль населения составила – 231 чел. (в 2022 году – 118 чел.).</a:t>
            </a:r>
          </a:p>
          <a:p>
            <a:pPr marL="0" indent="450000" algn="just">
              <a:lnSpc>
                <a:spcPct val="100000"/>
              </a:lnSpc>
              <a:spcBef>
                <a:spcPts val="0"/>
              </a:spcBef>
              <a:spcAft>
                <a:spcPts val="0"/>
              </a:spcAft>
              <a:buNone/>
            </a:pPr>
            <a:r>
              <a:rPr lang="ru-RU" sz="1600" dirty="0">
                <a:solidFill>
                  <a:schemeClr val="bg1"/>
                </a:solidFill>
                <a:latin typeface="Times New Roman" panose="02020603050405020304" pitchFamily="18" charset="0"/>
                <a:cs typeface="Times New Roman" panose="02020603050405020304" pitchFamily="18" charset="0"/>
              </a:rPr>
              <a:t>Прослеживается отрицательная динамика естественного прироста населения. Количество родившихся за 2023 год составило 222 чел., число умерших 302 чел. Число умерших превышает число родившихся, т.е. естественная убыль населения района составила 80 чел. (2022 г. – 81 чел</a:t>
            </a:r>
            <a:r>
              <a:rPr lang="ru-RU" sz="1600" dirty="0" smtClean="0">
                <a:solidFill>
                  <a:schemeClr val="bg1"/>
                </a:solidFill>
                <a:latin typeface="Times New Roman" panose="02020603050405020304" pitchFamily="18" charset="0"/>
                <a:cs typeface="Times New Roman" panose="02020603050405020304" pitchFamily="18" charset="0"/>
              </a:rPr>
              <a:t>.).</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a:xfrm>
            <a:off x="7812360" y="6472870"/>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38</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10661918"/>
              </p:ext>
            </p:extLst>
          </p:nvPr>
        </p:nvGraphicFramePr>
        <p:xfrm>
          <a:off x="683569" y="3501008"/>
          <a:ext cx="4248471" cy="33569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Диаграмма 12"/>
          <p:cNvGraphicFramePr/>
          <p:nvPr>
            <p:extLst>
              <p:ext uri="{D42A27DB-BD31-4B8C-83A1-F6EECF244321}">
                <p14:modId xmlns:p14="http://schemas.microsoft.com/office/powerpoint/2010/main" val="3092216587"/>
              </p:ext>
            </p:extLst>
          </p:nvPr>
        </p:nvGraphicFramePr>
        <p:xfrm>
          <a:off x="683569" y="620688"/>
          <a:ext cx="4248471" cy="28803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61927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1"/>
            <a:ext cx="9144000" cy="553158"/>
          </a:xfrm>
        </p:spPr>
        <p:txBody>
          <a:bodyPr>
            <a:noAutofit/>
          </a:bodyPr>
          <a:lstStyle/>
          <a:p>
            <a:pPr algn="ctr"/>
            <a:r>
              <a:rPr lang="ru-RU" sz="2400" b="1" dirty="0" smtClean="0">
                <a:solidFill>
                  <a:srgbClr val="006699"/>
                </a:solidFill>
                <a:latin typeface="Times New Roman" panose="02020603050405020304" pitchFamily="18" charset="0"/>
                <a:cs typeface="Times New Roman" panose="02020603050405020304" pitchFamily="18" charset="0"/>
              </a:rPr>
              <a:t>15. </a:t>
            </a:r>
            <a:r>
              <a:rPr lang="ru-RU" sz="2400" b="1" dirty="0">
                <a:solidFill>
                  <a:srgbClr val="006699"/>
                </a:solidFill>
                <a:latin typeface="Times New Roman" panose="02020603050405020304" pitchFamily="18" charset="0"/>
                <a:cs typeface="Times New Roman" panose="02020603050405020304" pitchFamily="18" charset="0"/>
              </a:rPr>
              <a:t>Институциональная среда</a:t>
            </a:r>
          </a:p>
        </p:txBody>
      </p:sp>
      <p:sp>
        <p:nvSpPr>
          <p:cNvPr id="3" name="Объект 2"/>
          <p:cNvSpPr>
            <a:spLocks noGrp="1"/>
          </p:cNvSpPr>
          <p:nvPr>
            <p:ph idx="1"/>
          </p:nvPr>
        </p:nvSpPr>
        <p:spPr>
          <a:xfrm>
            <a:off x="1" y="908720"/>
            <a:ext cx="3167621" cy="2118491"/>
          </a:xfrm>
        </p:spPr>
        <p:txBody>
          <a:bodyPr>
            <a:normAutofit/>
          </a:bodyPr>
          <a:lstStyle/>
          <a:p>
            <a:pPr marL="0" indent="0">
              <a:lnSpc>
                <a:spcPct val="100000"/>
              </a:lnSpc>
              <a:buNone/>
            </a:pPr>
            <a:r>
              <a:rPr lang="ru-RU" sz="1600" dirty="0">
                <a:solidFill>
                  <a:schemeClr val="bg1"/>
                </a:solidFill>
                <a:latin typeface="Times New Roman" panose="02020603050405020304" pitchFamily="18" charset="0"/>
                <a:cs typeface="Times New Roman" panose="02020603050405020304" pitchFamily="18" charset="0"/>
              </a:rPr>
              <a:t>Банковская система представлена филиалами банков: </a:t>
            </a:r>
            <a:r>
              <a:rPr lang="ru-RU" sz="1600" dirty="0" smtClean="0">
                <a:solidFill>
                  <a:schemeClr val="bg1"/>
                </a:solidFill>
                <a:latin typeface="Times New Roman" panose="02020603050405020304" pitchFamily="18" charset="0"/>
                <a:cs typeface="Times New Roman" panose="02020603050405020304" pitchFamily="18" charset="0"/>
              </a:rPr>
              <a:t>Сбербанк </a:t>
            </a:r>
            <a:r>
              <a:rPr lang="ru-RU" sz="1600" dirty="0">
                <a:solidFill>
                  <a:schemeClr val="bg1"/>
                </a:solidFill>
                <a:latin typeface="Times New Roman" panose="02020603050405020304" pitchFamily="18" charset="0"/>
                <a:cs typeface="Times New Roman" panose="02020603050405020304" pitchFamily="18" charset="0"/>
              </a:rPr>
              <a:t>России; </a:t>
            </a:r>
            <a:r>
              <a:rPr lang="ru-RU" sz="1600" dirty="0" err="1">
                <a:solidFill>
                  <a:schemeClr val="bg1"/>
                </a:solidFill>
                <a:latin typeface="Times New Roman" panose="02020603050405020304" pitchFamily="18" charset="0"/>
                <a:cs typeface="Times New Roman" panose="02020603050405020304" pitchFamily="18" charset="0"/>
              </a:rPr>
              <a:t>Россельхозбанк</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err="1">
                <a:solidFill>
                  <a:schemeClr val="bg1"/>
                </a:solidFill>
                <a:latin typeface="Times New Roman" panose="02020603050405020304" pitchFamily="18" charset="0"/>
                <a:cs typeface="Times New Roman" panose="02020603050405020304" pitchFamily="18" charset="0"/>
              </a:rPr>
              <a:t>Совкомбанк</a:t>
            </a:r>
            <a:r>
              <a:rPr lang="ru-RU" sz="1600" dirty="0">
                <a:solidFill>
                  <a:schemeClr val="bg1"/>
                </a:solidFill>
                <a:latin typeface="Times New Roman" panose="02020603050405020304" pitchFamily="18" charset="0"/>
                <a:cs typeface="Times New Roman" panose="02020603050405020304" pitchFamily="18" charset="0"/>
              </a:rPr>
              <a:t>; Тинькофф Банк; Почта Банк; Восточный Банк; </a:t>
            </a:r>
            <a:r>
              <a:rPr lang="ru-RU" sz="1600" dirty="0" err="1">
                <a:solidFill>
                  <a:schemeClr val="bg1"/>
                </a:solidFill>
                <a:latin typeface="Times New Roman" panose="02020603050405020304" pitchFamily="18" charset="0"/>
                <a:cs typeface="Times New Roman" panose="02020603050405020304" pitchFamily="18" charset="0"/>
              </a:rPr>
              <a:t>Хоум</a:t>
            </a:r>
            <a:r>
              <a:rPr lang="ru-RU" sz="1600" dirty="0">
                <a:solidFill>
                  <a:schemeClr val="bg1"/>
                </a:solidFill>
                <a:latin typeface="Times New Roman" panose="02020603050405020304" pitchFamily="18" charset="0"/>
                <a:cs typeface="Times New Roman" panose="02020603050405020304" pitchFamily="18" charset="0"/>
              </a:rPr>
              <a:t> Кредит Банк; Азиатский-Тихоокеанский банк.</a:t>
            </a:r>
          </a:p>
        </p:txBody>
      </p:sp>
      <p:sp>
        <p:nvSpPr>
          <p:cNvPr id="4" name="Номер слайда 3"/>
          <p:cNvSpPr>
            <a:spLocks noGrp="1"/>
          </p:cNvSpPr>
          <p:nvPr>
            <p:ph type="sldNum" sz="quarter" idx="12"/>
          </p:nvPr>
        </p:nvSpPr>
        <p:spPr>
          <a:xfrm>
            <a:off x="7811886" y="6492875"/>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39</a:t>
            </a:fld>
            <a:endParaRPr lang="ru-RU" sz="1200" dirty="0">
              <a:solidFill>
                <a:schemeClr val="bg1"/>
              </a:solidFill>
              <a:latin typeface="Times New Roman" panose="02020603050405020304" pitchFamily="18" charset="0"/>
              <a:cs typeface="Times New Roman" panose="02020603050405020304" pitchFamily="18" charset="0"/>
            </a:endParaRPr>
          </a:p>
        </p:txBody>
      </p:sp>
      <p:graphicFrame>
        <p:nvGraphicFramePr>
          <p:cNvPr id="5" name="Схема 4"/>
          <p:cNvGraphicFramePr/>
          <p:nvPr>
            <p:extLst>
              <p:ext uri="{D42A27DB-BD31-4B8C-83A1-F6EECF244321}">
                <p14:modId xmlns:p14="http://schemas.microsoft.com/office/powerpoint/2010/main" val="271326412"/>
              </p:ext>
            </p:extLst>
          </p:nvPr>
        </p:nvGraphicFramePr>
        <p:xfrm>
          <a:off x="3059832" y="1609815"/>
          <a:ext cx="3456383" cy="32584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https://spikcompany.ru/wp-content/uploads/2016/09/banki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67622" y="1246664"/>
            <a:ext cx="1190996" cy="10718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tatic9.depositphotos.com/1621958/1151/i/950/depositphotos_11518910-House-insurance---3d-business-m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25314" y="1139148"/>
            <a:ext cx="1137988" cy="1137988"/>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9"/>
          <a:stretch>
            <a:fillRect/>
          </a:stretch>
        </p:blipFill>
        <p:spPr>
          <a:xfrm>
            <a:off x="3506574" y="4338410"/>
            <a:ext cx="971852" cy="961172"/>
          </a:xfrm>
          <a:prstGeom prst="rect">
            <a:avLst/>
          </a:prstGeom>
        </p:spPr>
      </p:pic>
      <p:pic>
        <p:nvPicPr>
          <p:cNvPr id="10" name="Рисунок 9"/>
          <p:cNvPicPr>
            <a:picLocks noChangeAspect="1"/>
          </p:cNvPicPr>
          <p:nvPr/>
        </p:nvPicPr>
        <p:blipFill>
          <a:blip r:embed="rId10"/>
          <a:stretch>
            <a:fillRect/>
          </a:stretch>
        </p:blipFill>
        <p:spPr>
          <a:xfrm>
            <a:off x="5081770" y="4196464"/>
            <a:ext cx="930390" cy="1027341"/>
          </a:xfrm>
          <a:prstGeom prst="rect">
            <a:avLst/>
          </a:prstGeom>
        </p:spPr>
      </p:pic>
      <p:sp>
        <p:nvSpPr>
          <p:cNvPr id="11" name="Объект 2"/>
          <p:cNvSpPr txBox="1">
            <a:spLocks/>
          </p:cNvSpPr>
          <p:nvPr/>
        </p:nvSpPr>
        <p:spPr>
          <a:xfrm>
            <a:off x="2" y="3027211"/>
            <a:ext cx="3614362" cy="3830790"/>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0"/>
              </a:spcBef>
              <a:spcAft>
                <a:spcPts val="0"/>
              </a:spcAft>
              <a:buFont typeface="Arial"/>
              <a:buNone/>
            </a:pPr>
            <a:r>
              <a:rPr lang="ru-RU" sz="1400" dirty="0" smtClean="0">
                <a:solidFill>
                  <a:schemeClr val="bg1"/>
                </a:solidFill>
                <a:latin typeface="Times New Roman" panose="02020603050405020304" pitchFamily="18" charset="0"/>
                <a:cs typeface="Times New Roman" panose="02020603050405020304" pitchFamily="18" charset="0"/>
              </a:rPr>
              <a:t>Среди органов государственной власти функционируют:</a:t>
            </a:r>
          </a:p>
          <a:p>
            <a:pPr marL="0" indent="0">
              <a:spcBef>
                <a:spcPts val="0"/>
              </a:spcBef>
              <a:spcAft>
                <a:spcPts val="0"/>
              </a:spcAft>
              <a:buFont typeface="Arial"/>
              <a:buNone/>
            </a:pPr>
            <a:r>
              <a:rPr lang="ru-RU" sz="1400" dirty="0" smtClean="0">
                <a:solidFill>
                  <a:schemeClr val="bg1"/>
                </a:solidFill>
                <a:latin typeface="Times New Roman" panose="02020603050405020304" pitchFamily="18" charset="0"/>
                <a:cs typeface="Times New Roman" panose="02020603050405020304" pitchFamily="18" charset="0"/>
              </a:rPr>
              <a:t>- Тулунский отдел Управления </a:t>
            </a:r>
            <a:r>
              <a:rPr lang="ru-RU" sz="1400" dirty="0" err="1" smtClean="0">
                <a:solidFill>
                  <a:schemeClr val="bg1"/>
                </a:solidFill>
                <a:latin typeface="Times New Roman" panose="02020603050405020304" pitchFamily="18" charset="0"/>
                <a:cs typeface="Times New Roman" panose="02020603050405020304" pitchFamily="18" charset="0"/>
              </a:rPr>
              <a:t>Росреестра</a:t>
            </a:r>
            <a:r>
              <a:rPr lang="ru-RU" sz="1400" dirty="0" smtClean="0">
                <a:solidFill>
                  <a:schemeClr val="bg1"/>
                </a:solidFill>
                <a:latin typeface="Times New Roman" panose="02020603050405020304" pitchFamily="18" charset="0"/>
                <a:cs typeface="Times New Roman" panose="02020603050405020304" pitchFamily="18" charset="0"/>
              </a:rPr>
              <a:t> по Иркутской области;</a:t>
            </a:r>
          </a:p>
          <a:p>
            <a:pPr marL="0" indent="0">
              <a:spcBef>
                <a:spcPts val="0"/>
              </a:spcBef>
              <a:spcAft>
                <a:spcPts val="0"/>
              </a:spcAft>
              <a:buFont typeface="Arial"/>
              <a:buNone/>
            </a:pPr>
            <a:r>
              <a:rPr lang="ru-RU" sz="1400" dirty="0" smtClean="0">
                <a:solidFill>
                  <a:schemeClr val="bg1"/>
                </a:solidFill>
                <a:latin typeface="Times New Roman" panose="02020603050405020304" pitchFamily="18" charset="0"/>
                <a:cs typeface="Times New Roman" panose="02020603050405020304" pitchFamily="18" charset="0"/>
              </a:rPr>
              <a:t>- Межрайонная ИФНС России № 6 по Иркутской области;</a:t>
            </a:r>
          </a:p>
          <a:p>
            <a:pPr marL="0" indent="0">
              <a:spcBef>
                <a:spcPts val="0"/>
              </a:spcBef>
              <a:spcAft>
                <a:spcPts val="0"/>
              </a:spcAft>
              <a:buNone/>
            </a:pPr>
            <a:r>
              <a:rPr lang="ru-RU" sz="1400" dirty="0" smtClean="0">
                <a:solidFill>
                  <a:schemeClr val="bg1"/>
                </a:solidFill>
                <a:latin typeface="Times New Roman" panose="02020603050405020304" pitchFamily="18" charset="0"/>
                <a:cs typeface="Times New Roman" panose="02020603050405020304" pitchFamily="18" charset="0"/>
              </a:rPr>
              <a:t>- Территориальное управление Министерства лесного комплекса Иркутской области по </a:t>
            </a:r>
            <a:r>
              <a:rPr lang="ru-RU" sz="1400" dirty="0" err="1" smtClean="0">
                <a:solidFill>
                  <a:schemeClr val="bg1"/>
                </a:solidFill>
                <a:latin typeface="Times New Roman" panose="02020603050405020304" pitchFamily="18" charset="0"/>
                <a:cs typeface="Times New Roman" panose="02020603050405020304" pitchFamily="18" charset="0"/>
              </a:rPr>
              <a:t>Тулунскому</a:t>
            </a:r>
            <a:r>
              <a:rPr lang="ru-RU" sz="1400" dirty="0" smtClean="0">
                <a:solidFill>
                  <a:schemeClr val="bg1"/>
                </a:solidFill>
                <a:latin typeface="Times New Roman" panose="02020603050405020304" pitchFamily="18" charset="0"/>
                <a:cs typeface="Times New Roman" panose="02020603050405020304" pitchFamily="18" charset="0"/>
              </a:rPr>
              <a:t> лесничеству;</a:t>
            </a:r>
          </a:p>
          <a:p>
            <a:pPr marL="0" indent="0">
              <a:spcBef>
                <a:spcPts val="0"/>
              </a:spcBef>
              <a:spcAft>
                <a:spcPts val="0"/>
              </a:spcAft>
              <a:buNone/>
            </a:pPr>
            <a:r>
              <a:rPr lang="ru-RU" sz="1400" dirty="0" smtClean="0">
                <a:solidFill>
                  <a:schemeClr val="bg1"/>
                </a:solidFill>
                <a:latin typeface="Times New Roman" panose="02020603050405020304" pitchFamily="18" charset="0"/>
                <a:cs typeface="Times New Roman" panose="02020603050405020304" pitchFamily="18" charset="0"/>
              </a:rPr>
              <a:t>- Межмуниципальный отдел МВД России «Тулунский»;</a:t>
            </a:r>
          </a:p>
          <a:p>
            <a:pPr marL="0" indent="0">
              <a:spcBef>
                <a:spcPts val="0"/>
              </a:spcBef>
              <a:spcAft>
                <a:spcPts val="0"/>
              </a:spcAft>
              <a:buNone/>
            </a:pPr>
            <a:r>
              <a:rPr lang="ru-RU" sz="1400" dirty="0" smtClean="0">
                <a:solidFill>
                  <a:schemeClr val="bg1"/>
                </a:solidFill>
                <a:latin typeface="Times New Roman" panose="02020603050405020304" pitchFamily="18" charset="0"/>
                <a:cs typeface="Times New Roman" panose="02020603050405020304" pitchFamily="18" charset="0"/>
              </a:rPr>
              <a:t>- Филиал Службы </a:t>
            </a:r>
            <a:r>
              <a:rPr lang="ru-RU" sz="1400" dirty="0" err="1" smtClean="0">
                <a:solidFill>
                  <a:schemeClr val="bg1"/>
                </a:solidFill>
                <a:latin typeface="Times New Roman" panose="02020603050405020304" pitchFamily="18" charset="0"/>
                <a:cs typeface="Times New Roman" panose="02020603050405020304" pitchFamily="18" charset="0"/>
              </a:rPr>
              <a:t>гостехнадзора</a:t>
            </a:r>
            <a:r>
              <a:rPr lang="ru-RU" sz="1400" dirty="0" smtClean="0">
                <a:solidFill>
                  <a:schemeClr val="bg1"/>
                </a:solidFill>
                <a:latin typeface="Times New Roman" panose="02020603050405020304" pitchFamily="18" charset="0"/>
                <a:cs typeface="Times New Roman" panose="02020603050405020304" pitchFamily="18" charset="0"/>
              </a:rPr>
              <a:t> Иркутской области;</a:t>
            </a:r>
          </a:p>
          <a:p>
            <a:pPr marL="0" indent="0">
              <a:spcBef>
                <a:spcPts val="0"/>
              </a:spcBef>
              <a:spcAft>
                <a:spcPts val="0"/>
              </a:spcAft>
              <a:buNone/>
            </a:pPr>
            <a:r>
              <a:rPr lang="ru-RU" sz="1400" dirty="0" smtClean="0">
                <a:solidFill>
                  <a:schemeClr val="bg1"/>
                </a:solidFill>
                <a:latin typeface="Times New Roman" panose="02020603050405020304" pitchFamily="18" charset="0"/>
                <a:cs typeface="Times New Roman" panose="02020603050405020304" pitchFamily="18" charset="0"/>
              </a:rPr>
              <a:t>- Территориальный  отдел Управления </a:t>
            </a:r>
            <a:r>
              <a:rPr lang="ru-RU" sz="1400" dirty="0" err="1" smtClean="0">
                <a:solidFill>
                  <a:schemeClr val="bg1"/>
                </a:solidFill>
                <a:latin typeface="Times New Roman" panose="02020603050405020304" pitchFamily="18" charset="0"/>
                <a:cs typeface="Times New Roman" panose="02020603050405020304" pitchFamily="18" charset="0"/>
              </a:rPr>
              <a:t>Роспотребнадзора</a:t>
            </a:r>
            <a:r>
              <a:rPr lang="ru-RU" sz="1400" dirty="0" smtClean="0">
                <a:solidFill>
                  <a:schemeClr val="bg1"/>
                </a:solidFill>
                <a:latin typeface="Times New Roman" panose="02020603050405020304" pitchFamily="18" charset="0"/>
                <a:cs typeface="Times New Roman" panose="02020603050405020304" pitchFamily="18" charset="0"/>
              </a:rPr>
              <a:t>  по Иркутской области в г. Тулуне, </a:t>
            </a:r>
            <a:r>
              <a:rPr lang="ru-RU" sz="1400" dirty="0" err="1" smtClean="0">
                <a:solidFill>
                  <a:schemeClr val="bg1"/>
                </a:solidFill>
                <a:latin typeface="Times New Roman" panose="02020603050405020304" pitchFamily="18" charset="0"/>
                <a:cs typeface="Times New Roman" panose="02020603050405020304" pitchFamily="18" charset="0"/>
              </a:rPr>
              <a:t>Тулунском</a:t>
            </a:r>
            <a:r>
              <a:rPr lang="ru-RU" sz="1400" dirty="0" smtClean="0">
                <a:solidFill>
                  <a:schemeClr val="bg1"/>
                </a:solidFill>
                <a:latin typeface="Times New Roman" panose="02020603050405020304" pitchFamily="18" charset="0"/>
                <a:cs typeface="Times New Roman" panose="02020603050405020304" pitchFamily="18" charset="0"/>
              </a:rPr>
              <a:t> и </a:t>
            </a:r>
            <a:r>
              <a:rPr lang="ru-RU" sz="1400" dirty="0" err="1" smtClean="0">
                <a:solidFill>
                  <a:schemeClr val="bg1"/>
                </a:solidFill>
                <a:latin typeface="Times New Roman" panose="02020603050405020304" pitchFamily="18" charset="0"/>
                <a:cs typeface="Times New Roman" panose="02020603050405020304" pitchFamily="18" charset="0"/>
              </a:rPr>
              <a:t>Куйтунском</a:t>
            </a:r>
            <a:r>
              <a:rPr lang="ru-RU" sz="1400" dirty="0" smtClean="0">
                <a:solidFill>
                  <a:schemeClr val="bg1"/>
                </a:solidFill>
                <a:latin typeface="Times New Roman" panose="02020603050405020304" pitchFamily="18" charset="0"/>
                <a:cs typeface="Times New Roman" panose="02020603050405020304" pitchFamily="18" charset="0"/>
              </a:rPr>
              <a:t>  районах.</a:t>
            </a:r>
            <a:endParaRPr lang="ru-RU" sz="1400" dirty="0">
              <a:solidFill>
                <a:schemeClr val="bg1"/>
              </a:solidFill>
              <a:latin typeface="Times New Roman" panose="02020603050405020304" pitchFamily="18" charset="0"/>
              <a:cs typeface="Times New Roman" panose="02020603050405020304" pitchFamily="18" charset="0"/>
            </a:endParaRPr>
          </a:p>
        </p:txBody>
      </p:sp>
      <p:sp>
        <p:nvSpPr>
          <p:cNvPr id="12" name="Объект 2"/>
          <p:cNvSpPr txBox="1">
            <a:spLocks/>
          </p:cNvSpPr>
          <p:nvPr/>
        </p:nvSpPr>
        <p:spPr>
          <a:xfrm>
            <a:off x="6329617" y="835259"/>
            <a:ext cx="2814384" cy="2305709"/>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ru-RU" sz="1600" dirty="0">
                <a:solidFill>
                  <a:schemeClr val="bg1"/>
                </a:solidFill>
                <a:latin typeface="Times New Roman" panose="02020603050405020304" pitchFamily="18" charset="0"/>
                <a:cs typeface="Times New Roman" panose="02020603050405020304" pitchFamily="18" charset="0"/>
              </a:rPr>
              <a:t>На территории района осуществляют страховую деятельность такие страховые компании как: Росгосстрах; Ингосстрах – М; </a:t>
            </a:r>
            <a:r>
              <a:rPr lang="ru-RU" sz="1600" dirty="0" err="1">
                <a:solidFill>
                  <a:schemeClr val="bg1"/>
                </a:solidFill>
                <a:latin typeface="Times New Roman" panose="02020603050405020304" pitchFamily="18" charset="0"/>
                <a:cs typeface="Times New Roman" panose="02020603050405020304" pitchFamily="18" charset="0"/>
              </a:rPr>
              <a:t>ВостСибЖАСО</a:t>
            </a:r>
            <a:r>
              <a:rPr lang="ru-RU" sz="1600" dirty="0">
                <a:solidFill>
                  <a:schemeClr val="bg1"/>
                </a:solidFill>
                <a:latin typeface="Times New Roman" panose="02020603050405020304" pitchFamily="18" charset="0"/>
                <a:cs typeface="Times New Roman" panose="02020603050405020304" pitchFamily="18" charset="0"/>
              </a:rPr>
              <a:t>; ВТБ Медицинское страхование; Филиал ТФОМС Иркутской области; ВТБ МС.</a:t>
            </a:r>
          </a:p>
        </p:txBody>
      </p:sp>
      <p:sp>
        <p:nvSpPr>
          <p:cNvPr id="13" name="Объект 2"/>
          <p:cNvSpPr txBox="1">
            <a:spLocks/>
          </p:cNvSpPr>
          <p:nvPr/>
        </p:nvSpPr>
        <p:spPr>
          <a:xfrm>
            <a:off x="6329616" y="3212977"/>
            <a:ext cx="2814385" cy="2880319"/>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0"/>
              </a:spcBef>
              <a:spcAft>
                <a:spcPts val="0"/>
              </a:spcAft>
              <a:buNone/>
            </a:pPr>
            <a:r>
              <a:rPr lang="ru-RU" sz="1500" dirty="0">
                <a:solidFill>
                  <a:schemeClr val="bg1"/>
                </a:solidFill>
                <a:latin typeface="Times New Roman" panose="02020603050405020304" pitchFamily="18" charset="0"/>
                <a:cs typeface="Times New Roman" panose="02020603050405020304" pitchFamily="18" charset="0"/>
              </a:rPr>
              <a:t>Доступна проводная (Ростелеком) и сотовая (МТС, Билайн, Мегафон, Теле2) связь, охватывающая все крупные населенные </a:t>
            </a:r>
            <a:r>
              <a:rPr lang="ru-RU" sz="1500" dirty="0" smtClean="0">
                <a:solidFill>
                  <a:schemeClr val="bg1"/>
                </a:solidFill>
                <a:latin typeface="Times New Roman" panose="02020603050405020304" pitchFamily="18" charset="0"/>
                <a:cs typeface="Times New Roman" panose="02020603050405020304" pitchFamily="18" charset="0"/>
              </a:rPr>
              <a:t>пункты района.</a:t>
            </a:r>
            <a:endParaRPr lang="ru-RU" sz="1500" dirty="0">
              <a:solidFill>
                <a:schemeClr val="bg1"/>
              </a:solidFill>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ru-RU" sz="1500" dirty="0">
                <a:solidFill>
                  <a:schemeClr val="bg1"/>
                </a:solidFill>
                <a:latin typeface="Times New Roman" panose="02020603050405020304" pitchFamily="18" charset="0"/>
                <a:cs typeface="Times New Roman" panose="02020603050405020304" pitchFamily="18" charset="0"/>
              </a:rPr>
              <a:t>В малонаселенных пунктах, где отсутствует устойчивая сотовая связь и не развита проводная, установлены таксофоны.</a:t>
            </a:r>
          </a:p>
          <a:p>
            <a:pPr marL="0" indent="0">
              <a:spcBef>
                <a:spcPts val="0"/>
              </a:spcBef>
              <a:spcAft>
                <a:spcPts val="0"/>
              </a:spcAft>
              <a:buNone/>
            </a:pPr>
            <a:r>
              <a:rPr lang="ru-RU" sz="1500" dirty="0">
                <a:solidFill>
                  <a:schemeClr val="bg1"/>
                </a:solidFill>
                <a:latin typeface="Times New Roman" panose="02020603050405020304" pitchFamily="18" charset="0"/>
                <a:cs typeface="Times New Roman" panose="02020603050405020304" pitchFamily="18" charset="0"/>
              </a:rPr>
              <a:t>Интернет (Ростелеком, Р – Лайм) доступен в крупных населенных пунктах.</a:t>
            </a:r>
          </a:p>
        </p:txBody>
      </p:sp>
    </p:spTree>
    <p:extLst>
      <p:ext uri="{BB962C8B-B14F-4D97-AF65-F5344CB8AC3E}">
        <p14:creationId xmlns:p14="http://schemas.microsoft.com/office/powerpoint/2010/main" val="2084001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7812360" y="6492875"/>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4</a:t>
            </a:fld>
            <a:endParaRPr lang="ru-RU" sz="1200" dirty="0">
              <a:solidFill>
                <a:schemeClr val="bg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9758" y="260648"/>
            <a:ext cx="4834410" cy="3113689"/>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3421208"/>
            <a:ext cx="4810057" cy="3254229"/>
          </a:xfrm>
          <a:prstGeom prst="rect">
            <a:avLst/>
          </a:prstGeom>
          <a:ln>
            <a:noFill/>
          </a:ln>
          <a:effectLst>
            <a:softEdge rad="112500"/>
          </a:effectLst>
        </p:spPr>
      </p:pic>
    </p:spTree>
    <p:extLst>
      <p:ext uri="{BB962C8B-B14F-4D97-AF65-F5344CB8AC3E}">
        <p14:creationId xmlns:p14="http://schemas.microsoft.com/office/powerpoint/2010/main" val="6666467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1"/>
            <a:ext cx="9144000" cy="548679"/>
          </a:xfrm>
        </p:spPr>
        <p:txBody>
          <a:bodyPr>
            <a:noAutofit/>
          </a:bodyPr>
          <a:lstStyle/>
          <a:p>
            <a:pPr algn="ctr"/>
            <a:r>
              <a:rPr lang="ru-RU" sz="2400" b="1" dirty="0" smtClean="0">
                <a:solidFill>
                  <a:srgbClr val="006699"/>
                </a:solidFill>
                <a:latin typeface="Times New Roman" panose="02020603050405020304" pitchFamily="18" charset="0"/>
                <a:cs typeface="Times New Roman" panose="02020603050405020304" pitchFamily="18" charset="0"/>
              </a:rPr>
              <a:t>16. </a:t>
            </a:r>
            <a:r>
              <a:rPr lang="ru-RU" sz="2400" b="1" dirty="0">
                <a:solidFill>
                  <a:srgbClr val="006699"/>
                </a:solidFill>
                <a:latin typeface="Times New Roman" panose="02020603050405020304" pitchFamily="18" charset="0"/>
                <a:cs typeface="Times New Roman" panose="02020603050405020304" pitchFamily="18" charset="0"/>
              </a:rPr>
              <a:t>Опорная территория развития </a:t>
            </a:r>
          </a:p>
        </p:txBody>
      </p:sp>
      <p:sp>
        <p:nvSpPr>
          <p:cNvPr id="3" name="Объект 2"/>
          <p:cNvSpPr>
            <a:spLocks noGrp="1"/>
          </p:cNvSpPr>
          <p:nvPr>
            <p:ph idx="1"/>
          </p:nvPr>
        </p:nvSpPr>
        <p:spPr>
          <a:xfrm>
            <a:off x="4572000" y="692696"/>
            <a:ext cx="3816424" cy="5555703"/>
          </a:xfrm>
        </p:spPr>
        <p:txBody>
          <a:bodyPr>
            <a:noAutofit/>
          </a:bodyPr>
          <a:lstStyle/>
          <a:p>
            <a:pPr marL="0" indent="450000" algn="just">
              <a:lnSpc>
                <a:spcPct val="100000"/>
              </a:lnSpc>
              <a:spcBef>
                <a:spcPts val="0"/>
              </a:spcBef>
              <a:spcAft>
                <a:spcPts val="0"/>
              </a:spcAft>
              <a:buNone/>
            </a:pPr>
            <a:r>
              <a:rPr lang="ru-RU" sz="1600" dirty="0">
                <a:solidFill>
                  <a:schemeClr val="bg1"/>
                </a:solidFill>
                <a:latin typeface="Times New Roman" panose="02020603050405020304" pitchFamily="18" charset="0"/>
                <a:cs typeface="Times New Roman" panose="02020603050405020304" pitchFamily="18" charset="0"/>
              </a:rPr>
              <a:t>В соответствии </a:t>
            </a:r>
            <a:r>
              <a:rPr lang="ru-RU" sz="1600" dirty="0" smtClean="0">
                <a:solidFill>
                  <a:schemeClr val="bg1"/>
                </a:solidFill>
                <a:latin typeface="Times New Roman" panose="02020603050405020304" pitchFamily="18" charset="0"/>
                <a:cs typeface="Times New Roman" panose="02020603050405020304" pitchFamily="18" charset="0"/>
              </a:rPr>
              <a:t>со Стратегией </a:t>
            </a:r>
            <a:r>
              <a:rPr lang="ru-RU" sz="1600" dirty="0">
                <a:solidFill>
                  <a:schemeClr val="bg1"/>
                </a:solidFill>
                <a:latin typeface="Times New Roman" panose="02020603050405020304" pitchFamily="18" charset="0"/>
                <a:cs typeface="Times New Roman" panose="02020603050405020304" pitchFamily="18" charset="0"/>
              </a:rPr>
              <a:t>социально-экономического развития Иркутской области на период до </a:t>
            </a:r>
            <a:r>
              <a:rPr lang="ru-RU" sz="1600" dirty="0" smtClean="0">
                <a:solidFill>
                  <a:schemeClr val="bg1"/>
                </a:solidFill>
                <a:latin typeface="Times New Roman" panose="02020603050405020304" pitchFamily="18" charset="0"/>
                <a:cs typeface="Times New Roman" panose="02020603050405020304" pitchFamily="18" charset="0"/>
              </a:rPr>
              <a:t>2036 года </a:t>
            </a:r>
            <a:r>
              <a:rPr lang="ru-RU" sz="1600" dirty="0">
                <a:solidFill>
                  <a:schemeClr val="bg1"/>
                </a:solidFill>
                <a:latin typeface="Times New Roman" panose="02020603050405020304" pitchFamily="18" charset="0"/>
                <a:cs typeface="Times New Roman" panose="02020603050405020304" pitchFamily="18" charset="0"/>
              </a:rPr>
              <a:t>Тулунский район входит в </a:t>
            </a:r>
            <a:r>
              <a:rPr lang="ru-RU" sz="1600" dirty="0" err="1" smtClean="0">
                <a:solidFill>
                  <a:schemeClr val="bg1"/>
                </a:solidFill>
                <a:latin typeface="Times New Roman" panose="02020603050405020304" pitchFamily="18" charset="0"/>
                <a:cs typeface="Times New Roman" panose="02020603050405020304" pitchFamily="18" charset="0"/>
              </a:rPr>
              <a:t>Тайшето-Тулунскую</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a:solidFill>
                  <a:schemeClr val="bg1"/>
                </a:solidFill>
                <a:latin typeface="Times New Roman" panose="02020603050405020304" pitchFamily="18" charset="0"/>
                <a:cs typeface="Times New Roman" panose="02020603050405020304" pitchFamily="18" charset="0"/>
              </a:rPr>
              <a:t>опорную территорию развития. </a:t>
            </a:r>
          </a:p>
          <a:p>
            <a:pPr marL="0" indent="450000" algn="just">
              <a:lnSpc>
                <a:spcPct val="100000"/>
              </a:lnSpc>
              <a:spcBef>
                <a:spcPts val="0"/>
              </a:spcBef>
              <a:spcAft>
                <a:spcPts val="0"/>
              </a:spcAft>
              <a:buNone/>
            </a:pPr>
            <a:r>
              <a:rPr lang="ru-RU" sz="1600" dirty="0">
                <a:solidFill>
                  <a:schemeClr val="bg1"/>
                </a:solidFill>
                <a:latin typeface="Times New Roman" panose="02020603050405020304" pitchFamily="18" charset="0"/>
                <a:cs typeface="Times New Roman" panose="02020603050405020304" pitchFamily="18" charset="0"/>
              </a:rPr>
              <a:t>Будущая основная специализация территории </a:t>
            </a:r>
            <a:r>
              <a:rPr lang="ru-RU" sz="1600" dirty="0" err="1">
                <a:solidFill>
                  <a:schemeClr val="bg1"/>
                </a:solidFill>
                <a:latin typeface="Times New Roman" panose="02020603050405020304" pitchFamily="18" charset="0"/>
                <a:cs typeface="Times New Roman" panose="02020603050405020304" pitchFamily="18" charset="0"/>
              </a:rPr>
              <a:t>Тулунского</a:t>
            </a:r>
            <a:r>
              <a:rPr lang="ru-RU" sz="1600" dirty="0">
                <a:solidFill>
                  <a:schemeClr val="bg1"/>
                </a:solidFill>
                <a:latin typeface="Times New Roman" panose="02020603050405020304" pitchFamily="18" charset="0"/>
                <a:cs typeface="Times New Roman" panose="02020603050405020304" pitchFamily="18" charset="0"/>
              </a:rPr>
              <a:t> района – добыча и обогащение </a:t>
            </a:r>
            <a:r>
              <a:rPr lang="ru-RU" sz="1600" dirty="0" err="1">
                <a:solidFill>
                  <a:schemeClr val="bg1"/>
                </a:solidFill>
                <a:latin typeface="Times New Roman" panose="02020603050405020304" pitchFamily="18" charset="0"/>
                <a:cs typeface="Times New Roman" panose="02020603050405020304" pitchFamily="18" charset="0"/>
              </a:rPr>
              <a:t>редкометальных</a:t>
            </a:r>
            <a:r>
              <a:rPr lang="ru-RU" sz="1600" dirty="0">
                <a:solidFill>
                  <a:schemeClr val="bg1"/>
                </a:solidFill>
                <a:latin typeface="Times New Roman" panose="02020603050405020304" pitchFamily="18" charset="0"/>
                <a:cs typeface="Times New Roman" panose="02020603050405020304" pitchFamily="18" charset="0"/>
              </a:rPr>
              <a:t> руд</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a:solidFill>
                  <a:schemeClr val="bg1"/>
                </a:solidFill>
                <a:latin typeface="Times New Roman" panose="02020603050405020304" pitchFamily="18" charset="0"/>
                <a:cs typeface="Times New Roman" panose="02020603050405020304" pitchFamily="18" charset="0"/>
              </a:rPr>
              <a:t>лесопереработка, </a:t>
            </a:r>
            <a:r>
              <a:rPr lang="ru-RU" sz="1600" dirty="0" smtClean="0">
                <a:solidFill>
                  <a:schemeClr val="bg1"/>
                </a:solidFill>
                <a:latin typeface="Times New Roman" panose="02020603050405020304" pitchFamily="18" charset="0"/>
                <a:cs typeface="Times New Roman" panose="02020603050405020304" pitchFamily="18" charset="0"/>
              </a:rPr>
              <a:t>сельхозпроизводство, развитие туризма. </a:t>
            </a:r>
            <a:endParaRPr lang="ru-RU" sz="1600" dirty="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spcAft>
                <a:spcPts val="0"/>
              </a:spcAft>
              <a:buNone/>
            </a:pPr>
            <a:r>
              <a:rPr lang="ru-RU" sz="1600" dirty="0">
                <a:solidFill>
                  <a:schemeClr val="bg1"/>
                </a:solidFill>
                <a:latin typeface="Times New Roman" panose="02020603050405020304" pitchFamily="18" charset="0"/>
                <a:cs typeface="Times New Roman" panose="02020603050405020304" pitchFamily="18" charset="0"/>
              </a:rPr>
              <a:t>Основным условием формирования территории является освоение </a:t>
            </a:r>
            <a:r>
              <a:rPr lang="ru-RU" sz="1600" dirty="0" err="1">
                <a:solidFill>
                  <a:schemeClr val="bg1"/>
                </a:solidFill>
                <a:latin typeface="Times New Roman" panose="02020603050405020304" pitchFamily="18" charset="0"/>
                <a:cs typeface="Times New Roman" panose="02020603050405020304" pitchFamily="18" charset="0"/>
              </a:rPr>
              <a:t>Зашихинского</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err="1">
                <a:solidFill>
                  <a:schemeClr val="bg1"/>
                </a:solidFill>
                <a:latin typeface="Times New Roman" panose="02020603050405020304" pitchFamily="18" charset="0"/>
                <a:cs typeface="Times New Roman" panose="02020603050405020304" pitchFamily="18" charset="0"/>
              </a:rPr>
              <a:t>редкометального</a:t>
            </a:r>
            <a:r>
              <a:rPr lang="ru-RU" sz="1600" dirty="0">
                <a:solidFill>
                  <a:schemeClr val="bg1"/>
                </a:solidFill>
                <a:latin typeface="Times New Roman" panose="02020603050405020304" pitchFamily="18" charset="0"/>
                <a:cs typeface="Times New Roman" panose="02020603050405020304" pitchFamily="18" charset="0"/>
              </a:rPr>
              <a:t> месторождения, организация лесопромышленного производства с глубокой степенью переработки </a:t>
            </a:r>
            <a:r>
              <a:rPr lang="ru-RU" sz="1600" dirty="0" smtClean="0">
                <a:solidFill>
                  <a:schemeClr val="bg1"/>
                </a:solidFill>
                <a:latin typeface="Times New Roman" panose="02020603050405020304" pitchFamily="18" charset="0"/>
                <a:cs typeface="Times New Roman" panose="02020603050405020304" pitchFamily="18" charset="0"/>
              </a:rPr>
              <a:t>леса, создание агропромышленного кластера в г. Тулуне и </a:t>
            </a:r>
            <a:r>
              <a:rPr lang="ru-RU" sz="1600" dirty="0" err="1" smtClean="0">
                <a:solidFill>
                  <a:schemeClr val="bg1"/>
                </a:solidFill>
                <a:latin typeface="Times New Roman" panose="02020603050405020304" pitchFamily="18" charset="0"/>
                <a:cs typeface="Times New Roman" panose="02020603050405020304" pitchFamily="18" charset="0"/>
              </a:rPr>
              <a:t>Тулунском</a:t>
            </a:r>
            <a:r>
              <a:rPr lang="ru-RU" sz="1600" dirty="0" smtClean="0">
                <a:solidFill>
                  <a:schemeClr val="bg1"/>
                </a:solidFill>
                <a:latin typeface="Times New Roman" panose="02020603050405020304" pitchFamily="18" charset="0"/>
                <a:cs typeface="Times New Roman" panose="02020603050405020304" pitchFamily="18" charset="0"/>
              </a:rPr>
              <a:t> районе. </a:t>
            </a:r>
          </a:p>
          <a:p>
            <a:pPr marL="0" indent="450000" algn="just">
              <a:lnSpc>
                <a:spcPct val="100000"/>
              </a:lnSpc>
              <a:spcBef>
                <a:spcPts val="0"/>
              </a:spcBef>
              <a:spcAft>
                <a:spcPts val="0"/>
              </a:spcAft>
              <a:buNone/>
            </a:pPr>
            <a:r>
              <a:rPr lang="ru-RU" sz="1600" dirty="0" smtClean="0">
                <a:solidFill>
                  <a:schemeClr val="bg1"/>
                </a:solidFill>
                <a:latin typeface="Times New Roman" panose="02020603050405020304" pitchFamily="18" charset="0"/>
                <a:cs typeface="Times New Roman" panose="02020603050405020304" pitchFamily="18" charset="0"/>
              </a:rPr>
              <a:t>Реализация этих проектов не </a:t>
            </a:r>
            <a:r>
              <a:rPr lang="ru-RU" sz="1600" dirty="0">
                <a:solidFill>
                  <a:schemeClr val="bg1"/>
                </a:solidFill>
                <a:latin typeface="Times New Roman" panose="02020603050405020304" pitchFamily="18" charset="0"/>
                <a:cs typeface="Times New Roman" panose="02020603050405020304" pitchFamily="18" charset="0"/>
              </a:rPr>
              <a:t>возможна без строительства автодороги </a:t>
            </a:r>
            <a:r>
              <a:rPr lang="ru-RU" sz="1600" dirty="0" smtClean="0">
                <a:solidFill>
                  <a:schemeClr val="bg1"/>
                </a:solidFill>
                <a:latin typeface="Times New Roman" panose="02020603050405020304" pitchFamily="18" charset="0"/>
                <a:cs typeface="Times New Roman" panose="02020603050405020304" pitchFamily="18" charset="0"/>
              </a:rPr>
              <a:t>п. </a:t>
            </a:r>
            <a:r>
              <a:rPr lang="ru-RU" sz="1600" dirty="0" err="1" smtClean="0">
                <a:solidFill>
                  <a:schemeClr val="bg1"/>
                </a:solidFill>
                <a:latin typeface="Times New Roman" panose="02020603050405020304" pitchFamily="18" charset="0"/>
                <a:cs typeface="Times New Roman" panose="02020603050405020304" pitchFamily="18" charset="0"/>
              </a:rPr>
              <a:t>Ишидей</a:t>
            </a:r>
            <a:r>
              <a:rPr lang="ru-RU" sz="1600" dirty="0" smtClean="0">
                <a:solidFill>
                  <a:schemeClr val="bg1"/>
                </a:solidFill>
                <a:latin typeface="Times New Roman" panose="02020603050405020304" pitchFamily="18" charset="0"/>
                <a:cs typeface="Times New Roman" panose="02020603050405020304" pitchFamily="18" charset="0"/>
              </a:rPr>
              <a:t> – </a:t>
            </a:r>
            <a:r>
              <a:rPr lang="ru-RU" sz="1600" dirty="0" err="1" smtClean="0">
                <a:solidFill>
                  <a:schemeClr val="bg1"/>
                </a:solidFill>
                <a:latin typeface="Times New Roman" panose="02020603050405020304" pitchFamily="18" charset="0"/>
                <a:cs typeface="Times New Roman" panose="02020603050405020304" pitchFamily="18" charset="0"/>
              </a:rPr>
              <a:t>Зашихта</a:t>
            </a:r>
            <a:r>
              <a:rPr lang="ru-RU" sz="1600" dirty="0" smtClean="0">
                <a:solidFill>
                  <a:schemeClr val="bg1"/>
                </a:solidFill>
                <a:latin typeface="Times New Roman" panose="02020603050405020304" pitchFamily="18" charset="0"/>
                <a:cs typeface="Times New Roman" panose="02020603050405020304" pitchFamily="18" charset="0"/>
              </a:rPr>
              <a:t>.</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a:xfrm>
            <a:off x="7810107" y="6431954"/>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40</a:t>
            </a:fld>
            <a:endParaRPr lang="ru-RU" sz="1200" dirty="0">
              <a:solidFill>
                <a:schemeClr val="bg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977" y="764703"/>
            <a:ext cx="3795016" cy="5328593"/>
          </a:xfrm>
          <a:prstGeom prst="rect">
            <a:avLst/>
          </a:prstGeom>
        </p:spPr>
      </p:pic>
    </p:spTree>
    <p:extLst>
      <p:ext uri="{BB962C8B-B14F-4D97-AF65-F5344CB8AC3E}">
        <p14:creationId xmlns:p14="http://schemas.microsoft.com/office/powerpoint/2010/main" val="1816060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0"/>
            <a:ext cx="9144000" cy="548680"/>
          </a:xfrm>
        </p:spPr>
        <p:txBody>
          <a:bodyPr>
            <a:noAutofit/>
          </a:bodyPr>
          <a:lstStyle/>
          <a:p>
            <a:pPr algn="ctr"/>
            <a:r>
              <a:rPr lang="ru-RU" sz="2400" b="1" dirty="0" smtClean="0">
                <a:solidFill>
                  <a:srgbClr val="006699"/>
                </a:solidFill>
                <a:latin typeface="Times New Roman" panose="02020603050405020304" pitchFamily="18" charset="0"/>
                <a:cs typeface="Times New Roman" panose="02020603050405020304" pitchFamily="18" charset="0"/>
              </a:rPr>
              <a:t>17. Реализуемые инвестиционные проекты</a:t>
            </a:r>
            <a:endParaRPr lang="ru-RU" sz="2400" b="1" dirty="0">
              <a:solidFill>
                <a:srgbClr val="006699"/>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a:xfrm>
            <a:off x="7810108" y="6453336"/>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41</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791581" y="553808"/>
            <a:ext cx="7560840" cy="4243344"/>
          </a:xfrm>
          <a:prstGeom prst="round2Diag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000" algn="just"/>
            <a:r>
              <a:rPr lang="ru-RU" dirty="0">
                <a:solidFill>
                  <a:schemeClr val="bg1"/>
                </a:solidFill>
                <a:latin typeface="Times New Roman" panose="02020603050405020304" pitchFamily="18" charset="0"/>
                <a:cs typeface="Times New Roman" panose="02020603050405020304" pitchFamily="18" charset="0"/>
              </a:rPr>
              <a:t>В настоящее время на территории </a:t>
            </a:r>
            <a:r>
              <a:rPr lang="ru-RU" dirty="0" err="1">
                <a:solidFill>
                  <a:schemeClr val="bg1"/>
                </a:solidFill>
                <a:latin typeface="Times New Roman" panose="02020603050405020304" pitchFamily="18" charset="0"/>
                <a:cs typeface="Times New Roman" panose="02020603050405020304" pitchFamily="18" charset="0"/>
              </a:rPr>
              <a:t>Тулунского</a:t>
            </a:r>
            <a:r>
              <a:rPr lang="ru-RU" dirty="0">
                <a:solidFill>
                  <a:schemeClr val="bg1"/>
                </a:solidFill>
                <a:latin typeface="Times New Roman" panose="02020603050405020304" pitchFamily="18" charset="0"/>
                <a:cs typeface="Times New Roman" panose="02020603050405020304" pitchFamily="18" charset="0"/>
              </a:rPr>
              <a:t> района реализуется один региональный инвестиционный проект «Освоение южного блока </a:t>
            </a:r>
            <a:r>
              <a:rPr lang="ru-RU" dirty="0" err="1">
                <a:solidFill>
                  <a:schemeClr val="bg1"/>
                </a:solidFill>
                <a:latin typeface="Times New Roman" panose="02020603050405020304" pitchFamily="18" charset="0"/>
                <a:cs typeface="Times New Roman" panose="02020603050405020304" pitchFamily="18" charset="0"/>
              </a:rPr>
              <a:t>Мугунского</a:t>
            </a:r>
            <a:r>
              <a:rPr lang="ru-RU" dirty="0">
                <a:solidFill>
                  <a:schemeClr val="bg1"/>
                </a:solidFill>
                <a:latin typeface="Times New Roman" panose="02020603050405020304" pitchFamily="18" charset="0"/>
                <a:cs typeface="Times New Roman" panose="02020603050405020304" pitchFamily="18" charset="0"/>
              </a:rPr>
              <a:t> месторождения</a:t>
            </a:r>
            <a:r>
              <a:rPr lang="ru-RU" dirty="0" smtClean="0">
                <a:solidFill>
                  <a:schemeClr val="bg1"/>
                </a:solidFill>
                <a:latin typeface="Times New Roman" panose="02020603050405020304" pitchFamily="18" charset="0"/>
                <a:cs typeface="Times New Roman" panose="02020603050405020304" pitchFamily="18" charset="0"/>
              </a:rPr>
              <a:t>». </a:t>
            </a:r>
          </a:p>
          <a:p>
            <a:pPr indent="450000" algn="just"/>
            <a:r>
              <a:rPr lang="ru-RU" dirty="0" smtClean="0">
                <a:solidFill>
                  <a:schemeClr val="bg1"/>
                </a:solidFill>
                <a:latin typeface="Times New Roman" panose="02020603050405020304" pitchFamily="18" charset="0"/>
                <a:cs typeface="Times New Roman" panose="02020603050405020304" pitchFamily="18" charset="0"/>
              </a:rPr>
              <a:t>Инициатором </a:t>
            </a:r>
            <a:r>
              <a:rPr lang="ru-RU" dirty="0">
                <a:solidFill>
                  <a:schemeClr val="bg1"/>
                </a:solidFill>
                <a:latin typeface="Times New Roman" panose="02020603050405020304" pitchFamily="18" charset="0"/>
                <a:cs typeface="Times New Roman" panose="02020603050405020304" pitchFamily="18" charset="0"/>
              </a:rPr>
              <a:t>проекта является ООО «Компания </a:t>
            </a:r>
            <a:r>
              <a:rPr lang="ru-RU" dirty="0" err="1">
                <a:solidFill>
                  <a:schemeClr val="bg1"/>
                </a:solidFill>
                <a:latin typeface="Times New Roman" panose="02020603050405020304" pitchFamily="18" charset="0"/>
                <a:cs typeface="Times New Roman" panose="02020603050405020304" pitchFamily="18" charset="0"/>
              </a:rPr>
              <a:t>Востсибуголь</a:t>
            </a:r>
            <a:r>
              <a:rPr lang="ru-RU" dirty="0" smtClean="0">
                <a:solidFill>
                  <a:schemeClr val="bg1"/>
                </a:solidFill>
                <a:latin typeface="Times New Roman" panose="02020603050405020304" pitchFamily="18" charset="0"/>
                <a:cs typeface="Times New Roman" panose="02020603050405020304" pitchFamily="18" charset="0"/>
              </a:rPr>
              <a:t>».</a:t>
            </a:r>
          </a:p>
          <a:p>
            <a:pPr indent="450000" algn="just"/>
            <a:r>
              <a:rPr lang="ru-RU" dirty="0" smtClean="0">
                <a:solidFill>
                  <a:schemeClr val="bg1"/>
                </a:solidFill>
                <a:latin typeface="Times New Roman" panose="02020603050405020304" pitchFamily="18" charset="0"/>
                <a:cs typeface="Times New Roman" panose="02020603050405020304" pitchFamily="18" charset="0"/>
              </a:rPr>
              <a:t>Период </a:t>
            </a:r>
            <a:r>
              <a:rPr lang="ru-RU" dirty="0">
                <a:solidFill>
                  <a:schemeClr val="bg1"/>
                </a:solidFill>
                <a:latin typeface="Times New Roman" panose="02020603050405020304" pitchFamily="18" charset="0"/>
                <a:cs typeface="Times New Roman" panose="02020603050405020304" pitchFamily="18" charset="0"/>
              </a:rPr>
              <a:t>реализации проекта - 2019-2025 гг</a:t>
            </a:r>
            <a:r>
              <a:rPr lang="ru-RU" dirty="0" smtClean="0">
                <a:solidFill>
                  <a:schemeClr val="bg1"/>
                </a:solidFill>
                <a:latin typeface="Times New Roman" panose="02020603050405020304" pitchFamily="18" charset="0"/>
                <a:cs typeface="Times New Roman" panose="02020603050405020304" pitchFamily="18" charset="0"/>
              </a:rPr>
              <a:t>.</a:t>
            </a:r>
          </a:p>
          <a:p>
            <a:pPr indent="450000" algn="just"/>
            <a:r>
              <a:rPr lang="ru-RU" dirty="0" smtClean="0">
                <a:solidFill>
                  <a:schemeClr val="bg1"/>
                </a:solidFill>
                <a:latin typeface="Times New Roman" panose="02020603050405020304" pitchFamily="18" charset="0"/>
                <a:cs typeface="Times New Roman" panose="02020603050405020304" pitchFamily="18" charset="0"/>
              </a:rPr>
              <a:t>Плановый </a:t>
            </a:r>
            <a:r>
              <a:rPr lang="ru-RU" dirty="0">
                <a:solidFill>
                  <a:schemeClr val="bg1"/>
                </a:solidFill>
                <a:latin typeface="Times New Roman" panose="02020603050405020304" pitchFamily="18" charset="0"/>
                <a:cs typeface="Times New Roman" panose="02020603050405020304" pitchFamily="18" charset="0"/>
              </a:rPr>
              <a:t>объем инвестиций составляет 1400,0 млн. руб., фактический – 1479,7 млн. руб., в том числе за 2023 год – 781,3 млн. руб. </a:t>
            </a:r>
            <a:endParaRPr lang="ru-RU" dirty="0" smtClean="0">
              <a:solidFill>
                <a:schemeClr val="bg1"/>
              </a:solidFill>
              <a:latin typeface="Times New Roman" panose="02020603050405020304" pitchFamily="18" charset="0"/>
              <a:cs typeface="Times New Roman" panose="02020603050405020304" pitchFamily="18" charset="0"/>
            </a:endParaRPr>
          </a:p>
          <a:p>
            <a:pPr indent="450000" algn="just"/>
            <a:r>
              <a:rPr lang="ru-RU" dirty="0" smtClean="0">
                <a:solidFill>
                  <a:schemeClr val="bg1"/>
                </a:solidFill>
                <a:latin typeface="Times New Roman" panose="02020603050405020304" pitchFamily="18" charset="0"/>
                <a:cs typeface="Times New Roman" panose="02020603050405020304" pitchFamily="18" charset="0"/>
              </a:rPr>
              <a:t>Плановый </a:t>
            </a:r>
            <a:r>
              <a:rPr lang="ru-RU" dirty="0">
                <a:solidFill>
                  <a:schemeClr val="bg1"/>
                </a:solidFill>
                <a:latin typeface="Times New Roman" panose="02020603050405020304" pitchFamily="18" charset="0"/>
                <a:cs typeface="Times New Roman" panose="02020603050405020304" pitchFamily="18" charset="0"/>
              </a:rPr>
              <a:t>объем производства угля составляет 3918,7 тыс. тонн угля, фактически добыто 4243,0 тыс. тонн угля, в том числе за 2023 год – 2059,1 тыс. тонн угля.  </a:t>
            </a:r>
            <a:endParaRPr lang="ru-RU" dirty="0" smtClean="0">
              <a:solidFill>
                <a:schemeClr val="bg1"/>
              </a:solidFill>
              <a:latin typeface="Times New Roman" panose="02020603050405020304" pitchFamily="18" charset="0"/>
              <a:cs typeface="Times New Roman" panose="02020603050405020304" pitchFamily="18" charset="0"/>
            </a:endParaRPr>
          </a:p>
          <a:p>
            <a:pPr indent="450000" algn="just"/>
            <a:r>
              <a:rPr lang="ru-RU" dirty="0" smtClean="0">
                <a:solidFill>
                  <a:schemeClr val="bg1"/>
                </a:solidFill>
                <a:latin typeface="Times New Roman" panose="02020603050405020304" pitchFamily="18" charset="0"/>
                <a:cs typeface="Times New Roman" panose="02020603050405020304" pitchFamily="18" charset="0"/>
              </a:rPr>
              <a:t>К </a:t>
            </a:r>
            <a:r>
              <a:rPr lang="ru-RU" dirty="0">
                <a:solidFill>
                  <a:schemeClr val="bg1"/>
                </a:solidFill>
                <a:latin typeface="Times New Roman" panose="02020603050405020304" pitchFamily="18" charset="0"/>
                <a:cs typeface="Times New Roman" panose="02020603050405020304" pitchFamily="18" charset="0"/>
              </a:rPr>
              <a:t>моменту выхода на максимальную мощность проекта планируется добывать </a:t>
            </a:r>
            <a:r>
              <a:rPr lang="ru-RU" b="1" dirty="0">
                <a:solidFill>
                  <a:schemeClr val="bg1"/>
                </a:solidFill>
                <a:latin typeface="Times New Roman" panose="02020603050405020304" pitchFamily="18" charset="0"/>
                <a:cs typeface="Times New Roman" panose="02020603050405020304" pitchFamily="18" charset="0"/>
              </a:rPr>
              <a:t>до 2500,0 тыс. тонн </a:t>
            </a:r>
            <a:r>
              <a:rPr lang="ru-RU" dirty="0">
                <a:solidFill>
                  <a:schemeClr val="bg1"/>
                </a:solidFill>
                <a:latin typeface="Times New Roman" panose="02020603050405020304" pitchFamily="18" charset="0"/>
                <a:cs typeface="Times New Roman" panose="02020603050405020304" pitchFamily="18" charset="0"/>
              </a:rPr>
              <a:t>угля ежегодно. </a:t>
            </a:r>
            <a:endParaRPr lang="ru-RU" dirty="0" smtClean="0">
              <a:solidFill>
                <a:schemeClr val="bg1"/>
              </a:solidFill>
              <a:latin typeface="Times New Roman" panose="02020603050405020304" pitchFamily="18" charset="0"/>
              <a:cs typeface="Times New Roman" panose="02020603050405020304" pitchFamily="18" charset="0"/>
            </a:endParaRPr>
          </a:p>
          <a:p>
            <a:pPr indent="450000" algn="just"/>
            <a:r>
              <a:rPr lang="ru-RU" dirty="0" smtClean="0">
                <a:solidFill>
                  <a:schemeClr val="bg1"/>
                </a:solidFill>
                <a:latin typeface="Times New Roman" panose="02020603050405020304" pitchFamily="18" charset="0"/>
                <a:cs typeface="Times New Roman" panose="02020603050405020304" pitchFamily="18" charset="0"/>
              </a:rPr>
              <a:t>Планируется </a:t>
            </a:r>
            <a:r>
              <a:rPr lang="ru-RU" dirty="0">
                <a:solidFill>
                  <a:schemeClr val="bg1"/>
                </a:solidFill>
                <a:latin typeface="Times New Roman" panose="02020603050405020304" pitchFamily="18" charset="0"/>
                <a:cs typeface="Times New Roman" panose="02020603050405020304" pitchFamily="18" charset="0"/>
              </a:rPr>
              <a:t>создать 106 рабочих мест, на сегодняшний день создано 105 рабочих места, в том числе в 2023 году – 2 рабочих места.</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4797152"/>
            <a:ext cx="3168736" cy="2139492"/>
          </a:xfrm>
          <a:prstGeom prst="rect">
            <a:avLst/>
          </a:prstGeom>
          <a:ln>
            <a:noFill/>
          </a:ln>
          <a:effectLst>
            <a:softEdge rad="112500"/>
          </a:effectLst>
        </p:spPr>
      </p:pic>
    </p:spTree>
    <p:extLst>
      <p:ext uri="{BB962C8B-B14F-4D97-AF65-F5344CB8AC3E}">
        <p14:creationId xmlns:p14="http://schemas.microsoft.com/office/powerpoint/2010/main" val="450896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505486"/>
          </a:xfrm>
        </p:spPr>
        <p:txBody>
          <a:bodyPr>
            <a:normAutofit/>
          </a:bodyPr>
          <a:lstStyle/>
          <a:p>
            <a:pPr algn="ctr"/>
            <a:r>
              <a:rPr lang="ru-RU" sz="2400" b="1" dirty="0" smtClean="0">
                <a:solidFill>
                  <a:srgbClr val="006699"/>
                </a:solidFill>
                <a:latin typeface="Times New Roman" panose="02020603050405020304" pitchFamily="18" charset="0"/>
                <a:cs typeface="Times New Roman" panose="02020603050405020304" pitchFamily="18" charset="0"/>
              </a:rPr>
              <a:t>18. </a:t>
            </a:r>
            <a:r>
              <a:rPr lang="ru-RU" sz="2400" b="1" dirty="0">
                <a:solidFill>
                  <a:srgbClr val="006699"/>
                </a:solidFill>
                <a:latin typeface="Times New Roman" panose="02020603050405020304" pitchFamily="18" charset="0"/>
                <a:cs typeface="Times New Roman" panose="02020603050405020304" pitchFamily="18" charset="0"/>
              </a:rPr>
              <a:t>Развитие транспортной инфраструктуры</a:t>
            </a:r>
          </a:p>
        </p:txBody>
      </p:sp>
      <p:sp>
        <p:nvSpPr>
          <p:cNvPr id="4" name="Номер слайда 3"/>
          <p:cNvSpPr>
            <a:spLocks noGrp="1"/>
          </p:cNvSpPr>
          <p:nvPr>
            <p:ph type="sldNum" sz="quarter" idx="12"/>
          </p:nvPr>
        </p:nvSpPr>
        <p:spPr>
          <a:xfrm>
            <a:off x="7810107" y="6462507"/>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42</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755576" y="692697"/>
            <a:ext cx="4824536" cy="5544615"/>
          </a:xfrm>
          <a:prstGeom prst="round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000" algn="just"/>
            <a:r>
              <a:rPr lang="ru-RU" dirty="0" smtClean="0">
                <a:solidFill>
                  <a:schemeClr val="bg1"/>
                </a:solidFill>
                <a:latin typeface="Times New Roman" panose="02020603050405020304" pitchFamily="18" charset="0"/>
                <a:cs typeface="Times New Roman" panose="02020603050405020304" pitchFamily="18" charset="0"/>
              </a:rPr>
              <a:t>В </a:t>
            </a:r>
            <a:r>
              <a:rPr lang="ru-RU" dirty="0">
                <a:solidFill>
                  <a:schemeClr val="bg1"/>
                </a:solidFill>
                <a:latin typeface="Times New Roman" panose="02020603050405020304" pitchFamily="18" charset="0"/>
                <a:cs typeface="Times New Roman" panose="02020603050405020304" pitchFamily="18" charset="0"/>
              </a:rPr>
              <a:t>2023 году были выполнены работы:</a:t>
            </a:r>
          </a:p>
          <a:p>
            <a:pPr indent="450000" algn="just"/>
            <a:r>
              <a:rPr lang="ru-RU" dirty="0">
                <a:solidFill>
                  <a:schemeClr val="bg1"/>
                </a:solidFill>
                <a:latin typeface="Times New Roman" panose="02020603050405020304" pitchFamily="18" charset="0"/>
                <a:cs typeface="Times New Roman" panose="02020603050405020304" pitchFamily="18" charset="0"/>
              </a:rPr>
              <a:t>- по содержанию дорог в соответствии с муниципальным контрактом от 23.12.2022 г. № 2022.34, оплачено за фактически выполненные работы 2,5 млн. руб.;</a:t>
            </a:r>
          </a:p>
          <a:p>
            <a:pPr indent="450000" algn="just"/>
            <a:r>
              <a:rPr lang="ru-RU" dirty="0">
                <a:solidFill>
                  <a:schemeClr val="bg1"/>
                </a:solidFill>
                <a:latin typeface="Times New Roman" panose="02020603050405020304" pitchFamily="18" charset="0"/>
                <a:cs typeface="Times New Roman" panose="02020603050405020304" pitchFamily="18" charset="0"/>
              </a:rPr>
              <a:t>- по установке не достающих дорожных знаков на автомобильных дорогах общего пользования местного значения (автомобильная дорога «Подъезд к с. </a:t>
            </a:r>
            <a:r>
              <a:rPr lang="ru-RU" dirty="0" err="1">
                <a:solidFill>
                  <a:schemeClr val="bg1"/>
                </a:solidFill>
                <a:latin typeface="Times New Roman" panose="02020603050405020304" pitchFamily="18" charset="0"/>
                <a:cs typeface="Times New Roman" panose="02020603050405020304" pitchFamily="18" charset="0"/>
              </a:rPr>
              <a:t>Азей</a:t>
            </a:r>
            <a:r>
              <a:rPr lang="ru-RU" dirty="0">
                <a:solidFill>
                  <a:schemeClr val="bg1"/>
                </a:solidFill>
                <a:latin typeface="Times New Roman" panose="02020603050405020304" pitchFamily="18" charset="0"/>
                <a:cs typeface="Times New Roman" panose="02020603050405020304" pitchFamily="18" charset="0"/>
              </a:rPr>
              <a:t>», «Подъезд к д. Нижний </a:t>
            </a:r>
            <a:r>
              <a:rPr lang="ru-RU" dirty="0" err="1">
                <a:solidFill>
                  <a:schemeClr val="bg1"/>
                </a:solidFill>
                <a:latin typeface="Times New Roman" panose="02020603050405020304" pitchFamily="18" charset="0"/>
                <a:cs typeface="Times New Roman" panose="02020603050405020304" pitchFamily="18" charset="0"/>
              </a:rPr>
              <a:t>Манут</a:t>
            </a:r>
            <a:r>
              <a:rPr lang="ru-RU" dirty="0">
                <a:solidFill>
                  <a:schemeClr val="bg1"/>
                </a:solidFill>
                <a:latin typeface="Times New Roman" panose="02020603050405020304" pitchFamily="18" charset="0"/>
                <a:cs typeface="Times New Roman" panose="02020603050405020304" pitchFamily="18" charset="0"/>
              </a:rPr>
              <a:t>», «Подъезд к д. Петровск», «Подъезд к пос. 1-е отделение ГСС») на общую сумму 1,2 млн. руб.;</a:t>
            </a:r>
          </a:p>
          <a:p>
            <a:pPr indent="450000" algn="just"/>
            <a:r>
              <a:rPr lang="ru-RU" dirty="0">
                <a:solidFill>
                  <a:schemeClr val="bg1"/>
                </a:solidFill>
                <a:latin typeface="Times New Roman" panose="02020603050405020304" pitchFamily="18" charset="0"/>
                <a:cs typeface="Times New Roman" panose="02020603050405020304" pitchFamily="18" charset="0"/>
              </a:rPr>
              <a:t>- </a:t>
            </a:r>
            <a:r>
              <a:rPr lang="ru-RU" dirty="0" smtClean="0">
                <a:solidFill>
                  <a:schemeClr val="bg1"/>
                </a:solidFill>
                <a:latin typeface="Times New Roman" panose="02020603050405020304" pitchFamily="18" charset="0"/>
                <a:cs typeface="Times New Roman" panose="02020603050405020304" pitchFamily="18" charset="0"/>
              </a:rPr>
              <a:t>по проведению </a:t>
            </a:r>
            <a:r>
              <a:rPr lang="ru-RU" dirty="0">
                <a:solidFill>
                  <a:schemeClr val="bg1"/>
                </a:solidFill>
                <a:latin typeface="Times New Roman" panose="02020603050405020304" pitchFamily="18" charset="0"/>
                <a:cs typeface="Times New Roman" panose="02020603050405020304" pitchFamily="18" charset="0"/>
              </a:rPr>
              <a:t>кадастровых работ и </a:t>
            </a:r>
            <a:r>
              <a:rPr lang="ru-RU" dirty="0" smtClean="0">
                <a:solidFill>
                  <a:schemeClr val="bg1"/>
                </a:solidFill>
                <a:latin typeface="Times New Roman" panose="02020603050405020304" pitchFamily="18" charset="0"/>
                <a:cs typeface="Times New Roman" panose="02020603050405020304" pitchFamily="18" charset="0"/>
              </a:rPr>
              <a:t>оформлению </a:t>
            </a:r>
            <a:r>
              <a:rPr lang="ru-RU" dirty="0">
                <a:solidFill>
                  <a:schemeClr val="bg1"/>
                </a:solidFill>
                <a:latin typeface="Times New Roman" panose="02020603050405020304" pitchFamily="18" charset="0"/>
                <a:cs typeface="Times New Roman" panose="02020603050405020304" pitchFamily="18" charset="0"/>
              </a:rPr>
              <a:t>права собственности на автомобильную дорогу «Объездная автодорога д. Новотроицк» в сумме 60,0 тыс. руб.</a:t>
            </a:r>
            <a:endParaRPr lang="ru-RU" dirty="0">
              <a:solidFill>
                <a:schemeClr val="bg1"/>
              </a:solidFill>
              <a:effectLst/>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668958"/>
            <a:ext cx="2620763" cy="3240359"/>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4149080"/>
            <a:ext cx="3419872" cy="2126217"/>
          </a:xfrm>
          <a:prstGeom prst="rect">
            <a:avLst/>
          </a:prstGeom>
          <a:ln>
            <a:noFill/>
          </a:ln>
          <a:effectLst>
            <a:softEdge rad="112500"/>
          </a:effectLst>
        </p:spPr>
      </p:pic>
    </p:spTree>
    <p:extLst>
      <p:ext uri="{BB962C8B-B14F-4D97-AF65-F5344CB8AC3E}">
        <p14:creationId xmlns:p14="http://schemas.microsoft.com/office/powerpoint/2010/main" val="2920363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476672"/>
          </a:xfrm>
        </p:spPr>
        <p:txBody>
          <a:bodyPr>
            <a:normAutofit/>
          </a:bodyPr>
          <a:lstStyle/>
          <a:p>
            <a:pPr algn="ctr"/>
            <a:r>
              <a:rPr lang="ru-RU" sz="2400" b="1" dirty="0" smtClean="0">
                <a:solidFill>
                  <a:srgbClr val="006699"/>
                </a:solidFill>
                <a:latin typeface="Times New Roman" panose="02020603050405020304" pitchFamily="18" charset="0"/>
                <a:cs typeface="Times New Roman" panose="02020603050405020304" pitchFamily="18" charset="0"/>
              </a:rPr>
              <a:t>19. </a:t>
            </a:r>
            <a:r>
              <a:rPr lang="ru-RU" sz="2400" b="1" dirty="0">
                <a:solidFill>
                  <a:srgbClr val="006699"/>
                </a:solidFill>
                <a:latin typeface="Times New Roman" panose="02020603050405020304" pitchFamily="18" charset="0"/>
                <a:cs typeface="Times New Roman" panose="02020603050405020304" pitchFamily="18" charset="0"/>
              </a:rPr>
              <a:t>Меры государственной поддержки</a:t>
            </a:r>
          </a:p>
        </p:txBody>
      </p:sp>
      <p:sp>
        <p:nvSpPr>
          <p:cNvPr id="4" name="Номер слайда 3"/>
          <p:cNvSpPr>
            <a:spLocks noGrp="1"/>
          </p:cNvSpPr>
          <p:nvPr>
            <p:ph type="sldNum" sz="quarter" idx="12"/>
          </p:nvPr>
        </p:nvSpPr>
        <p:spPr>
          <a:xfrm>
            <a:off x="7812360" y="6448249"/>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43</a:t>
            </a:fld>
            <a:endParaRPr lang="ru-RU" sz="1200" dirty="0">
              <a:solidFill>
                <a:schemeClr val="bg1"/>
              </a:solidFill>
              <a:latin typeface="Times New Roman" panose="02020603050405020304" pitchFamily="18" charset="0"/>
              <a:cs typeface="Times New Roman" panose="02020603050405020304" pitchFamily="18" charset="0"/>
            </a:endParaRPr>
          </a:p>
        </p:txBody>
      </p:sp>
      <p:pic>
        <p:nvPicPr>
          <p:cNvPr id="9" name="Picture 2" descr="https://openclipart.org/image/2400px/svg_to_png/192580/Jigsaw-Puzz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2754785" y="1844824"/>
            <a:ext cx="4055399" cy="3168352"/>
          </a:xfrm>
          <a:prstGeom prst="rect">
            <a:avLst/>
          </a:prstGeom>
          <a:solidFill>
            <a:schemeClr val="accent3">
              <a:lumMod val="20000"/>
              <a:lumOff val="80000"/>
            </a:schemeClr>
          </a:solidFill>
          <a:extLst/>
        </p:spPr>
      </p:pic>
      <p:sp>
        <p:nvSpPr>
          <p:cNvPr id="10" name="Объект 2"/>
          <p:cNvSpPr txBox="1">
            <a:spLocks/>
          </p:cNvSpPr>
          <p:nvPr/>
        </p:nvSpPr>
        <p:spPr>
          <a:xfrm>
            <a:off x="423834" y="662127"/>
            <a:ext cx="2776945" cy="27668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spcBef>
                <a:spcPts val="0"/>
              </a:spcBef>
              <a:buFont typeface="Wingdings 3" charset="2"/>
              <a:buNone/>
            </a:pPr>
            <a:r>
              <a:rPr lang="ru-RU" sz="1600" dirty="0">
                <a:solidFill>
                  <a:schemeClr val="bg1"/>
                </a:solidFill>
                <a:latin typeface="Times New Roman" panose="02020603050405020304" pitchFamily="18" charset="0"/>
                <a:cs typeface="Times New Roman" panose="02020603050405020304" pitchFamily="18" charset="0"/>
              </a:rPr>
              <a:t>Предоставление </a:t>
            </a:r>
            <a:r>
              <a:rPr lang="ru-RU" sz="1600" dirty="0" smtClean="0">
                <a:solidFill>
                  <a:schemeClr val="bg1"/>
                </a:solidFill>
                <a:latin typeface="Times New Roman" panose="02020603050405020304" pitchFamily="18" charset="0"/>
                <a:cs typeface="Times New Roman" panose="02020603050405020304" pitchFamily="18" charset="0"/>
              </a:rPr>
              <a:t>государственных гарантий (поручительств) Иркутской области; предоставление субсидий (грантов) на развитие промышленности</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smtClean="0">
                <a:solidFill>
                  <a:schemeClr val="bg1"/>
                </a:solidFill>
                <a:latin typeface="Times New Roman" panose="02020603050405020304" pitchFamily="18" charset="0"/>
                <a:cs typeface="Times New Roman" panose="02020603050405020304" pitchFamily="18" charset="0"/>
              </a:rPr>
              <a:t>сельского </a:t>
            </a:r>
            <a:r>
              <a:rPr lang="ru-RU" sz="1600" dirty="0">
                <a:solidFill>
                  <a:schemeClr val="bg1"/>
                </a:solidFill>
                <a:latin typeface="Times New Roman" panose="02020603050405020304" pitchFamily="18" charset="0"/>
                <a:cs typeface="Times New Roman" panose="02020603050405020304" pitchFamily="18" charset="0"/>
              </a:rPr>
              <a:t>хозяйства, транспорта </a:t>
            </a:r>
            <a:r>
              <a:rPr lang="ru-RU" sz="1600" dirty="0" smtClean="0">
                <a:solidFill>
                  <a:schemeClr val="bg1"/>
                </a:solidFill>
                <a:latin typeface="Times New Roman" panose="02020603050405020304" pitchFamily="18" charset="0"/>
                <a:cs typeface="Times New Roman" panose="02020603050405020304" pitchFamily="18" charset="0"/>
              </a:rPr>
              <a:t>и ЖКХ за </a:t>
            </a:r>
            <a:r>
              <a:rPr lang="ru-RU" sz="1600" dirty="0">
                <a:solidFill>
                  <a:schemeClr val="bg1"/>
                </a:solidFill>
                <a:latin typeface="Times New Roman" panose="02020603050405020304" pitchFamily="18" charset="0"/>
                <a:cs typeface="Times New Roman" panose="02020603050405020304" pitchFamily="18" charset="0"/>
              </a:rPr>
              <a:t>счет средств областного </a:t>
            </a:r>
            <a:r>
              <a:rPr lang="ru-RU" sz="1600" dirty="0" smtClean="0">
                <a:solidFill>
                  <a:schemeClr val="bg1"/>
                </a:solidFill>
                <a:latin typeface="Times New Roman" panose="02020603050405020304" pitchFamily="18" charset="0"/>
                <a:cs typeface="Times New Roman" panose="02020603050405020304" pitchFamily="18" charset="0"/>
              </a:rPr>
              <a:t>бюджета;</a:t>
            </a:r>
          </a:p>
          <a:p>
            <a:pPr marL="0" indent="0">
              <a:spcBef>
                <a:spcPts val="0"/>
              </a:spcBef>
              <a:buFont typeface="Wingdings 3" charset="2"/>
              <a:buNone/>
            </a:pPr>
            <a:r>
              <a:rPr lang="ru-RU" sz="1600" dirty="0" smtClean="0">
                <a:solidFill>
                  <a:schemeClr val="bg1"/>
                </a:solidFill>
                <a:latin typeface="Times New Roman" panose="02020603050405020304" pitchFamily="18" charset="0"/>
                <a:cs typeface="Times New Roman" panose="02020603050405020304" pitchFamily="18" charset="0"/>
              </a:rPr>
              <a:t>предоставление льготных займов.</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11" name="Объект 2"/>
          <p:cNvSpPr txBox="1">
            <a:spLocks/>
          </p:cNvSpPr>
          <p:nvPr/>
        </p:nvSpPr>
        <p:spPr>
          <a:xfrm>
            <a:off x="420968" y="3490399"/>
            <a:ext cx="2779812" cy="295784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spcBef>
                <a:spcPts val="0"/>
              </a:spcBef>
              <a:buFont typeface="Wingdings 3" charset="2"/>
              <a:buNone/>
            </a:pPr>
            <a:r>
              <a:rPr lang="ru-RU" sz="1600" dirty="0" smtClean="0">
                <a:solidFill>
                  <a:schemeClr val="bg1"/>
                </a:solidFill>
                <a:latin typeface="Times New Roman" panose="02020603050405020304" pitchFamily="18" charset="0"/>
                <a:cs typeface="Times New Roman" panose="02020603050405020304" pitchFamily="18" charset="0"/>
              </a:rPr>
              <a:t>Предоставление имущества (земельных участков), находящихся в государственной собственности, во владение и (или) пользование субъектам предпринимательства (в том числе на льготных условиях).</a:t>
            </a:r>
          </a:p>
          <a:p>
            <a:pPr marL="0" indent="0">
              <a:spcBef>
                <a:spcPts val="0"/>
              </a:spcBef>
              <a:buNone/>
            </a:pPr>
            <a:r>
              <a:rPr lang="ru-RU" sz="1600" dirty="0">
                <a:solidFill>
                  <a:schemeClr val="bg1"/>
                </a:solidFill>
                <a:latin typeface="Times New Roman" panose="02020603050405020304" pitchFamily="18" charset="0"/>
                <a:cs typeface="Times New Roman" panose="02020603050405020304" pitchFamily="18" charset="0"/>
              </a:rPr>
              <a:t>Аналогичная мера предусмотрена на уровне </a:t>
            </a:r>
            <a:r>
              <a:rPr lang="ru-RU" sz="1600" dirty="0" smtClean="0">
                <a:solidFill>
                  <a:schemeClr val="bg1"/>
                </a:solidFill>
                <a:latin typeface="Times New Roman" panose="02020603050405020304" pitchFamily="18" charset="0"/>
                <a:cs typeface="Times New Roman" panose="02020603050405020304" pitchFamily="18" charset="0"/>
              </a:rPr>
              <a:t>муниципального образования</a:t>
            </a:r>
            <a:r>
              <a:rPr lang="ru-RU" sz="1600" dirty="0">
                <a:solidFill>
                  <a:schemeClr val="bg1"/>
                </a:solidFill>
                <a:latin typeface="Times New Roman" panose="02020603050405020304" pitchFamily="18" charset="0"/>
                <a:cs typeface="Times New Roman" panose="02020603050405020304" pitchFamily="18" charset="0"/>
              </a:rPr>
              <a:t>.</a:t>
            </a:r>
          </a:p>
          <a:p>
            <a:pPr marL="0" indent="0">
              <a:spcBef>
                <a:spcPts val="0"/>
              </a:spcBef>
              <a:buFont typeface="Wingdings 3" charset="2"/>
              <a:buNone/>
            </a:pP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635896" y="2334706"/>
            <a:ext cx="1152128" cy="584775"/>
          </a:xfrm>
          <a:prstGeom prst="rect">
            <a:avLst/>
          </a:prstGeom>
          <a:noFill/>
        </p:spPr>
        <p:txBody>
          <a:bodyPr wrap="square" rtlCol="0">
            <a:spAutoFit/>
          </a:bodyPr>
          <a:lstStyle/>
          <a:p>
            <a:pPr algn="ctr"/>
            <a:r>
              <a:rPr lang="ru-RU" sz="1600" b="1" dirty="0" err="1">
                <a:latin typeface="Times New Roman" panose="02020603050405020304" pitchFamily="18" charset="0"/>
                <a:cs typeface="Times New Roman" panose="02020603050405020304" pitchFamily="18" charset="0"/>
              </a:rPr>
              <a:t>Финан-совая</a:t>
            </a:r>
            <a:endParaRPr lang="ru-RU" sz="16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223141" y="2349065"/>
            <a:ext cx="1121092" cy="584775"/>
          </a:xfrm>
          <a:prstGeom prst="rect">
            <a:avLst/>
          </a:prstGeom>
          <a:noFill/>
        </p:spPr>
        <p:txBody>
          <a:bodyPr wrap="square" rtlCol="0">
            <a:spAutoFit/>
          </a:bodyPr>
          <a:lstStyle/>
          <a:p>
            <a:pPr algn="ctr"/>
            <a:r>
              <a:rPr lang="ru-RU" sz="1600" b="1" dirty="0" err="1" smtClean="0">
                <a:latin typeface="Times New Roman" panose="02020603050405020304" pitchFamily="18" charset="0"/>
                <a:cs typeface="Times New Roman" panose="02020603050405020304" pitchFamily="18" charset="0"/>
              </a:rPr>
              <a:t>Информа</a:t>
            </a:r>
            <a:r>
              <a:rPr lang="ru-RU" sz="1600" b="1" dirty="0" smtClean="0">
                <a:latin typeface="Times New Roman" panose="02020603050405020304" pitchFamily="18" charset="0"/>
                <a:cs typeface="Times New Roman" panose="02020603050405020304" pitchFamily="18" charset="0"/>
              </a:rPr>
              <a:t>- </a:t>
            </a:r>
            <a:r>
              <a:rPr lang="ru-RU" sz="1600" b="1" dirty="0" err="1" smtClean="0">
                <a:latin typeface="Times New Roman" panose="02020603050405020304" pitchFamily="18" charset="0"/>
                <a:cs typeface="Times New Roman" panose="02020603050405020304" pitchFamily="18" charset="0"/>
              </a:rPr>
              <a:t>ционная</a:t>
            </a:r>
            <a:r>
              <a:rPr lang="ru-RU" sz="1600" b="1" dirty="0" smtClean="0">
                <a:latin typeface="Times New Roman" panose="02020603050405020304" pitchFamily="18" charset="0"/>
                <a:cs typeface="Times New Roman" panose="02020603050405020304" pitchFamily="18" charset="0"/>
              </a:rPr>
              <a:t> </a:t>
            </a:r>
            <a:endParaRPr lang="ru-RU" sz="16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225581" y="3851227"/>
            <a:ext cx="1130395" cy="584775"/>
          </a:xfrm>
          <a:prstGeom prst="rect">
            <a:avLst/>
          </a:prstGeom>
          <a:noFill/>
        </p:spPr>
        <p:txBody>
          <a:bodyPr wrap="square" rtlCol="0">
            <a:spAutoFit/>
          </a:bodyPr>
          <a:lstStyle/>
          <a:p>
            <a:pPr algn="ctr"/>
            <a:r>
              <a:rPr lang="ru-RU" sz="1600" b="1" dirty="0" err="1">
                <a:latin typeface="Times New Roman" panose="02020603050405020304" pitchFamily="18" charset="0"/>
                <a:cs typeface="Times New Roman" panose="02020603050405020304" pitchFamily="18" charset="0"/>
              </a:rPr>
              <a:t>Имущест</a:t>
            </a:r>
            <a:r>
              <a:rPr lang="ru-RU" sz="1600" b="1" dirty="0">
                <a:latin typeface="Times New Roman" panose="02020603050405020304" pitchFamily="18" charset="0"/>
                <a:cs typeface="Times New Roman" panose="02020603050405020304" pitchFamily="18" charset="0"/>
              </a:rPr>
              <a:t>-венная</a:t>
            </a:r>
          </a:p>
        </p:txBody>
      </p:sp>
      <p:sp>
        <p:nvSpPr>
          <p:cNvPr id="16" name="TextBox 15"/>
          <p:cNvSpPr txBox="1"/>
          <p:nvPr/>
        </p:nvSpPr>
        <p:spPr>
          <a:xfrm>
            <a:off x="4788024" y="3812936"/>
            <a:ext cx="1152128" cy="830997"/>
          </a:xfrm>
          <a:prstGeom prst="rect">
            <a:avLst/>
          </a:prstGeom>
          <a:noFill/>
        </p:spPr>
        <p:txBody>
          <a:bodyPr wrap="square" rtlCol="0">
            <a:spAutoFit/>
          </a:bodyPr>
          <a:lstStyle/>
          <a:p>
            <a:pPr algn="ctr"/>
            <a:r>
              <a:rPr lang="ru-RU" sz="1600" b="1" dirty="0">
                <a:latin typeface="Times New Roman" panose="02020603050405020304" pitchFamily="18" charset="0"/>
                <a:cs typeface="Times New Roman" panose="02020603050405020304" pitchFamily="18" charset="0"/>
              </a:rPr>
              <a:t>Налоговое </a:t>
            </a:r>
            <a:r>
              <a:rPr lang="ru-RU" sz="1600" b="1" dirty="0" err="1">
                <a:latin typeface="Times New Roman" panose="02020603050405020304" pitchFamily="18" charset="0"/>
                <a:cs typeface="Times New Roman" panose="02020603050405020304" pitchFamily="18" charset="0"/>
              </a:rPr>
              <a:t>стимули-рование</a:t>
            </a:r>
            <a:endParaRPr lang="ru-RU" sz="1600" b="1" dirty="0">
              <a:latin typeface="Times New Roman" panose="02020603050405020304" pitchFamily="18" charset="0"/>
              <a:cs typeface="Times New Roman" panose="02020603050405020304" pitchFamily="18" charset="0"/>
            </a:endParaRPr>
          </a:p>
        </p:txBody>
      </p:sp>
      <p:sp>
        <p:nvSpPr>
          <p:cNvPr id="17" name="Объект 2"/>
          <p:cNvSpPr txBox="1">
            <a:spLocks/>
          </p:cNvSpPr>
          <p:nvPr/>
        </p:nvSpPr>
        <p:spPr>
          <a:xfrm>
            <a:off x="6810184" y="626477"/>
            <a:ext cx="2333816" cy="275078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spcBef>
                <a:spcPts val="0"/>
              </a:spcBef>
              <a:buFont typeface="Wingdings 3" charset="2"/>
              <a:buNone/>
            </a:pPr>
            <a:r>
              <a:rPr lang="ru-RU" sz="1600" dirty="0">
                <a:solidFill>
                  <a:schemeClr val="bg1"/>
                </a:solidFill>
                <a:latin typeface="Times New Roman" panose="02020603050405020304" pitchFamily="18" charset="0"/>
                <a:cs typeface="Times New Roman" panose="02020603050405020304" pitchFamily="18" charset="0"/>
              </a:rPr>
              <a:t>Предоставление консультаций на всех уровнях </a:t>
            </a:r>
            <a:r>
              <a:rPr lang="ru-RU" sz="1600" dirty="0" smtClean="0">
                <a:solidFill>
                  <a:schemeClr val="bg1"/>
                </a:solidFill>
                <a:latin typeface="Times New Roman" panose="02020603050405020304" pitchFamily="18" charset="0"/>
                <a:cs typeface="Times New Roman" panose="02020603050405020304" pitchFamily="18" charset="0"/>
              </a:rPr>
              <a:t>власти. Сопровождение инвестиционных проектов в режиме «одного окна».</a:t>
            </a:r>
          </a:p>
          <a:p>
            <a:pPr marL="0" indent="0">
              <a:spcBef>
                <a:spcPts val="0"/>
              </a:spcBef>
              <a:buFont typeface="Wingdings 3" charset="2"/>
              <a:buNone/>
            </a:pPr>
            <a:r>
              <a:rPr lang="ru-RU" sz="1600" dirty="0" smtClean="0">
                <a:solidFill>
                  <a:schemeClr val="bg1"/>
                </a:solidFill>
                <a:latin typeface="Times New Roman" panose="02020603050405020304" pitchFamily="18" charset="0"/>
                <a:cs typeface="Times New Roman" panose="02020603050405020304" pitchFamily="18" charset="0"/>
              </a:rPr>
              <a:t>Проведение </a:t>
            </a:r>
            <a:r>
              <a:rPr lang="ru-RU" sz="1600" dirty="0">
                <a:solidFill>
                  <a:schemeClr val="bg1"/>
                </a:solidFill>
                <a:latin typeface="Times New Roman" panose="02020603050405020304" pitchFamily="18" charset="0"/>
                <a:cs typeface="Times New Roman" panose="02020603050405020304" pitchFamily="18" charset="0"/>
              </a:rPr>
              <a:t>конференций, круглых столов, обучающих семинаров.</a:t>
            </a:r>
          </a:p>
        </p:txBody>
      </p:sp>
      <p:sp>
        <p:nvSpPr>
          <p:cNvPr id="18" name="Объект 2"/>
          <p:cNvSpPr txBox="1">
            <a:spLocks/>
          </p:cNvSpPr>
          <p:nvPr/>
        </p:nvSpPr>
        <p:spPr>
          <a:xfrm>
            <a:off x="6389040" y="3429001"/>
            <a:ext cx="2754961" cy="237626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spcBef>
                <a:spcPts val="0"/>
              </a:spcBef>
              <a:buFont typeface="Wingdings 3" charset="2"/>
              <a:buNone/>
            </a:pPr>
            <a:r>
              <a:rPr lang="ru-RU" sz="1600" dirty="0">
                <a:solidFill>
                  <a:schemeClr val="bg1"/>
                </a:solidFill>
                <a:latin typeface="Times New Roman" panose="02020603050405020304" pitchFamily="18" charset="0"/>
                <a:cs typeface="Times New Roman" panose="02020603050405020304" pitchFamily="18" charset="0"/>
              </a:rPr>
              <a:t>Установление в области </a:t>
            </a:r>
            <a:r>
              <a:rPr lang="ru-RU" sz="1600" dirty="0" smtClean="0">
                <a:solidFill>
                  <a:schemeClr val="bg1"/>
                </a:solidFill>
                <a:latin typeface="Times New Roman" panose="02020603050405020304" pitchFamily="18" charset="0"/>
                <a:cs typeface="Times New Roman" panose="02020603050405020304" pitchFamily="18" charset="0"/>
              </a:rPr>
              <a:t>льготных налоговых </a:t>
            </a:r>
            <a:r>
              <a:rPr lang="ru-RU" sz="1600" dirty="0">
                <a:solidFill>
                  <a:schemeClr val="bg1"/>
                </a:solidFill>
                <a:latin typeface="Times New Roman" panose="02020603050405020304" pitchFamily="18" charset="0"/>
                <a:cs typeface="Times New Roman" panose="02020603050405020304" pitchFamily="18" charset="0"/>
              </a:rPr>
              <a:t>ставок по налогу на </a:t>
            </a:r>
            <a:r>
              <a:rPr lang="ru-RU" sz="1600" dirty="0" smtClean="0">
                <a:solidFill>
                  <a:schemeClr val="bg1"/>
                </a:solidFill>
                <a:latin typeface="Times New Roman" panose="02020603050405020304" pitchFamily="18" charset="0"/>
                <a:cs typeface="Times New Roman" panose="02020603050405020304" pitchFamily="18" charset="0"/>
              </a:rPr>
              <a:t>добычу полезных ископаемых, земельному налогу, налогу на имущество</a:t>
            </a:r>
            <a:r>
              <a:rPr lang="ru-RU" sz="1600" dirty="0">
                <a:solidFill>
                  <a:schemeClr val="bg1"/>
                </a:solidFill>
                <a:latin typeface="Times New Roman" panose="02020603050405020304" pitchFamily="18" charset="0"/>
                <a:cs typeface="Times New Roman" panose="02020603050405020304" pitchFamily="18" charset="0"/>
              </a:rPr>
              <a:t>, налогу на прибыль организаций, при применении упрощенной системы налогообложения. </a:t>
            </a:r>
          </a:p>
        </p:txBody>
      </p:sp>
    </p:spTree>
    <p:extLst>
      <p:ext uri="{BB962C8B-B14F-4D97-AF65-F5344CB8AC3E}">
        <p14:creationId xmlns:p14="http://schemas.microsoft.com/office/powerpoint/2010/main" val="3200209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p:cNvSpPr>
            <a:spLocks noGrp="1"/>
          </p:cNvSpPr>
          <p:nvPr>
            <p:ph type="title"/>
          </p:nvPr>
        </p:nvSpPr>
        <p:spPr>
          <a:xfrm>
            <a:off x="0" y="1"/>
            <a:ext cx="9144000" cy="548679"/>
          </a:xfrm>
        </p:spPr>
        <p:txBody>
          <a:bodyPr>
            <a:normAutofit/>
          </a:bodyPr>
          <a:lstStyle/>
          <a:p>
            <a:pPr algn="ctr"/>
            <a:r>
              <a:rPr lang="ru-RU" sz="2400" b="1" dirty="0" smtClean="0">
                <a:solidFill>
                  <a:srgbClr val="006699"/>
                </a:solidFill>
                <a:latin typeface="Times New Roman" panose="02020603050405020304" pitchFamily="18" charset="0"/>
                <a:cs typeface="Times New Roman" panose="02020603050405020304" pitchFamily="18" charset="0"/>
              </a:rPr>
              <a:t>20. </a:t>
            </a:r>
            <a:r>
              <a:rPr lang="ru-RU" sz="2400" b="1" dirty="0">
                <a:solidFill>
                  <a:srgbClr val="006699"/>
                </a:solidFill>
                <a:latin typeface="Times New Roman" panose="02020603050405020304" pitchFamily="18" charset="0"/>
                <a:cs typeface="Times New Roman" panose="02020603050405020304" pitchFamily="18" charset="0"/>
              </a:rPr>
              <a:t>Инфраструктура поддержки</a:t>
            </a:r>
          </a:p>
        </p:txBody>
      </p:sp>
      <p:sp>
        <p:nvSpPr>
          <p:cNvPr id="4" name="Номер слайда 3"/>
          <p:cNvSpPr>
            <a:spLocks noGrp="1"/>
          </p:cNvSpPr>
          <p:nvPr>
            <p:ph type="sldNum" sz="quarter" idx="12"/>
          </p:nvPr>
        </p:nvSpPr>
        <p:spPr>
          <a:xfrm>
            <a:off x="7860147" y="6453336"/>
            <a:ext cx="532633" cy="33048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44</a:t>
            </a:fld>
            <a:endParaRPr lang="ru-RU" sz="1200" dirty="0">
              <a:solidFill>
                <a:schemeClr val="bg1"/>
              </a:solidFill>
              <a:latin typeface="Times New Roman" panose="02020603050405020304" pitchFamily="18" charset="0"/>
              <a:cs typeface="Times New Roman" panose="02020603050405020304" pitchFamily="18" charset="0"/>
            </a:endParaRPr>
          </a:p>
        </p:txBody>
      </p:sp>
      <p:pic>
        <p:nvPicPr>
          <p:cNvPr id="21" name="Picture 8" descr="http://irkobl.ru/sites/society/gosuslugi/MFC/company_blo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4563889"/>
            <a:ext cx="2250443" cy="1419870"/>
          </a:xfrm>
          <a:prstGeom prst="roundRect">
            <a:avLst>
              <a:gd name="adj" fmla="val 4167"/>
            </a:avLst>
          </a:prstGeom>
          <a:solidFill>
            <a:srgbClr val="FFFFFF"/>
          </a:solidFill>
          <a:ln w="63500" cap="sq">
            <a:solidFill>
              <a:srgbClr val="00669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2" name="Объект 2"/>
          <p:cNvSpPr txBox="1">
            <a:spLocks/>
          </p:cNvSpPr>
          <p:nvPr/>
        </p:nvSpPr>
        <p:spPr>
          <a:xfrm>
            <a:off x="899592" y="620689"/>
            <a:ext cx="7488832" cy="40324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sz="1800" b="1" u="sng" dirty="0">
                <a:solidFill>
                  <a:srgbClr val="0033CC"/>
                </a:solidFill>
                <a:latin typeface="Times New Roman" panose="02020603050405020304" pitchFamily="18" charset="0"/>
                <a:cs typeface="Times New Roman" panose="02020603050405020304" pitchFamily="18" charset="0"/>
              </a:rPr>
              <a:t>ГАУ «Иркутский областной многофункциональный </a:t>
            </a:r>
            <a:endParaRPr lang="ru-RU" sz="1800" b="1" u="sng" dirty="0" smtClean="0">
              <a:solidFill>
                <a:srgbClr val="0033CC"/>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None/>
            </a:pPr>
            <a:r>
              <a:rPr lang="ru-RU" sz="1800" b="1" u="sng" dirty="0" smtClean="0">
                <a:solidFill>
                  <a:srgbClr val="0033CC"/>
                </a:solidFill>
                <a:latin typeface="Times New Roman" panose="02020603050405020304" pitchFamily="18" charset="0"/>
                <a:cs typeface="Times New Roman" panose="02020603050405020304" pitchFamily="18" charset="0"/>
              </a:rPr>
              <a:t>центр </a:t>
            </a:r>
            <a:r>
              <a:rPr lang="ru-RU" sz="1800" b="1" u="sng" dirty="0">
                <a:solidFill>
                  <a:srgbClr val="0033CC"/>
                </a:solidFill>
                <a:latin typeface="Times New Roman" panose="02020603050405020304" pitchFamily="18" charset="0"/>
                <a:cs typeface="Times New Roman" panose="02020603050405020304" pitchFamily="18" charset="0"/>
              </a:rPr>
              <a:t>предоставления государственных и муниципальных услуг» </a:t>
            </a:r>
          </a:p>
          <a:p>
            <a:pPr marL="0" indent="450000" algn="just">
              <a:lnSpc>
                <a:spcPct val="100000"/>
              </a:lnSpc>
              <a:spcBef>
                <a:spcPts val="0"/>
              </a:spcBef>
              <a:buNone/>
            </a:pPr>
            <a:endParaRPr lang="ru-RU" sz="1600"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ГАУ «МФЦ ИО» предоставляет услуги федерального, регионального и муниципального уровней для юридических лиц и индивидуальных предпринимателей,  а также лиц, желающих заняться бизнесом. Для получения полной и актуальной информации о перечне услуг для бизнеса обращайтесь на горячую линию 8 800 2000 665 (звонок бесплатный).</a:t>
            </a:r>
          </a:p>
          <a:p>
            <a:pPr marL="0" indent="450000" algn="just">
              <a:lnSpc>
                <a:spcPct val="100000"/>
              </a:lnSpc>
              <a:spcBef>
                <a:spcPts val="0"/>
              </a:spcBef>
              <a:buNone/>
            </a:pPr>
            <a:endParaRPr lang="ru-RU" sz="1600"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Почтовый адрес: </a:t>
            </a:r>
            <a:r>
              <a:rPr lang="ru-RU" sz="1600" dirty="0">
                <a:solidFill>
                  <a:schemeClr val="bg1"/>
                </a:solidFill>
                <a:latin typeface="Times New Roman" panose="02020603050405020304" pitchFamily="18" charset="0"/>
                <a:cs typeface="Times New Roman" panose="02020603050405020304" pitchFamily="18" charset="0"/>
              </a:rPr>
              <a:t>664056, г. Иркутск, ул. Мухиной, </a:t>
            </a:r>
            <a:r>
              <a:rPr lang="ru-RU" sz="1600" dirty="0" smtClean="0">
                <a:solidFill>
                  <a:schemeClr val="bg1"/>
                </a:solidFill>
                <a:latin typeface="Times New Roman" panose="02020603050405020304" pitchFamily="18" charset="0"/>
                <a:cs typeface="Times New Roman" panose="02020603050405020304" pitchFamily="18" charset="0"/>
              </a:rPr>
              <a:t>2А</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Фактический адрес: </a:t>
            </a:r>
            <a:r>
              <a:rPr lang="ru-RU" sz="1600" dirty="0">
                <a:solidFill>
                  <a:schemeClr val="bg1"/>
                </a:solidFill>
                <a:latin typeface="Times New Roman" panose="02020603050405020304" pitchFamily="18" charset="0"/>
                <a:cs typeface="Times New Roman" panose="02020603050405020304" pitchFamily="18" charset="0"/>
              </a:rPr>
              <a:t>г. Иркутск, ул. Пискунова, </a:t>
            </a:r>
            <a:r>
              <a:rPr lang="ru-RU" sz="1600" dirty="0" smtClean="0">
                <a:solidFill>
                  <a:schemeClr val="bg1"/>
                </a:solidFill>
                <a:latin typeface="Times New Roman" panose="02020603050405020304" pitchFamily="18" charset="0"/>
                <a:cs typeface="Times New Roman" panose="02020603050405020304" pitchFamily="18" charset="0"/>
              </a:rPr>
              <a:t>160 (по </a:t>
            </a:r>
            <a:r>
              <a:rPr lang="ru-RU" sz="1600" dirty="0">
                <a:solidFill>
                  <a:schemeClr val="bg1"/>
                </a:solidFill>
                <a:latin typeface="Times New Roman" panose="02020603050405020304" pitchFamily="18" charset="0"/>
                <a:cs typeface="Times New Roman" panose="02020603050405020304" pitchFamily="18" charset="0"/>
              </a:rPr>
              <a:t>данному адресу услуги не оказываются, для получения услуг </a:t>
            </a:r>
            <a:r>
              <a:rPr lang="ru-RU" sz="1600" dirty="0" smtClean="0">
                <a:solidFill>
                  <a:schemeClr val="bg1"/>
                </a:solidFill>
                <a:latin typeface="Times New Roman" panose="02020603050405020304" pitchFamily="18" charset="0"/>
                <a:cs typeface="Times New Roman" panose="02020603050405020304" pitchFamily="18" charset="0"/>
              </a:rPr>
              <a:t>обращайтесь </a:t>
            </a:r>
            <a:r>
              <a:rPr lang="ru-RU" sz="1600" dirty="0">
                <a:solidFill>
                  <a:schemeClr val="bg1"/>
                </a:solidFill>
                <a:latin typeface="Times New Roman" panose="02020603050405020304" pitchFamily="18" charset="0"/>
                <a:cs typeface="Times New Roman" panose="02020603050405020304" pitchFamily="18" charset="0"/>
              </a:rPr>
              <a:t>в центры и офисы </a:t>
            </a:r>
            <a:r>
              <a:rPr lang="ru-RU" sz="1600" dirty="0" smtClean="0">
                <a:solidFill>
                  <a:schemeClr val="bg1"/>
                </a:solidFill>
                <a:latin typeface="Times New Roman" panose="02020603050405020304" pitchFamily="18" charset="0"/>
                <a:cs typeface="Times New Roman" panose="02020603050405020304" pitchFamily="18" charset="0"/>
              </a:rPr>
              <a:t>«Мои Документы»)</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Телефон: +7 (3952) 260-988 </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Адрес электронной почты: </a:t>
            </a:r>
            <a:r>
              <a:rPr lang="en-US" sz="1600" dirty="0" smtClean="0">
                <a:solidFill>
                  <a:schemeClr val="bg1"/>
                </a:solidFill>
                <a:latin typeface="Times New Roman" panose="02020603050405020304" pitchFamily="18" charset="0"/>
                <a:cs typeface="Times New Roman" panose="02020603050405020304" pitchFamily="18" charset="0"/>
              </a:rPr>
              <a:t>info@mfc38.ru</a:t>
            </a:r>
            <a:endParaRPr lang="ru-RU" sz="1600"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Сайт</a:t>
            </a:r>
            <a:r>
              <a:rPr lang="ru-R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http</a:t>
            </a:r>
            <a:r>
              <a:rPr lang="en-US" sz="1600" dirty="0" smtClean="0">
                <a:solidFill>
                  <a:schemeClr val="bg1"/>
                </a:solidFill>
                <a:latin typeface="Times New Roman" panose="02020603050405020304" pitchFamily="18" charset="0"/>
                <a:cs typeface="Times New Roman" panose="02020603050405020304" pitchFamily="18" charset="0"/>
              </a:rPr>
              <a:t>://mfc3</a:t>
            </a:r>
            <a:r>
              <a:rPr lang="ru-RU" sz="1600" dirty="0" smtClean="0">
                <a:solidFill>
                  <a:schemeClr val="bg1"/>
                </a:solidFill>
                <a:latin typeface="Times New Roman" panose="02020603050405020304" pitchFamily="18" charset="0"/>
                <a:cs typeface="Times New Roman" panose="02020603050405020304" pitchFamily="18" charset="0"/>
              </a:rPr>
              <a:t>8.</a:t>
            </a:r>
            <a:r>
              <a:rPr lang="en-US" sz="1600" dirty="0" err="1" smtClean="0">
                <a:solidFill>
                  <a:schemeClr val="bg1"/>
                </a:solidFill>
                <a:latin typeface="Times New Roman" panose="02020603050405020304" pitchFamily="18" charset="0"/>
                <a:cs typeface="Times New Roman" panose="02020603050405020304" pitchFamily="18" charset="0"/>
              </a:rPr>
              <a:t>ru</a:t>
            </a:r>
            <a:r>
              <a:rPr lang="ru-RU" sz="1600" dirty="0" smtClean="0">
                <a:solidFill>
                  <a:schemeClr val="bg1"/>
                </a:solidFill>
                <a:latin typeface="Times New Roman" panose="02020603050405020304" pitchFamily="18" charset="0"/>
                <a:cs typeface="Times New Roman" panose="02020603050405020304" pitchFamily="18" charset="0"/>
              </a:rPr>
              <a:t>/</a:t>
            </a:r>
            <a:endParaRPr lang="ru-RU"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4275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812360" y="6472781"/>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45</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7" name="Объект 2"/>
          <p:cNvSpPr txBox="1">
            <a:spLocks/>
          </p:cNvSpPr>
          <p:nvPr/>
        </p:nvSpPr>
        <p:spPr>
          <a:xfrm>
            <a:off x="755577" y="160338"/>
            <a:ext cx="7638410" cy="32686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ctr">
              <a:lnSpc>
                <a:spcPct val="100000"/>
              </a:lnSpc>
              <a:spcBef>
                <a:spcPts val="0"/>
              </a:spcBef>
              <a:buNone/>
            </a:pPr>
            <a:r>
              <a:rPr lang="ru-RU" sz="1700" b="1" u="sng" dirty="0">
                <a:solidFill>
                  <a:srgbClr val="0033CC"/>
                </a:solidFill>
                <a:latin typeface="Times New Roman" panose="02020603050405020304" pitchFamily="18" charset="0"/>
                <a:cs typeface="Times New Roman" panose="02020603050405020304" pitchFamily="18" charset="0"/>
              </a:rPr>
              <a:t>Фонд поддержки и развития предпринимательства Иркутской области </a:t>
            </a:r>
            <a:endParaRPr lang="ru-RU" sz="1700" b="1" u="sng" dirty="0" smtClean="0">
              <a:solidFill>
                <a:srgbClr val="0033CC"/>
              </a:solidFill>
              <a:latin typeface="Times New Roman" panose="02020603050405020304" pitchFamily="18" charset="0"/>
              <a:cs typeface="Times New Roman" panose="02020603050405020304" pitchFamily="18" charset="0"/>
            </a:endParaRPr>
          </a:p>
          <a:p>
            <a:pPr marL="0" indent="450000" algn="ctr">
              <a:lnSpc>
                <a:spcPct val="100000"/>
              </a:lnSpc>
              <a:spcBef>
                <a:spcPts val="0"/>
              </a:spcBef>
              <a:buNone/>
            </a:pPr>
            <a:r>
              <a:rPr lang="ru-RU" sz="1700" b="1" u="sng" dirty="0" smtClean="0">
                <a:solidFill>
                  <a:srgbClr val="0033CC"/>
                </a:solidFill>
                <a:latin typeface="Times New Roman" panose="02020603050405020304" pitchFamily="18" charset="0"/>
                <a:cs typeface="Times New Roman" panose="02020603050405020304" pitchFamily="18" charset="0"/>
              </a:rPr>
              <a:t>Центр </a:t>
            </a:r>
            <a:r>
              <a:rPr lang="ru-RU" sz="1700" b="1" u="sng" dirty="0">
                <a:solidFill>
                  <a:srgbClr val="0033CC"/>
                </a:solidFill>
                <a:latin typeface="Times New Roman" panose="02020603050405020304" pitchFamily="18" charset="0"/>
                <a:cs typeface="Times New Roman" panose="02020603050405020304" pitchFamily="18" charset="0"/>
              </a:rPr>
              <a:t>«Мой бизнес» </a:t>
            </a:r>
            <a:endParaRPr lang="ru-RU" sz="1700" b="1" u="sng" dirty="0">
              <a:solidFill>
                <a:schemeClr val="accent1">
                  <a:lumMod val="50000"/>
                </a:schemeClr>
              </a:solidFill>
              <a:latin typeface="Times New Roman" panose="02020603050405020304" pitchFamily="18" charset="0"/>
              <a:cs typeface="Times New Roman" panose="02020603050405020304" pitchFamily="18" charset="0"/>
            </a:endParaRPr>
          </a:p>
          <a:p>
            <a:pPr marL="0" indent="450000">
              <a:lnSpc>
                <a:spcPct val="100000"/>
              </a:lnSpc>
              <a:spcBef>
                <a:spcPts val="0"/>
              </a:spcBef>
              <a:buFont typeface="Arial" panose="020B0604020202020204" pitchFamily="34" charset="0"/>
              <a:buNone/>
            </a:pPr>
            <a:endParaRPr lang="ru-RU" sz="1500" b="1"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Font typeface="Arial" panose="020B0604020202020204" pitchFamily="34" charset="0"/>
              <a:buNone/>
            </a:pPr>
            <a:r>
              <a:rPr lang="ru-RU" sz="1500" b="1" dirty="0" smtClean="0">
                <a:solidFill>
                  <a:schemeClr val="bg1"/>
                </a:solidFill>
                <a:latin typeface="Times New Roman" panose="02020603050405020304" pitchFamily="18" charset="0"/>
                <a:cs typeface="Times New Roman" panose="02020603050405020304" pitchFamily="18" charset="0"/>
              </a:rPr>
              <a:t>Центр «Мой бизнес» </a:t>
            </a:r>
            <a:r>
              <a:rPr lang="ru-RU" sz="1500" dirty="0" smtClean="0">
                <a:solidFill>
                  <a:schemeClr val="bg1"/>
                </a:solidFill>
                <a:latin typeface="Times New Roman" panose="02020603050405020304" pitchFamily="18" charset="0"/>
                <a:cs typeface="Times New Roman" panose="02020603050405020304" pitchFamily="18" charset="0"/>
              </a:rPr>
              <a:t>– это центр оказания комплекса услуг для предпринимателей и юридических лиц, в котором представители бизнеса могут получить услуги и поддержку по принципу «одного окна».</a:t>
            </a:r>
          </a:p>
          <a:p>
            <a:pPr marL="0" indent="450000" algn="just">
              <a:lnSpc>
                <a:spcPct val="100000"/>
              </a:lnSpc>
              <a:spcBef>
                <a:spcPts val="0"/>
              </a:spcBef>
              <a:buNone/>
            </a:pPr>
            <a:r>
              <a:rPr lang="ru-RU" sz="1500" b="1" dirty="0" smtClean="0">
                <a:solidFill>
                  <a:schemeClr val="bg1"/>
                </a:solidFill>
                <a:latin typeface="Times New Roman" panose="02020603050405020304" pitchFamily="18" charset="0"/>
                <a:cs typeface="Times New Roman" panose="02020603050405020304" pitchFamily="18" charset="0"/>
              </a:rPr>
              <a:t>Цели и задачи Центра:</a:t>
            </a:r>
          </a:p>
          <a:p>
            <a:pPr marL="0" indent="450000" algn="just">
              <a:lnSpc>
                <a:spcPct val="100000"/>
              </a:lnSpc>
              <a:spcBef>
                <a:spcPts val="0"/>
              </a:spcBef>
              <a:buNone/>
            </a:pPr>
            <a:r>
              <a:rPr lang="ru-RU" sz="1500" dirty="0" smtClean="0">
                <a:solidFill>
                  <a:schemeClr val="bg1"/>
                </a:solidFill>
                <a:latin typeface="Times New Roman" panose="02020603050405020304" pitchFamily="18" charset="0"/>
                <a:cs typeface="Times New Roman" panose="02020603050405020304" pitchFamily="18" charset="0"/>
              </a:rPr>
              <a:t>1) поддержка предпринимателей в вопросах организации и развития бизнеса;</a:t>
            </a:r>
          </a:p>
          <a:p>
            <a:pPr marL="0" indent="450000" algn="just">
              <a:lnSpc>
                <a:spcPct val="100000"/>
              </a:lnSpc>
              <a:spcBef>
                <a:spcPts val="0"/>
              </a:spcBef>
              <a:buNone/>
            </a:pPr>
            <a:r>
              <a:rPr lang="ru-RU" sz="1500" dirty="0" smtClean="0">
                <a:solidFill>
                  <a:schemeClr val="bg1"/>
                </a:solidFill>
                <a:latin typeface="Times New Roman" panose="02020603050405020304" pitchFamily="18" charset="0"/>
                <a:cs typeface="Times New Roman" panose="02020603050405020304" pitchFamily="18" charset="0"/>
              </a:rPr>
              <a:t>2) поручительство по банковским кредитам при недостаточности залога;</a:t>
            </a:r>
          </a:p>
          <a:p>
            <a:pPr marL="0" indent="450000" algn="just">
              <a:lnSpc>
                <a:spcPct val="100000"/>
              </a:lnSpc>
              <a:spcBef>
                <a:spcPts val="0"/>
              </a:spcBef>
              <a:buNone/>
            </a:pPr>
            <a:r>
              <a:rPr lang="ru-RU" sz="1500" dirty="0" smtClean="0">
                <a:solidFill>
                  <a:schemeClr val="bg1"/>
                </a:solidFill>
                <a:latin typeface="Times New Roman" panose="02020603050405020304" pitchFamily="18" charset="0"/>
                <a:cs typeface="Times New Roman" panose="02020603050405020304" pitchFamily="18" charset="0"/>
              </a:rPr>
              <a:t>3) оказание комплекса услуг, сервисов и мер поддержки для успешной реализации коммерческой деятельности; </a:t>
            </a:r>
          </a:p>
          <a:p>
            <a:pPr marL="0" indent="450000" algn="just">
              <a:lnSpc>
                <a:spcPct val="100000"/>
              </a:lnSpc>
              <a:spcBef>
                <a:spcPts val="0"/>
              </a:spcBef>
              <a:buNone/>
            </a:pPr>
            <a:r>
              <a:rPr lang="ru-RU" sz="1500" dirty="0" smtClean="0">
                <a:solidFill>
                  <a:schemeClr val="bg1"/>
                </a:solidFill>
                <a:latin typeface="Times New Roman" panose="02020603050405020304" pitchFamily="18" charset="0"/>
                <a:cs typeface="Times New Roman" panose="02020603050405020304" pitchFamily="18" charset="0"/>
              </a:rPr>
              <a:t>4) помощь в составлении бизнес-плана;</a:t>
            </a:r>
          </a:p>
          <a:p>
            <a:pPr marL="0" indent="450000" algn="just">
              <a:lnSpc>
                <a:spcPct val="100000"/>
              </a:lnSpc>
              <a:spcBef>
                <a:spcPts val="0"/>
              </a:spcBef>
              <a:buNone/>
            </a:pPr>
            <a:r>
              <a:rPr lang="ru-RU" sz="1500" dirty="0" smtClean="0">
                <a:solidFill>
                  <a:schemeClr val="bg1"/>
                </a:solidFill>
                <a:latin typeface="Times New Roman" panose="02020603050405020304" pitchFamily="18" charset="0"/>
                <a:cs typeface="Times New Roman" panose="02020603050405020304" pitchFamily="18" charset="0"/>
              </a:rPr>
              <a:t>5) финансовая поддержка и </a:t>
            </a:r>
            <a:r>
              <a:rPr lang="ru-RU" sz="1500" dirty="0" err="1" smtClean="0">
                <a:solidFill>
                  <a:schemeClr val="bg1"/>
                </a:solidFill>
                <a:latin typeface="Times New Roman" panose="02020603050405020304" pitchFamily="18" charset="0"/>
                <a:cs typeface="Times New Roman" panose="02020603050405020304" pitchFamily="18" charset="0"/>
              </a:rPr>
              <a:t>микрозаймы</a:t>
            </a:r>
            <a:r>
              <a:rPr lang="ru-RU" sz="1500" dirty="0" smtClean="0">
                <a:solidFill>
                  <a:schemeClr val="bg1"/>
                </a:solidFill>
                <a:latin typeface="Times New Roman" panose="02020603050405020304" pitchFamily="18" charset="0"/>
                <a:cs typeface="Times New Roman" panose="02020603050405020304" pitchFamily="18" charset="0"/>
              </a:rPr>
              <a:t> на льготных условиях;</a:t>
            </a:r>
          </a:p>
          <a:p>
            <a:pPr marL="0" indent="450000" algn="just">
              <a:lnSpc>
                <a:spcPct val="100000"/>
              </a:lnSpc>
              <a:spcBef>
                <a:spcPts val="0"/>
              </a:spcBef>
              <a:buNone/>
            </a:pPr>
            <a:r>
              <a:rPr lang="ru-RU" sz="1500" dirty="0" smtClean="0">
                <a:solidFill>
                  <a:schemeClr val="bg1"/>
                </a:solidFill>
                <a:latin typeface="Times New Roman" panose="02020603050405020304" pitchFamily="18" charset="0"/>
                <a:cs typeface="Times New Roman" panose="02020603050405020304" pitchFamily="18" charset="0"/>
              </a:rPr>
              <a:t>6) бесплатные консультации по всем вопросам ведения бизнеса.</a:t>
            </a:r>
          </a:p>
          <a:p>
            <a:pPr marL="0" indent="450000" algn="just">
              <a:lnSpc>
                <a:spcPct val="100000"/>
              </a:lnSpc>
              <a:spcBef>
                <a:spcPts val="0"/>
              </a:spcBef>
              <a:buNone/>
            </a:pPr>
            <a:r>
              <a:rPr lang="ru-RU" sz="1500" dirty="0" smtClean="0">
                <a:solidFill>
                  <a:schemeClr val="bg1"/>
                </a:solidFill>
                <a:latin typeface="Times New Roman" panose="02020603050405020304" pitchFamily="18" charset="0"/>
                <a:cs typeface="Times New Roman" panose="02020603050405020304" pitchFamily="18" charset="0"/>
              </a:rPr>
              <a:t>Адрес: 664011, г. Иркутск, ул. Рабочая, 2а/4</a:t>
            </a:r>
          </a:p>
          <a:p>
            <a:pPr marL="0" indent="450000" algn="just">
              <a:lnSpc>
                <a:spcPct val="100000"/>
              </a:lnSpc>
              <a:spcBef>
                <a:spcPts val="0"/>
              </a:spcBef>
              <a:buNone/>
            </a:pPr>
            <a:r>
              <a:rPr lang="ru-RU" sz="1500" dirty="0" smtClean="0">
                <a:solidFill>
                  <a:schemeClr val="bg1"/>
                </a:solidFill>
                <a:latin typeface="Times New Roman" panose="02020603050405020304" pitchFamily="18" charset="0"/>
                <a:cs typeface="Times New Roman" panose="02020603050405020304" pitchFamily="18" charset="0"/>
              </a:rPr>
              <a:t>Телефон: +7 (3952) 202-102, адрес электронной почты</a:t>
            </a:r>
            <a:r>
              <a:rPr lang="en-US" sz="1500" dirty="0" smtClean="0">
                <a:solidFill>
                  <a:schemeClr val="bg1"/>
                </a:solidFill>
                <a:latin typeface="Times New Roman" panose="02020603050405020304" pitchFamily="18" charset="0"/>
                <a:cs typeface="Times New Roman" panose="02020603050405020304" pitchFamily="18" charset="0"/>
              </a:rPr>
              <a:t>: info@mb.ru, </a:t>
            </a:r>
            <a:r>
              <a:rPr lang="ru-RU" sz="1500" dirty="0" smtClean="0">
                <a:solidFill>
                  <a:schemeClr val="bg1"/>
                </a:solidFill>
                <a:latin typeface="Times New Roman" panose="02020603050405020304" pitchFamily="18" charset="0"/>
                <a:cs typeface="Times New Roman" panose="02020603050405020304" pitchFamily="18" charset="0"/>
              </a:rPr>
              <a:t>сайт:</a:t>
            </a:r>
            <a:r>
              <a:rPr lang="en-US" sz="1500" dirty="0" smtClean="0">
                <a:solidFill>
                  <a:schemeClr val="bg1"/>
                </a:solidFill>
                <a:latin typeface="Times New Roman" panose="02020603050405020304" pitchFamily="18" charset="0"/>
                <a:cs typeface="Times New Roman" panose="02020603050405020304" pitchFamily="18" charset="0"/>
              </a:rPr>
              <a:t> https</a:t>
            </a:r>
            <a:r>
              <a:rPr lang="en-US" sz="1500" dirty="0">
                <a:solidFill>
                  <a:schemeClr val="bg1"/>
                </a:solidFill>
                <a:latin typeface="Times New Roman" panose="02020603050405020304" pitchFamily="18" charset="0"/>
                <a:cs typeface="Times New Roman" panose="02020603050405020304" pitchFamily="18" charset="0"/>
              </a:rPr>
              <a:t>://</a:t>
            </a:r>
            <a:r>
              <a:rPr lang="en-US" sz="1500" dirty="0" smtClean="0">
                <a:solidFill>
                  <a:schemeClr val="bg1"/>
                </a:solidFill>
                <a:latin typeface="Times New Roman" panose="02020603050405020304" pitchFamily="18" charset="0"/>
                <a:cs typeface="Times New Roman" panose="02020603050405020304" pitchFamily="18" charset="0"/>
              </a:rPr>
              <a:t>mb38.ru</a:t>
            </a:r>
            <a:r>
              <a:rPr lang="ru-RU" sz="1500" dirty="0" smtClean="0">
                <a:solidFill>
                  <a:schemeClr val="bg1"/>
                </a:solidFill>
                <a:latin typeface="Times New Roman" panose="02020603050405020304" pitchFamily="18" charset="0"/>
                <a:cs typeface="Times New Roman" panose="02020603050405020304" pitchFamily="18" charset="0"/>
              </a:rPr>
              <a:t>/.</a:t>
            </a:r>
            <a:endParaRPr lang="ru-RU" sz="1500" dirty="0">
              <a:solidFill>
                <a:schemeClr val="bg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781" y="3573016"/>
            <a:ext cx="2291429" cy="1440160"/>
          </a:xfrm>
          <a:prstGeom prst="roundRect">
            <a:avLst>
              <a:gd name="adj" fmla="val 4167"/>
            </a:avLst>
          </a:prstGeom>
          <a:solidFill>
            <a:srgbClr val="FFFFFF"/>
          </a:solidFill>
          <a:ln w="63500" cap="sq">
            <a:solidFill>
              <a:srgbClr val="00669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4" name="Объект 2"/>
          <p:cNvSpPr txBox="1">
            <a:spLocks/>
          </p:cNvSpPr>
          <p:nvPr/>
        </p:nvSpPr>
        <p:spPr>
          <a:xfrm>
            <a:off x="2958011" y="3429000"/>
            <a:ext cx="5432665" cy="34089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just">
              <a:lnSpc>
                <a:spcPct val="100000"/>
              </a:lnSpc>
              <a:spcBef>
                <a:spcPts val="0"/>
              </a:spcBef>
              <a:buFont typeface="Arial" panose="020B0604020202020204" pitchFamily="34" charset="0"/>
              <a:buNone/>
            </a:pPr>
            <a:r>
              <a:rPr lang="ru-RU" sz="1500" dirty="0" smtClean="0">
                <a:solidFill>
                  <a:schemeClr val="bg1"/>
                </a:solidFill>
                <a:latin typeface="Times New Roman" panose="02020603050405020304" pitchFamily="18" charset="0"/>
                <a:cs typeface="Times New Roman" panose="02020603050405020304" pitchFamily="18" charset="0"/>
              </a:rPr>
              <a:t>В состав Центра входят следующие </a:t>
            </a:r>
            <a:r>
              <a:rPr lang="ru-RU" sz="1500" b="1" dirty="0" smtClean="0">
                <a:solidFill>
                  <a:schemeClr val="bg1"/>
                </a:solidFill>
                <a:latin typeface="Times New Roman" panose="02020603050405020304" pitchFamily="18" charset="0"/>
                <a:cs typeface="Times New Roman" panose="02020603050405020304" pitchFamily="18" charset="0"/>
              </a:rPr>
              <a:t>институты развития</a:t>
            </a:r>
            <a:r>
              <a:rPr lang="ru-RU" sz="1500" dirty="0" smtClean="0">
                <a:solidFill>
                  <a:schemeClr val="bg1"/>
                </a:solidFill>
                <a:latin typeface="Times New Roman" panose="02020603050405020304" pitchFamily="18" charset="0"/>
                <a:cs typeface="Times New Roman" panose="02020603050405020304" pitchFamily="18" charset="0"/>
              </a:rPr>
              <a:t>:</a:t>
            </a:r>
          </a:p>
          <a:p>
            <a:pPr algn="just">
              <a:lnSpc>
                <a:spcPct val="100000"/>
              </a:lnSpc>
              <a:spcBef>
                <a:spcPts val="0"/>
              </a:spcBef>
              <a:buFont typeface="Courier New" panose="02070309020205020404" pitchFamily="49" charset="0"/>
              <a:buChar char="o"/>
            </a:pPr>
            <a:r>
              <a:rPr lang="ru-RU" sz="1500" dirty="0" smtClean="0">
                <a:solidFill>
                  <a:schemeClr val="bg1"/>
                </a:solidFill>
                <a:latin typeface="Times New Roman" panose="02020603050405020304" pitchFamily="18" charset="0"/>
                <a:cs typeface="Times New Roman" panose="02020603050405020304" pitchFamily="18" charset="0"/>
              </a:rPr>
              <a:t>Центр поддержки предпринимательства;</a:t>
            </a:r>
          </a:p>
          <a:p>
            <a:pPr algn="just">
              <a:lnSpc>
                <a:spcPct val="100000"/>
              </a:lnSpc>
              <a:spcBef>
                <a:spcPts val="0"/>
              </a:spcBef>
              <a:buFont typeface="Courier New" panose="02070309020205020404" pitchFamily="49" charset="0"/>
              <a:buChar char="o"/>
            </a:pPr>
            <a:r>
              <a:rPr lang="ru-RU" sz="1500" dirty="0" smtClean="0">
                <a:solidFill>
                  <a:schemeClr val="bg1"/>
                </a:solidFill>
                <a:latin typeface="Times New Roman" panose="02020603050405020304" pitchFamily="18" charset="0"/>
                <a:cs typeface="Times New Roman" panose="02020603050405020304" pitchFamily="18" charset="0"/>
              </a:rPr>
              <a:t>Центр сертификации, стандартизации и испытаний;</a:t>
            </a:r>
          </a:p>
          <a:p>
            <a:pPr algn="just">
              <a:lnSpc>
                <a:spcPct val="100000"/>
              </a:lnSpc>
              <a:spcBef>
                <a:spcPts val="0"/>
              </a:spcBef>
              <a:buFont typeface="Courier New" panose="02070309020205020404" pitchFamily="49" charset="0"/>
              <a:buChar char="o"/>
            </a:pPr>
            <a:r>
              <a:rPr lang="ru-RU" sz="1500" dirty="0" smtClean="0">
                <a:solidFill>
                  <a:schemeClr val="bg1"/>
                </a:solidFill>
                <a:latin typeface="Times New Roman" panose="02020603050405020304" pitchFamily="18" charset="0"/>
                <a:cs typeface="Times New Roman" panose="02020603050405020304" pitchFamily="18" charset="0"/>
              </a:rPr>
              <a:t>Региональный центр инжиниринга;</a:t>
            </a:r>
          </a:p>
          <a:p>
            <a:pPr algn="just">
              <a:lnSpc>
                <a:spcPct val="100000"/>
              </a:lnSpc>
              <a:spcBef>
                <a:spcPts val="0"/>
              </a:spcBef>
              <a:buFont typeface="Courier New" panose="02070309020205020404" pitchFamily="49" charset="0"/>
              <a:buChar char="o"/>
            </a:pPr>
            <a:r>
              <a:rPr lang="ru-RU" sz="1500" dirty="0" smtClean="0">
                <a:solidFill>
                  <a:schemeClr val="bg1"/>
                </a:solidFill>
                <a:latin typeface="Times New Roman" panose="02020603050405020304" pitchFamily="18" charset="0"/>
                <a:cs typeface="Times New Roman" panose="02020603050405020304" pitchFamily="18" charset="0"/>
              </a:rPr>
              <a:t>Центр компетенций в сфере сельскохозяйственной кооперации и поддержки фермеров;</a:t>
            </a:r>
          </a:p>
          <a:p>
            <a:pPr algn="just">
              <a:lnSpc>
                <a:spcPct val="100000"/>
              </a:lnSpc>
              <a:spcBef>
                <a:spcPts val="0"/>
              </a:spcBef>
              <a:buFont typeface="Courier New" panose="02070309020205020404" pitchFamily="49" charset="0"/>
              <a:buChar char="o"/>
            </a:pPr>
            <a:r>
              <a:rPr lang="ru-RU" sz="1500" dirty="0" smtClean="0">
                <a:solidFill>
                  <a:schemeClr val="bg1"/>
                </a:solidFill>
                <a:latin typeface="Times New Roman" panose="02020603050405020304" pitchFamily="18" charset="0"/>
                <a:cs typeface="Times New Roman" panose="02020603050405020304" pitchFamily="18" charset="0"/>
              </a:rPr>
              <a:t>Управление гарантийной поддержки;</a:t>
            </a:r>
          </a:p>
          <a:p>
            <a:pPr algn="just">
              <a:lnSpc>
                <a:spcPct val="100000"/>
              </a:lnSpc>
              <a:spcBef>
                <a:spcPts val="0"/>
              </a:spcBef>
              <a:buFont typeface="Courier New" panose="02070309020205020404" pitchFamily="49" charset="0"/>
              <a:buChar char="o"/>
            </a:pPr>
            <a:r>
              <a:rPr lang="ru-RU" sz="1500" dirty="0" smtClean="0">
                <a:solidFill>
                  <a:schemeClr val="bg1"/>
                </a:solidFill>
                <a:latin typeface="Times New Roman" panose="02020603050405020304" pitchFamily="18" charset="0"/>
                <a:cs typeface="Times New Roman" panose="02020603050405020304" pitchFamily="18" charset="0"/>
              </a:rPr>
              <a:t>Центр кластерного развития;</a:t>
            </a:r>
          </a:p>
          <a:p>
            <a:pPr algn="just">
              <a:lnSpc>
                <a:spcPct val="100000"/>
              </a:lnSpc>
              <a:spcBef>
                <a:spcPts val="0"/>
              </a:spcBef>
              <a:buFont typeface="Courier New" panose="02070309020205020404" pitchFamily="49" charset="0"/>
              <a:buChar char="o"/>
            </a:pPr>
            <a:r>
              <a:rPr lang="ru-RU" sz="1500" dirty="0" smtClean="0">
                <a:solidFill>
                  <a:schemeClr val="bg1"/>
                </a:solidFill>
                <a:latin typeface="Times New Roman" panose="02020603050405020304" pitchFamily="18" charset="0"/>
                <a:cs typeface="Times New Roman" panose="02020603050405020304" pitchFamily="18" charset="0"/>
              </a:rPr>
              <a:t>Центр поддержки экспорта;</a:t>
            </a:r>
          </a:p>
          <a:p>
            <a:pPr algn="just">
              <a:lnSpc>
                <a:spcPct val="100000"/>
              </a:lnSpc>
              <a:spcBef>
                <a:spcPts val="0"/>
              </a:spcBef>
              <a:buFont typeface="Courier New" panose="02070309020205020404" pitchFamily="49" charset="0"/>
              <a:buChar char="o"/>
            </a:pPr>
            <a:r>
              <a:rPr lang="ru-RU" sz="1500" dirty="0" smtClean="0">
                <a:solidFill>
                  <a:schemeClr val="bg1"/>
                </a:solidFill>
                <a:latin typeface="Times New Roman" panose="02020603050405020304" pitchFamily="18" charset="0"/>
                <a:cs typeface="Times New Roman" panose="02020603050405020304" pitchFamily="18" charset="0"/>
              </a:rPr>
              <a:t>Корпорация развития Иркутской области;</a:t>
            </a:r>
          </a:p>
          <a:p>
            <a:pPr algn="just">
              <a:lnSpc>
                <a:spcPct val="100000"/>
              </a:lnSpc>
              <a:spcBef>
                <a:spcPts val="0"/>
              </a:spcBef>
              <a:buFont typeface="Courier New" panose="02070309020205020404" pitchFamily="49" charset="0"/>
              <a:buChar char="o"/>
            </a:pPr>
            <a:r>
              <a:rPr lang="ru-RU" sz="1500" dirty="0" smtClean="0">
                <a:solidFill>
                  <a:schemeClr val="bg1"/>
                </a:solidFill>
                <a:latin typeface="Times New Roman" panose="02020603050405020304" pitchFamily="18" charset="0"/>
                <a:cs typeface="Times New Roman" panose="02020603050405020304" pitchFamily="18" charset="0"/>
              </a:rPr>
              <a:t>Уполномоченный по защите прав предпринимателей в Иркутской области;</a:t>
            </a:r>
          </a:p>
          <a:p>
            <a:pPr algn="just">
              <a:lnSpc>
                <a:spcPct val="100000"/>
              </a:lnSpc>
              <a:spcBef>
                <a:spcPts val="0"/>
              </a:spcBef>
              <a:buFont typeface="Courier New" panose="02070309020205020404" pitchFamily="49" charset="0"/>
              <a:buChar char="o"/>
            </a:pPr>
            <a:r>
              <a:rPr lang="ru-RU" sz="1500" dirty="0" smtClean="0">
                <a:solidFill>
                  <a:schemeClr val="bg1"/>
                </a:solidFill>
                <a:latin typeface="Times New Roman" panose="02020603050405020304" pitchFamily="18" charset="0"/>
                <a:cs typeface="Times New Roman" panose="02020603050405020304" pitchFamily="18" charset="0"/>
              </a:rPr>
              <a:t>Фонд микрокредитования Иркутской области;</a:t>
            </a:r>
          </a:p>
          <a:p>
            <a:pPr algn="just">
              <a:lnSpc>
                <a:spcPct val="100000"/>
              </a:lnSpc>
              <a:spcBef>
                <a:spcPts val="0"/>
              </a:spcBef>
              <a:buFont typeface="Courier New" panose="02070309020205020404" pitchFamily="49" charset="0"/>
              <a:buChar char="o"/>
            </a:pPr>
            <a:r>
              <a:rPr lang="ru-RU" sz="1500" dirty="0" smtClean="0">
                <a:solidFill>
                  <a:schemeClr val="bg1"/>
                </a:solidFill>
                <a:latin typeface="Times New Roman" panose="02020603050405020304" pitchFamily="18" charset="0"/>
                <a:cs typeface="Times New Roman" panose="02020603050405020304" pitchFamily="18" charset="0"/>
              </a:rPr>
              <a:t>Фонд развития промышленности Иркутской области.</a:t>
            </a:r>
            <a:endParaRPr lang="ru-RU" sz="1500" dirty="0">
              <a:solidFill>
                <a:schemeClr val="bg1"/>
              </a:solidFill>
              <a:latin typeface="Times New Roman" panose="02020603050405020304" pitchFamily="18" charset="0"/>
              <a:cs typeface="Times New Roman" panose="02020603050405020304" pitchFamily="18" charset="0"/>
            </a:endParaRPr>
          </a:p>
        </p:txBody>
      </p:sp>
      <p:sp>
        <p:nvSpPr>
          <p:cNvPr id="16" name="AutoShape 8" descr="http://i.mycdn.me/i?r=AzEPZsRbOZEKgBhR0XGMT1Rk5SttX8ncNmCVDk0QZqRD5KaKTM5SRkZCeTgDn6uOyi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 name="AutoShape 10" descr="http://i.mycdn.me/i?r=AzEPZsRbOZEKgBhR0XGMT1Rk5SttX8ncNmCVDk0QZqRD5KaKTM5SRkZCeTgDn6uOyi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2003276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812360" y="6472781"/>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46</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16" name="AutoShape 8" descr="http://i.mycdn.me/i?r=AzEPZsRbOZEKgBhR0XGMT1Rk5SttX8ncNmCVDk0QZqRD5KaKTM5SRkZCeTgDn6uOyi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 name="AutoShape 10" descr="http://i.mycdn.me/i?r=AzEPZsRbOZEKgBhR0XGMT1Rk5SttX8ncNmCVDk0QZqRD5KaKTM5SRkZCeTgDn6uOyi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 name="Рисунок 1"/>
          <p:cNvPicPr>
            <a:picLocks noChangeAspect="1"/>
          </p:cNvPicPr>
          <p:nvPr/>
        </p:nvPicPr>
        <p:blipFill>
          <a:blip r:embed="rId3"/>
          <a:stretch>
            <a:fillRect/>
          </a:stretch>
        </p:blipFill>
        <p:spPr>
          <a:xfrm>
            <a:off x="4499992" y="4725144"/>
            <a:ext cx="2688830" cy="1368152"/>
          </a:xfrm>
          <a:prstGeom prst="roundRect">
            <a:avLst>
              <a:gd name="adj" fmla="val 8594"/>
            </a:avLst>
          </a:prstGeom>
          <a:solidFill>
            <a:srgbClr val="006699"/>
          </a:solidFill>
          <a:ln w="63500">
            <a:solidFill>
              <a:srgbClr val="006699"/>
            </a:solidFill>
          </a:ln>
          <a:effectLst>
            <a:reflection blurRad="12700" stA="38000" endPos="28000" dist="5000" dir="5400000" sy="-100000" algn="bl" rotWithShape="0"/>
          </a:effectLst>
        </p:spPr>
      </p:pic>
      <p:sp>
        <p:nvSpPr>
          <p:cNvPr id="9" name="Прямоугольник 8"/>
          <p:cNvSpPr/>
          <p:nvPr/>
        </p:nvSpPr>
        <p:spPr>
          <a:xfrm>
            <a:off x="855097" y="160337"/>
            <a:ext cx="7563093" cy="4739759"/>
          </a:xfrm>
          <a:prstGeom prst="rect">
            <a:avLst/>
          </a:prstGeom>
        </p:spPr>
        <p:txBody>
          <a:bodyPr wrap="square">
            <a:spAutoFit/>
          </a:bodyPr>
          <a:lstStyle/>
          <a:p>
            <a:pPr algn="ctr"/>
            <a:r>
              <a:rPr lang="ru-RU" b="1" u="sng" dirty="0" smtClean="0">
                <a:solidFill>
                  <a:srgbClr val="0033CC"/>
                </a:solidFill>
                <a:latin typeface="Times New Roman" panose="02020603050405020304" pitchFamily="18" charset="0"/>
                <a:cs typeface="Times New Roman" panose="02020603050405020304" pitchFamily="18" charset="0"/>
              </a:rPr>
              <a:t>Акционерное </a:t>
            </a:r>
            <a:r>
              <a:rPr lang="ru-RU" b="1" u="sng" dirty="0">
                <a:solidFill>
                  <a:srgbClr val="0033CC"/>
                </a:solidFill>
                <a:latin typeface="Times New Roman" panose="02020603050405020304" pitchFamily="18" charset="0"/>
                <a:cs typeface="Times New Roman" panose="02020603050405020304" pitchFamily="18" charset="0"/>
              </a:rPr>
              <a:t>общество «Корпорация развития Иркутской области»</a:t>
            </a:r>
          </a:p>
          <a:p>
            <a:pPr algn="just"/>
            <a:endParaRPr lang="ru-RU" sz="1600" b="1" dirty="0" smtClean="0">
              <a:solidFill>
                <a:schemeClr val="bg1"/>
              </a:solidFill>
              <a:latin typeface="Times New Roman" panose="02020603050405020304" pitchFamily="18" charset="0"/>
              <a:cs typeface="Times New Roman" panose="02020603050405020304" pitchFamily="18" charset="0"/>
            </a:endParaRPr>
          </a:p>
          <a:p>
            <a:pPr indent="450000" algn="just"/>
            <a:r>
              <a:rPr lang="ru-RU" sz="1500" b="1" dirty="0" smtClean="0">
                <a:solidFill>
                  <a:schemeClr val="bg1"/>
                </a:solidFill>
                <a:latin typeface="Times New Roman" panose="02020603050405020304" pitchFamily="18" charset="0"/>
                <a:cs typeface="Times New Roman" panose="02020603050405020304" pitchFamily="18" charset="0"/>
              </a:rPr>
              <a:t>Корпорация </a:t>
            </a:r>
            <a:r>
              <a:rPr lang="ru-RU" sz="1500" b="1" dirty="0">
                <a:solidFill>
                  <a:schemeClr val="bg1"/>
                </a:solidFill>
                <a:latin typeface="Times New Roman" panose="02020603050405020304" pitchFamily="18" charset="0"/>
                <a:cs typeface="Times New Roman" panose="02020603050405020304" pitchFamily="18" charset="0"/>
              </a:rPr>
              <a:t>развития Иркутской области </a:t>
            </a:r>
            <a:r>
              <a:rPr lang="ru-RU" sz="1500" dirty="0" smtClean="0">
                <a:solidFill>
                  <a:schemeClr val="bg1"/>
                </a:solidFill>
                <a:latin typeface="Times New Roman" panose="02020603050405020304" pitchFamily="18" charset="0"/>
                <a:cs typeface="Times New Roman" panose="02020603050405020304" pitchFamily="18" charset="0"/>
              </a:rPr>
              <a:t>- </a:t>
            </a:r>
            <a:r>
              <a:rPr lang="ru-RU" sz="1500" dirty="0">
                <a:solidFill>
                  <a:schemeClr val="bg1"/>
                </a:solidFill>
                <a:latin typeface="Times New Roman" panose="02020603050405020304" pitchFamily="18" charset="0"/>
                <a:cs typeface="Times New Roman" panose="02020603050405020304" pitchFamily="18" charset="0"/>
              </a:rPr>
              <a:t>специализированная организация, созданная Правительством Иркутской области для формирования в регионе инвестиционной инфраструктуры, поддержки и реализации инвестиционных </a:t>
            </a:r>
            <a:r>
              <a:rPr lang="ru-RU" sz="1500" dirty="0" smtClean="0">
                <a:solidFill>
                  <a:schemeClr val="bg1"/>
                </a:solidFill>
                <a:latin typeface="Times New Roman" panose="02020603050405020304" pitchFamily="18" charset="0"/>
                <a:cs typeface="Times New Roman" panose="02020603050405020304" pitchFamily="18" charset="0"/>
              </a:rPr>
              <a:t>проектов.</a:t>
            </a:r>
            <a:endParaRPr lang="ru-RU" sz="1500" dirty="0">
              <a:latin typeface="Times New Roman" panose="02020603050405020304" pitchFamily="18" charset="0"/>
              <a:cs typeface="Times New Roman" panose="02020603050405020304" pitchFamily="18" charset="0"/>
            </a:endParaRPr>
          </a:p>
          <a:p>
            <a:pPr indent="450000" algn="just"/>
            <a:r>
              <a:rPr lang="ru-RU" sz="1500" dirty="0" smtClean="0">
                <a:solidFill>
                  <a:schemeClr val="bg1"/>
                </a:solidFill>
                <a:latin typeface="Times New Roman" panose="02020603050405020304" pitchFamily="18" charset="0"/>
                <a:cs typeface="Times New Roman" panose="02020603050405020304" pitchFamily="18" charset="0"/>
              </a:rPr>
              <a:t>Главной </a:t>
            </a:r>
            <a:r>
              <a:rPr lang="ru-RU" sz="1500" dirty="0">
                <a:solidFill>
                  <a:schemeClr val="bg1"/>
                </a:solidFill>
                <a:latin typeface="Times New Roman" panose="02020603050405020304" pitchFamily="18" charset="0"/>
                <a:cs typeface="Times New Roman" panose="02020603050405020304" pitchFamily="18" charset="0"/>
              </a:rPr>
              <a:t>целью деятельности Корпорации развития Иркутской области является обеспечение социально-экономического и инвестиционного развития </a:t>
            </a:r>
            <a:r>
              <a:rPr lang="ru-RU" sz="1500" dirty="0" smtClean="0">
                <a:solidFill>
                  <a:schemeClr val="bg1"/>
                </a:solidFill>
                <a:latin typeface="Times New Roman" panose="02020603050405020304" pitchFamily="18" charset="0"/>
                <a:cs typeface="Times New Roman" panose="02020603050405020304" pitchFamily="18" charset="0"/>
              </a:rPr>
              <a:t>региона.</a:t>
            </a:r>
          </a:p>
          <a:p>
            <a:pPr indent="450000" algn="just"/>
            <a:r>
              <a:rPr lang="ru-RU" sz="1500" dirty="0" smtClean="0">
                <a:solidFill>
                  <a:schemeClr val="bg1"/>
                </a:solidFill>
                <a:latin typeface="Times New Roman" panose="02020603050405020304" pitchFamily="18" charset="0"/>
                <a:cs typeface="Times New Roman" panose="02020603050405020304" pitchFamily="18" charset="0"/>
              </a:rPr>
              <a:t>Основные </a:t>
            </a:r>
            <a:r>
              <a:rPr lang="ru-RU" sz="1500" dirty="0">
                <a:solidFill>
                  <a:schemeClr val="bg1"/>
                </a:solidFill>
                <a:latin typeface="Times New Roman" panose="02020603050405020304" pitchFamily="18" charset="0"/>
                <a:cs typeface="Times New Roman" panose="02020603050405020304" pitchFamily="18" charset="0"/>
              </a:rPr>
              <a:t>задачи Корпорации</a:t>
            </a:r>
            <a:r>
              <a:rPr lang="ru-RU" sz="1500" dirty="0" smtClean="0">
                <a:solidFill>
                  <a:schemeClr val="bg1"/>
                </a:solidFill>
                <a:latin typeface="Times New Roman" panose="02020603050405020304" pitchFamily="18" charset="0"/>
                <a:cs typeface="Times New Roman" panose="02020603050405020304" pitchFamily="18" charset="0"/>
              </a:rPr>
              <a:t>:</a:t>
            </a:r>
          </a:p>
          <a:p>
            <a:pPr indent="450000" algn="just"/>
            <a:r>
              <a:rPr lang="ru-RU" sz="1500" dirty="0" smtClean="0">
                <a:solidFill>
                  <a:schemeClr val="bg1"/>
                </a:solidFill>
                <a:latin typeface="Times New Roman" panose="02020603050405020304" pitchFamily="18" charset="0"/>
                <a:cs typeface="Times New Roman" panose="02020603050405020304" pitchFamily="18" charset="0"/>
              </a:rPr>
              <a:t>- сопровождение </a:t>
            </a:r>
            <a:r>
              <a:rPr lang="ru-RU" sz="1500" dirty="0">
                <a:solidFill>
                  <a:schemeClr val="bg1"/>
                </a:solidFill>
                <a:latin typeface="Times New Roman" panose="02020603050405020304" pitchFamily="18" charset="0"/>
                <a:cs typeface="Times New Roman" panose="02020603050405020304" pitchFamily="18" charset="0"/>
              </a:rPr>
              <a:t>и реализация инвестиционных </a:t>
            </a:r>
            <a:r>
              <a:rPr lang="ru-RU" sz="1500" dirty="0" smtClean="0">
                <a:solidFill>
                  <a:schemeClr val="bg1"/>
                </a:solidFill>
                <a:latin typeface="Times New Roman" panose="02020603050405020304" pitchFamily="18" charset="0"/>
                <a:cs typeface="Times New Roman" panose="02020603050405020304" pitchFamily="18" charset="0"/>
              </a:rPr>
              <a:t>проектов;</a:t>
            </a:r>
          </a:p>
          <a:p>
            <a:pPr indent="450000" algn="just"/>
            <a:r>
              <a:rPr lang="ru-RU" sz="1500" dirty="0" smtClean="0">
                <a:solidFill>
                  <a:schemeClr val="bg1"/>
                </a:solidFill>
                <a:latin typeface="Times New Roman" panose="02020603050405020304" pitchFamily="18" charset="0"/>
                <a:cs typeface="Times New Roman" panose="02020603050405020304" pitchFamily="18" charset="0"/>
              </a:rPr>
              <a:t>-</a:t>
            </a:r>
            <a:r>
              <a:rPr lang="ru-RU" sz="1500" dirty="0">
                <a:solidFill>
                  <a:schemeClr val="bg1"/>
                </a:solidFill>
                <a:latin typeface="Times New Roman" panose="02020603050405020304" pitchFamily="18" charset="0"/>
                <a:cs typeface="Times New Roman" panose="02020603050405020304" pitchFamily="18" charset="0"/>
              </a:rPr>
              <a:t> создание и развитие доступной инфраструктуры для размещения производственных и иных объектов инвесторов на территории Иркутской </a:t>
            </a:r>
            <a:r>
              <a:rPr lang="ru-RU" sz="1500" dirty="0" smtClean="0">
                <a:solidFill>
                  <a:schemeClr val="bg1"/>
                </a:solidFill>
                <a:latin typeface="Times New Roman" panose="02020603050405020304" pitchFamily="18" charset="0"/>
                <a:cs typeface="Times New Roman" panose="02020603050405020304" pitchFamily="18" charset="0"/>
              </a:rPr>
              <a:t>области;</a:t>
            </a:r>
          </a:p>
          <a:p>
            <a:pPr indent="450000" algn="just"/>
            <a:r>
              <a:rPr lang="ru-RU" sz="1500" dirty="0" smtClean="0">
                <a:solidFill>
                  <a:schemeClr val="bg1"/>
                </a:solidFill>
                <a:latin typeface="Times New Roman" panose="02020603050405020304" pitchFamily="18" charset="0"/>
                <a:cs typeface="Times New Roman" panose="02020603050405020304" pitchFamily="18" charset="0"/>
              </a:rPr>
              <a:t>- участие </a:t>
            </a:r>
            <a:r>
              <a:rPr lang="ru-RU" sz="1500" dirty="0">
                <a:solidFill>
                  <a:schemeClr val="bg1"/>
                </a:solidFill>
                <a:latin typeface="Times New Roman" panose="02020603050405020304" pitchFamily="18" charset="0"/>
                <a:cs typeface="Times New Roman" panose="02020603050405020304" pitchFamily="18" charset="0"/>
              </a:rPr>
              <a:t>в реализации </a:t>
            </a:r>
            <a:r>
              <a:rPr lang="ru-RU" sz="1500" dirty="0" smtClean="0">
                <a:solidFill>
                  <a:schemeClr val="bg1"/>
                </a:solidFill>
                <a:latin typeface="Times New Roman" panose="02020603050405020304" pitchFamily="18" charset="0"/>
                <a:cs typeface="Times New Roman" panose="02020603050405020304" pitchFamily="18" charset="0"/>
              </a:rPr>
              <a:t>Стратегии </a:t>
            </a:r>
            <a:r>
              <a:rPr lang="ru-RU" sz="1500" dirty="0">
                <a:solidFill>
                  <a:schemeClr val="bg1"/>
                </a:solidFill>
                <a:latin typeface="Times New Roman" panose="02020603050405020304" pitchFamily="18" charset="0"/>
                <a:cs typeface="Times New Roman" panose="02020603050405020304" pitchFamily="18" charset="0"/>
              </a:rPr>
              <a:t>социально-экономического развития Иркутской </a:t>
            </a:r>
            <a:r>
              <a:rPr lang="ru-RU" sz="1500" dirty="0" smtClean="0">
                <a:solidFill>
                  <a:schemeClr val="bg1"/>
                </a:solidFill>
                <a:latin typeface="Times New Roman" panose="02020603050405020304" pitchFamily="18" charset="0"/>
                <a:cs typeface="Times New Roman" panose="02020603050405020304" pitchFamily="18" charset="0"/>
              </a:rPr>
              <a:t>области;</a:t>
            </a:r>
          </a:p>
          <a:p>
            <a:pPr indent="450000" algn="just"/>
            <a:r>
              <a:rPr lang="ru-RU" sz="1500" dirty="0" smtClean="0">
                <a:solidFill>
                  <a:schemeClr val="bg1"/>
                </a:solidFill>
                <a:latin typeface="Times New Roman" panose="02020603050405020304" pitchFamily="18" charset="0"/>
                <a:cs typeface="Times New Roman" panose="02020603050405020304" pitchFamily="18" charset="0"/>
              </a:rPr>
              <a:t>- обеспечение </a:t>
            </a:r>
            <a:r>
              <a:rPr lang="ru-RU" sz="1500" dirty="0">
                <a:solidFill>
                  <a:schemeClr val="bg1"/>
                </a:solidFill>
                <a:latin typeface="Times New Roman" panose="02020603050405020304" pitchFamily="18" charset="0"/>
                <a:cs typeface="Times New Roman" panose="02020603050405020304" pitchFamily="18" charset="0"/>
              </a:rPr>
              <a:t>защиты прав инвесторов, реализующих инвестиционные проекты на территории Иркутской </a:t>
            </a:r>
            <a:r>
              <a:rPr lang="ru-RU" sz="1500" dirty="0" smtClean="0">
                <a:solidFill>
                  <a:schemeClr val="bg1"/>
                </a:solidFill>
                <a:latin typeface="Times New Roman" panose="02020603050405020304" pitchFamily="18" charset="0"/>
                <a:cs typeface="Times New Roman" panose="02020603050405020304" pitchFamily="18" charset="0"/>
              </a:rPr>
              <a:t>области</a:t>
            </a:r>
            <a:r>
              <a:rPr lang="ru-RU" sz="1500" dirty="0">
                <a:solidFill>
                  <a:schemeClr val="bg1"/>
                </a:solidFill>
                <a:latin typeface="Times New Roman" panose="02020603050405020304" pitchFamily="18" charset="0"/>
                <a:cs typeface="Times New Roman" panose="02020603050405020304" pitchFamily="18" charset="0"/>
              </a:rPr>
              <a:t>;</a:t>
            </a:r>
            <a:endParaRPr lang="ru-RU" sz="1500" dirty="0" smtClean="0">
              <a:solidFill>
                <a:schemeClr val="bg1"/>
              </a:solidFill>
              <a:latin typeface="Times New Roman" panose="02020603050405020304" pitchFamily="18" charset="0"/>
              <a:cs typeface="Times New Roman" panose="02020603050405020304" pitchFamily="18" charset="0"/>
            </a:endParaRPr>
          </a:p>
          <a:p>
            <a:pPr indent="450000" algn="just"/>
            <a:r>
              <a:rPr lang="ru-RU" sz="1500" dirty="0" smtClean="0">
                <a:solidFill>
                  <a:schemeClr val="bg1"/>
                </a:solidFill>
                <a:latin typeface="Times New Roman" panose="02020603050405020304" pitchFamily="18" charset="0"/>
                <a:cs typeface="Times New Roman" panose="02020603050405020304" pitchFamily="18" charset="0"/>
              </a:rPr>
              <a:t>- повышение </a:t>
            </a:r>
            <a:r>
              <a:rPr lang="ru-RU" sz="1500" dirty="0">
                <a:solidFill>
                  <a:schemeClr val="bg1"/>
                </a:solidFill>
                <a:latin typeface="Times New Roman" panose="02020603050405020304" pitchFamily="18" charset="0"/>
                <a:cs typeface="Times New Roman" panose="02020603050405020304" pitchFamily="18" charset="0"/>
              </a:rPr>
              <a:t>инвестиционной привлекательности Иркутской области</a:t>
            </a:r>
            <a:r>
              <a:rPr lang="ru-RU" sz="1500" dirty="0" smtClean="0">
                <a:solidFill>
                  <a:schemeClr val="bg1"/>
                </a:solidFill>
                <a:latin typeface="Times New Roman" panose="02020603050405020304" pitchFamily="18" charset="0"/>
                <a:cs typeface="Times New Roman" panose="02020603050405020304" pitchFamily="18" charset="0"/>
              </a:rPr>
              <a:t>.</a:t>
            </a:r>
          </a:p>
          <a:p>
            <a:pPr indent="450000" algn="just"/>
            <a:r>
              <a:rPr lang="ru-RU" sz="1500" dirty="0">
                <a:solidFill>
                  <a:schemeClr val="bg1"/>
                </a:solidFill>
                <a:latin typeface="Times New Roman" panose="02020603050405020304" pitchFamily="18" charset="0"/>
                <a:cs typeface="Times New Roman" panose="02020603050405020304" pitchFamily="18" charset="0"/>
              </a:rPr>
              <a:t>Адрес: г. Иркутск, ул. Свердлова, д. 10, оф</a:t>
            </a:r>
            <a:r>
              <a:rPr lang="ru-RU" sz="1500" dirty="0" smtClean="0">
                <a:solidFill>
                  <a:schemeClr val="bg1"/>
                </a:solidFill>
                <a:latin typeface="Times New Roman" panose="02020603050405020304" pitchFamily="18" charset="0"/>
                <a:cs typeface="Times New Roman" panose="02020603050405020304" pitchFamily="18" charset="0"/>
              </a:rPr>
              <a:t>. 8-12</a:t>
            </a:r>
            <a:endParaRPr lang="ru-RU" sz="1500" dirty="0">
              <a:solidFill>
                <a:schemeClr val="bg1"/>
              </a:solidFill>
              <a:latin typeface="Times New Roman" panose="02020603050405020304" pitchFamily="18" charset="0"/>
              <a:cs typeface="Times New Roman" panose="02020603050405020304" pitchFamily="18" charset="0"/>
            </a:endParaRPr>
          </a:p>
          <a:p>
            <a:pPr indent="450000" algn="just"/>
            <a:r>
              <a:rPr lang="ru-RU" sz="1500" dirty="0" smtClean="0">
                <a:solidFill>
                  <a:schemeClr val="bg1"/>
                </a:solidFill>
                <a:latin typeface="Times New Roman" panose="02020603050405020304" pitchFamily="18" charset="0"/>
                <a:cs typeface="Times New Roman" panose="02020603050405020304" pitchFamily="18" charset="0"/>
              </a:rPr>
              <a:t>Телефон: +7 </a:t>
            </a:r>
            <a:r>
              <a:rPr lang="ru-RU" sz="1500" dirty="0">
                <a:solidFill>
                  <a:schemeClr val="bg1"/>
                </a:solidFill>
                <a:latin typeface="Times New Roman" panose="02020603050405020304" pitchFamily="18" charset="0"/>
                <a:cs typeface="Times New Roman" panose="02020603050405020304" pitchFamily="18" charset="0"/>
              </a:rPr>
              <a:t>(3952) </a:t>
            </a:r>
            <a:r>
              <a:rPr lang="ru-RU" sz="1500" dirty="0" smtClean="0">
                <a:solidFill>
                  <a:schemeClr val="bg1"/>
                </a:solidFill>
                <a:latin typeface="Times New Roman" panose="02020603050405020304" pitchFamily="18" charset="0"/>
                <a:cs typeface="Times New Roman" panose="02020603050405020304" pitchFamily="18" charset="0"/>
              </a:rPr>
              <a:t>22-55-88</a:t>
            </a:r>
          </a:p>
          <a:p>
            <a:pPr indent="450000" algn="just"/>
            <a:r>
              <a:rPr lang="ru-RU" sz="1500" dirty="0" err="1" smtClean="0">
                <a:solidFill>
                  <a:schemeClr val="bg1"/>
                </a:solidFill>
                <a:latin typeface="Times New Roman" panose="02020603050405020304" pitchFamily="18" charset="0"/>
                <a:cs typeface="Times New Roman" panose="02020603050405020304" pitchFamily="18" charset="0"/>
              </a:rPr>
              <a:t>Аадрес</a:t>
            </a:r>
            <a:r>
              <a:rPr lang="ru-RU" sz="1500" dirty="0" smtClean="0">
                <a:solidFill>
                  <a:schemeClr val="bg1"/>
                </a:solidFill>
                <a:latin typeface="Times New Roman" panose="02020603050405020304" pitchFamily="18" charset="0"/>
                <a:cs typeface="Times New Roman" panose="02020603050405020304" pitchFamily="18" charset="0"/>
              </a:rPr>
              <a:t> электронной почты: irkutsk@aokrio.ru</a:t>
            </a:r>
          </a:p>
          <a:p>
            <a:pPr indent="450000" algn="just"/>
            <a:r>
              <a:rPr lang="ru-RU" sz="1500" dirty="0" smtClean="0">
                <a:solidFill>
                  <a:schemeClr val="bg1"/>
                </a:solidFill>
                <a:latin typeface="Times New Roman" panose="02020603050405020304" pitchFamily="18" charset="0"/>
                <a:cs typeface="Times New Roman" panose="02020603050405020304" pitchFamily="18" charset="0"/>
              </a:rPr>
              <a:t>Сайт: https://aokrio.ru/</a:t>
            </a:r>
            <a:endParaRPr lang="ru-RU" sz="15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0635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812360" y="6472781"/>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47</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16" name="AutoShape 8" descr="http://i.mycdn.me/i?r=AzEPZsRbOZEKgBhR0XGMT1Rk5SttX8ncNmCVDk0QZqRD5KaKTM5SRkZCeTgDn6uOyi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 name="AutoShape 10" descr="http://i.mycdn.me/i?r=AzEPZsRbOZEKgBhR0XGMT1Rk5SttX8ncNmCVDk0QZqRD5KaKTM5SRkZCeTgDn6uOyi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Прямоугольник 8"/>
          <p:cNvSpPr/>
          <p:nvPr/>
        </p:nvSpPr>
        <p:spPr>
          <a:xfrm>
            <a:off x="2051720" y="160337"/>
            <a:ext cx="6366470" cy="2616101"/>
          </a:xfrm>
          <a:prstGeom prst="rect">
            <a:avLst/>
          </a:prstGeom>
        </p:spPr>
        <p:txBody>
          <a:bodyPr wrap="square">
            <a:spAutoFit/>
          </a:bodyPr>
          <a:lstStyle/>
          <a:p>
            <a:pPr algn="ctr"/>
            <a:r>
              <a:rPr lang="ru-RU" b="1" u="sng" dirty="0" err="1">
                <a:solidFill>
                  <a:srgbClr val="0033CC"/>
                </a:solidFill>
                <a:latin typeface="Times New Roman" panose="02020603050405020304" pitchFamily="18" charset="0"/>
                <a:cs typeface="Times New Roman" panose="02020603050405020304" pitchFamily="18" charset="0"/>
              </a:rPr>
              <a:t>Микрокредитная</a:t>
            </a:r>
            <a:r>
              <a:rPr lang="ru-RU" b="1" u="sng" dirty="0">
                <a:solidFill>
                  <a:srgbClr val="0033CC"/>
                </a:solidFill>
                <a:latin typeface="Times New Roman" panose="02020603050405020304" pitchFamily="18" charset="0"/>
                <a:cs typeface="Times New Roman" panose="02020603050405020304" pitchFamily="18" charset="0"/>
              </a:rPr>
              <a:t> компания «Фонд микрокредитования Иркутской </a:t>
            </a:r>
            <a:r>
              <a:rPr lang="ru-RU" b="1" u="sng" dirty="0" smtClean="0">
                <a:solidFill>
                  <a:srgbClr val="0033CC"/>
                </a:solidFill>
                <a:latin typeface="Times New Roman" panose="02020603050405020304" pitchFamily="18" charset="0"/>
                <a:cs typeface="Times New Roman" panose="02020603050405020304" pitchFamily="18" charset="0"/>
              </a:rPr>
              <a:t>области»</a:t>
            </a:r>
            <a:endParaRPr lang="ru-RU" b="1" u="sng" dirty="0">
              <a:solidFill>
                <a:srgbClr val="0033CC"/>
              </a:solidFill>
              <a:latin typeface="Times New Roman" panose="02020603050405020304" pitchFamily="18" charset="0"/>
              <a:cs typeface="Times New Roman" panose="02020603050405020304" pitchFamily="18" charset="0"/>
            </a:endParaRPr>
          </a:p>
          <a:p>
            <a:pPr algn="just"/>
            <a:endParaRPr lang="ru-RU" sz="1600" b="1" dirty="0" smtClean="0">
              <a:solidFill>
                <a:schemeClr val="bg1"/>
              </a:solidFill>
              <a:latin typeface="Times New Roman" panose="02020603050405020304" pitchFamily="18" charset="0"/>
              <a:cs typeface="Times New Roman" panose="02020603050405020304" pitchFamily="18" charset="0"/>
            </a:endParaRPr>
          </a:p>
          <a:p>
            <a:pPr indent="450000" algn="just"/>
            <a:r>
              <a:rPr lang="ru-RU" sz="1600" b="1" dirty="0">
                <a:solidFill>
                  <a:schemeClr val="bg1"/>
                </a:solidFill>
                <a:latin typeface="Times New Roman" panose="02020603050405020304" pitchFamily="18" charset="0"/>
                <a:cs typeface="Times New Roman" panose="02020603050405020304" pitchFamily="18" charset="0"/>
              </a:rPr>
              <a:t>Основной целью </a:t>
            </a:r>
            <a:r>
              <a:rPr lang="ru-RU" sz="1600" dirty="0">
                <a:solidFill>
                  <a:schemeClr val="bg1"/>
                </a:solidFill>
                <a:latin typeface="Times New Roman" panose="02020603050405020304" pitchFamily="18" charset="0"/>
                <a:cs typeface="Times New Roman" panose="02020603050405020304" pitchFamily="18" charset="0"/>
              </a:rPr>
              <a:t>Фонда микрокредитования Иркутской области является повышение финансовой доступности субъектов малого и среднего предпринимательства к </a:t>
            </a:r>
            <a:r>
              <a:rPr lang="ru-RU" sz="1600" dirty="0" smtClean="0">
                <a:solidFill>
                  <a:schemeClr val="bg1"/>
                </a:solidFill>
                <a:latin typeface="Times New Roman" panose="02020603050405020304" pitchFamily="18" charset="0"/>
                <a:cs typeface="Times New Roman" panose="02020603050405020304" pitchFamily="18" charset="0"/>
              </a:rPr>
              <a:t>финансовым ресурсам.</a:t>
            </a: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Адрес: 664011, г</a:t>
            </a:r>
            <a:r>
              <a:rPr lang="ru-RU" sz="1600" dirty="0">
                <a:solidFill>
                  <a:schemeClr val="bg1"/>
                </a:solidFill>
                <a:latin typeface="Times New Roman" panose="02020603050405020304" pitchFamily="18" charset="0"/>
                <a:cs typeface="Times New Roman" panose="02020603050405020304" pitchFamily="18" charset="0"/>
              </a:rPr>
              <a:t>. Иркутск, ул. Рабочая, </a:t>
            </a:r>
            <a:r>
              <a:rPr lang="ru-RU" sz="1600" dirty="0" smtClean="0">
                <a:solidFill>
                  <a:schemeClr val="bg1"/>
                </a:solidFill>
                <a:latin typeface="Times New Roman" panose="02020603050405020304" pitchFamily="18" charset="0"/>
                <a:cs typeface="Times New Roman" panose="02020603050405020304" pitchFamily="18" charset="0"/>
              </a:rPr>
              <a:t>д. 2А</a:t>
            </a:r>
            <a:r>
              <a:rPr lang="ru-RU" sz="1600" dirty="0">
                <a:solidFill>
                  <a:schemeClr val="bg1"/>
                </a:solidFill>
                <a:latin typeface="Times New Roman" panose="02020603050405020304" pitchFamily="18" charset="0"/>
                <a:cs typeface="Times New Roman" panose="02020603050405020304" pitchFamily="18" charset="0"/>
              </a:rPr>
              <a:t>, оф. 129</a:t>
            </a: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Телефон: +7 </a:t>
            </a:r>
            <a:r>
              <a:rPr lang="ru-RU" sz="1600" dirty="0">
                <a:solidFill>
                  <a:schemeClr val="bg1"/>
                </a:solidFill>
                <a:latin typeface="Times New Roman" panose="02020603050405020304" pitchFamily="18" charset="0"/>
                <a:cs typeface="Times New Roman" panose="02020603050405020304" pitchFamily="18" charset="0"/>
              </a:rPr>
              <a:t>(3952) </a:t>
            </a:r>
            <a:r>
              <a:rPr lang="ru-RU" sz="1600" dirty="0" smtClean="0">
                <a:solidFill>
                  <a:schemeClr val="bg1"/>
                </a:solidFill>
                <a:latin typeface="Times New Roman" panose="02020603050405020304" pitchFamily="18" charset="0"/>
                <a:cs typeface="Times New Roman" panose="02020603050405020304" pitchFamily="18" charset="0"/>
              </a:rPr>
              <a:t>43-43-29</a:t>
            </a: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Адрес электронной почты:</a:t>
            </a:r>
            <a:r>
              <a:rPr lang="en-US" sz="1600" dirty="0" smtClean="0">
                <a:solidFill>
                  <a:schemeClr val="bg1"/>
                </a:solidFill>
                <a:latin typeface="Times New Roman" panose="02020603050405020304" pitchFamily="18" charset="0"/>
                <a:cs typeface="Times New Roman" panose="02020603050405020304" pitchFamily="18" charset="0"/>
              </a:rPr>
              <a:t> </a:t>
            </a:r>
            <a:r>
              <a:rPr lang="ru-RU" sz="1600" dirty="0" smtClean="0">
                <a:solidFill>
                  <a:schemeClr val="bg1"/>
                </a:solidFill>
                <a:latin typeface="Times New Roman" panose="02020603050405020304" pitchFamily="18" charset="0"/>
                <a:cs typeface="Times New Roman" panose="02020603050405020304" pitchFamily="18" charset="0"/>
              </a:rPr>
              <a:t>d@mfoirk.ru</a:t>
            </a:r>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Сайт: http</a:t>
            </a:r>
            <a:r>
              <a:rPr lang="ru-RU" sz="1600" dirty="0">
                <a:solidFill>
                  <a:schemeClr val="bg1"/>
                </a:solidFill>
                <a:latin typeface="Times New Roman" panose="02020603050405020304" pitchFamily="18" charset="0"/>
                <a:cs typeface="Times New Roman" panose="02020603050405020304" pitchFamily="18" charset="0"/>
              </a:rPr>
              <a:t>://www.mfoirk.ru</a:t>
            </a:r>
          </a:p>
        </p:txBody>
      </p:sp>
      <p:pic>
        <p:nvPicPr>
          <p:cNvPr id="11" name="Рисунок 10"/>
          <p:cNvPicPr>
            <a:picLocks noChangeAspect="1"/>
          </p:cNvPicPr>
          <p:nvPr/>
        </p:nvPicPr>
        <p:blipFill>
          <a:blip r:embed="rId3"/>
          <a:stretch>
            <a:fillRect/>
          </a:stretch>
        </p:blipFill>
        <p:spPr>
          <a:xfrm>
            <a:off x="4896849" y="5721010"/>
            <a:ext cx="2915511" cy="804279"/>
          </a:xfrm>
          <a:prstGeom prst="roundRect">
            <a:avLst>
              <a:gd name="adj" fmla="val 8594"/>
            </a:avLst>
          </a:prstGeom>
          <a:solidFill>
            <a:srgbClr val="FFFFFF">
              <a:shade val="85000"/>
            </a:srgbClr>
          </a:solidFill>
          <a:ln w="63500">
            <a:solidFill>
              <a:srgbClr val="006699"/>
            </a:solidFill>
          </a:ln>
          <a:effectLst>
            <a:reflection blurRad="12700" stA="38000" endPos="28000" dist="5000" dir="5400000" sy="-100000" algn="bl" rotWithShape="0"/>
          </a:effectLst>
        </p:spPr>
      </p:pic>
      <p:sp>
        <p:nvSpPr>
          <p:cNvPr id="15" name="Прямоугольник 14"/>
          <p:cNvSpPr/>
          <p:nvPr/>
        </p:nvSpPr>
        <p:spPr>
          <a:xfrm>
            <a:off x="882126" y="2841237"/>
            <a:ext cx="7508551" cy="2831544"/>
          </a:xfrm>
          <a:prstGeom prst="rect">
            <a:avLst/>
          </a:prstGeom>
        </p:spPr>
        <p:txBody>
          <a:bodyPr wrap="square">
            <a:spAutoFit/>
          </a:bodyPr>
          <a:lstStyle/>
          <a:p>
            <a:pPr algn="ctr"/>
            <a:r>
              <a:rPr lang="ru-RU" b="1" u="sng" dirty="0" smtClean="0">
                <a:solidFill>
                  <a:srgbClr val="0033CC"/>
                </a:solidFill>
                <a:latin typeface="Times New Roman" panose="02020603050405020304" pitchFamily="18" charset="0"/>
                <a:cs typeface="Times New Roman" panose="02020603050405020304" pitchFamily="18" charset="0"/>
              </a:rPr>
              <a:t>Фонд </a:t>
            </a:r>
            <a:r>
              <a:rPr lang="ru-RU" b="1" u="sng" dirty="0" err="1" smtClean="0">
                <a:solidFill>
                  <a:srgbClr val="0033CC"/>
                </a:solidFill>
                <a:latin typeface="Times New Roman" panose="02020603050405020304" pitchFamily="18" charset="0"/>
                <a:cs typeface="Times New Roman" panose="02020603050405020304" pitchFamily="18" charset="0"/>
              </a:rPr>
              <a:t>развитития</a:t>
            </a:r>
            <a:r>
              <a:rPr lang="ru-RU" b="1" u="sng" dirty="0" smtClean="0">
                <a:solidFill>
                  <a:srgbClr val="0033CC"/>
                </a:solidFill>
                <a:latin typeface="Times New Roman" panose="02020603050405020304" pitchFamily="18" charset="0"/>
                <a:cs typeface="Times New Roman" panose="02020603050405020304" pitchFamily="18" charset="0"/>
              </a:rPr>
              <a:t> промышленности Иркутской области</a:t>
            </a:r>
          </a:p>
          <a:p>
            <a:pPr algn="just"/>
            <a:endParaRPr lang="ru-RU" sz="1600" b="1" dirty="0" smtClean="0">
              <a:solidFill>
                <a:schemeClr val="bg1"/>
              </a:solidFill>
              <a:latin typeface="Times New Roman" panose="02020603050405020304" pitchFamily="18" charset="0"/>
              <a:cs typeface="Times New Roman" panose="02020603050405020304" pitchFamily="18" charset="0"/>
            </a:endParaRPr>
          </a:p>
          <a:p>
            <a:pPr indent="450000" algn="just"/>
            <a:r>
              <a:rPr lang="ru-RU" sz="1600" b="1" dirty="0">
                <a:solidFill>
                  <a:schemeClr val="bg1"/>
                </a:solidFill>
                <a:latin typeface="Times New Roman" panose="02020603050405020304" pitchFamily="18" charset="0"/>
                <a:cs typeface="Times New Roman" panose="02020603050405020304" pitchFamily="18" charset="0"/>
              </a:rPr>
              <a:t>Фонд развития промышленности Иркутской области </a:t>
            </a:r>
            <a:r>
              <a:rPr lang="ru-RU" sz="1600" dirty="0" smtClean="0">
                <a:solidFill>
                  <a:schemeClr val="bg1"/>
                </a:solidFill>
                <a:latin typeface="Times New Roman" panose="02020603050405020304" pitchFamily="18" charset="0"/>
                <a:cs typeface="Times New Roman" panose="02020603050405020304" pitchFamily="18" charset="0"/>
              </a:rPr>
              <a:t>является </a:t>
            </a:r>
            <a:r>
              <a:rPr lang="ru-RU" sz="1600" dirty="0">
                <a:solidFill>
                  <a:schemeClr val="bg1"/>
                </a:solidFill>
                <a:latin typeface="Times New Roman" panose="02020603050405020304" pitchFamily="18" charset="0"/>
                <a:cs typeface="Times New Roman" panose="02020603050405020304" pitchFamily="18" charset="0"/>
              </a:rPr>
              <a:t>региональным государственным фондом развития промышленности. </a:t>
            </a:r>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Фонд </a:t>
            </a:r>
            <a:r>
              <a:rPr lang="ru-RU" sz="1600" dirty="0">
                <a:solidFill>
                  <a:schemeClr val="bg1"/>
                </a:solidFill>
                <a:latin typeface="Times New Roman" panose="02020603050405020304" pitchFamily="18" charset="0"/>
                <a:cs typeface="Times New Roman" panose="02020603050405020304" pitchFamily="18" charset="0"/>
              </a:rPr>
              <a:t>создан </a:t>
            </a:r>
            <a:r>
              <a:rPr lang="ru-RU" sz="1600" dirty="0" smtClean="0">
                <a:solidFill>
                  <a:schemeClr val="bg1"/>
                </a:solidFill>
                <a:latin typeface="Times New Roman" panose="02020603050405020304" pitchFamily="18" charset="0"/>
                <a:cs typeface="Times New Roman" panose="02020603050405020304" pitchFamily="18" charset="0"/>
              </a:rPr>
              <a:t>в целях </a:t>
            </a:r>
            <a:r>
              <a:rPr lang="ru-RU" sz="1600" dirty="0">
                <a:solidFill>
                  <a:schemeClr val="bg1"/>
                </a:solidFill>
                <a:latin typeface="Times New Roman" panose="02020603050405020304" pitchFamily="18" charset="0"/>
                <a:cs typeface="Times New Roman" panose="02020603050405020304" pitchFamily="18" charset="0"/>
              </a:rPr>
              <a:t>создания и развития современной промышленной инфраструктуры, инфраструктуры поддержки деятельности в сфере промышленности на территории Иркутской </a:t>
            </a:r>
            <a:r>
              <a:rPr lang="ru-RU" sz="1600" dirty="0" smtClean="0">
                <a:solidFill>
                  <a:schemeClr val="bg1"/>
                </a:solidFill>
                <a:latin typeface="Times New Roman" panose="02020603050405020304" pitchFamily="18" charset="0"/>
                <a:cs typeface="Times New Roman" panose="02020603050405020304" pitchFamily="18" charset="0"/>
              </a:rPr>
              <a:t>области.</a:t>
            </a: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Адрес: 664025</a:t>
            </a:r>
            <a:r>
              <a:rPr lang="ru-RU" sz="1600" dirty="0">
                <a:solidFill>
                  <a:schemeClr val="bg1"/>
                </a:solidFill>
                <a:latin typeface="Times New Roman" panose="02020603050405020304" pitchFamily="18" charset="0"/>
                <a:cs typeface="Times New Roman" panose="02020603050405020304" pitchFamily="18" charset="0"/>
              </a:rPr>
              <a:t>, г. </a:t>
            </a:r>
            <a:r>
              <a:rPr lang="ru-RU" sz="1600" dirty="0" smtClean="0">
                <a:solidFill>
                  <a:schemeClr val="bg1"/>
                </a:solidFill>
                <a:latin typeface="Times New Roman" panose="02020603050405020304" pitchFamily="18" charset="0"/>
                <a:cs typeface="Times New Roman" panose="02020603050405020304" pitchFamily="18" charset="0"/>
              </a:rPr>
              <a:t>Иркутск, ул</a:t>
            </a:r>
            <a:r>
              <a:rPr lang="ru-RU" sz="1600" dirty="0">
                <a:solidFill>
                  <a:schemeClr val="bg1"/>
                </a:solidFill>
                <a:latin typeface="Times New Roman" panose="02020603050405020304" pitchFamily="18" charset="0"/>
                <a:cs typeface="Times New Roman" panose="02020603050405020304" pitchFamily="18" charset="0"/>
              </a:rPr>
              <a:t>. Свердлова, </a:t>
            </a:r>
            <a:r>
              <a:rPr lang="ru-RU" sz="1600" dirty="0" smtClean="0">
                <a:solidFill>
                  <a:schemeClr val="bg1"/>
                </a:solidFill>
                <a:latin typeface="Times New Roman" panose="02020603050405020304" pitchFamily="18" charset="0"/>
                <a:cs typeface="Times New Roman" panose="02020603050405020304" pitchFamily="18" charset="0"/>
              </a:rPr>
              <a:t>д. 10</a:t>
            </a:r>
            <a:r>
              <a:rPr lang="ru-RU" sz="1600" dirty="0">
                <a:solidFill>
                  <a:schemeClr val="bg1"/>
                </a:solidFill>
                <a:latin typeface="Times New Roman" panose="02020603050405020304" pitchFamily="18" charset="0"/>
                <a:cs typeface="Times New Roman" panose="02020603050405020304" pitchFamily="18" charset="0"/>
              </a:rPr>
              <a:t>, офис 8-16</a:t>
            </a:r>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Телефон: +7 </a:t>
            </a:r>
            <a:r>
              <a:rPr lang="ru-RU" sz="1600" dirty="0">
                <a:solidFill>
                  <a:schemeClr val="bg1"/>
                </a:solidFill>
                <a:latin typeface="Times New Roman" panose="02020603050405020304" pitchFamily="18" charset="0"/>
                <a:cs typeface="Times New Roman" panose="02020603050405020304" pitchFamily="18" charset="0"/>
              </a:rPr>
              <a:t>(3952) </a:t>
            </a:r>
            <a:r>
              <a:rPr lang="ru-RU" sz="1600" dirty="0" smtClean="0">
                <a:solidFill>
                  <a:schemeClr val="bg1"/>
                </a:solidFill>
                <a:latin typeface="Times New Roman" panose="02020603050405020304" pitchFamily="18" charset="0"/>
                <a:cs typeface="Times New Roman" panose="02020603050405020304" pitchFamily="18" charset="0"/>
              </a:rPr>
              <a:t>71-60-85</a:t>
            </a: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Адрес </a:t>
            </a:r>
            <a:r>
              <a:rPr lang="ru-RU" sz="1600" dirty="0">
                <a:solidFill>
                  <a:schemeClr val="bg1"/>
                </a:solidFill>
                <a:latin typeface="Times New Roman" panose="02020603050405020304" pitchFamily="18" charset="0"/>
                <a:cs typeface="Times New Roman" panose="02020603050405020304" pitchFamily="18" charset="0"/>
              </a:rPr>
              <a:t>электронной </a:t>
            </a:r>
            <a:r>
              <a:rPr lang="ru-RU" sz="1600" dirty="0" smtClean="0">
                <a:solidFill>
                  <a:schemeClr val="bg1"/>
                </a:solidFill>
                <a:latin typeface="Times New Roman" panose="02020603050405020304" pitchFamily="18" charset="0"/>
                <a:cs typeface="Times New Roman" panose="02020603050405020304" pitchFamily="18" charset="0"/>
              </a:rPr>
              <a:t>почты: info@frpirk.ru</a:t>
            </a: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Сайт: https://www.facebook.com/frpirk</a:t>
            </a:r>
            <a:endParaRPr lang="ru-RU" sz="1600" dirty="0">
              <a:solidFill>
                <a:schemeClr val="bg1"/>
              </a:solidFill>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a:blip r:embed="rId4"/>
          <a:stretch>
            <a:fillRect/>
          </a:stretch>
        </p:blipFill>
        <p:spPr>
          <a:xfrm>
            <a:off x="889894" y="916039"/>
            <a:ext cx="1035402" cy="1035402"/>
          </a:xfrm>
          <a:prstGeom prst="roundRect">
            <a:avLst>
              <a:gd name="adj" fmla="val 8594"/>
            </a:avLst>
          </a:prstGeom>
          <a:solidFill>
            <a:srgbClr val="FFFFFF">
              <a:shade val="85000"/>
            </a:srgbClr>
          </a:solidFill>
          <a:ln w="63500">
            <a:solidFill>
              <a:srgbClr val="006699"/>
            </a:solidFill>
          </a:ln>
          <a:effectLst>
            <a:reflection blurRad="12700" stA="38000" endPos="28000" dist="5000" dir="5400000" sy="-100000" algn="bl" rotWithShape="0"/>
          </a:effectLst>
        </p:spPr>
      </p:pic>
    </p:spTree>
    <p:extLst>
      <p:ext uri="{BB962C8B-B14F-4D97-AF65-F5344CB8AC3E}">
        <p14:creationId xmlns:p14="http://schemas.microsoft.com/office/powerpoint/2010/main" val="42432640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812360" y="6492875"/>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48</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14" name="Объект 2"/>
          <p:cNvSpPr txBox="1">
            <a:spLocks/>
          </p:cNvSpPr>
          <p:nvPr/>
        </p:nvSpPr>
        <p:spPr>
          <a:xfrm>
            <a:off x="2699792" y="2085654"/>
            <a:ext cx="5690884" cy="47723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just">
              <a:lnSpc>
                <a:spcPct val="100000"/>
              </a:lnSpc>
              <a:spcBef>
                <a:spcPts val="0"/>
              </a:spcBef>
              <a:buNone/>
            </a:pPr>
            <a:r>
              <a:rPr lang="ru-RU" sz="1600" b="1" dirty="0" smtClean="0">
                <a:solidFill>
                  <a:schemeClr val="bg1"/>
                </a:solidFill>
                <a:latin typeface="Times New Roman" panose="02020603050405020304" pitchFamily="18" charset="0"/>
                <a:cs typeface="Times New Roman" panose="02020603050405020304" pitchFamily="18" charset="0"/>
              </a:rPr>
              <a:t>Услуги ТТП Восточной Сибири:</a:t>
            </a:r>
          </a:p>
          <a:p>
            <a:pPr marL="0" indent="450000" algn="just">
              <a:lnSpc>
                <a:spcPct val="100000"/>
              </a:lnSpc>
              <a:spcBef>
                <a:spcPts val="0"/>
              </a:spcBef>
              <a:buNone/>
            </a:pPr>
            <a:r>
              <a:rPr lang="ru-RU" sz="1600" b="1" dirty="0" smtClean="0">
                <a:solidFill>
                  <a:schemeClr val="bg1"/>
                </a:solidFill>
                <a:latin typeface="Times New Roman" panose="02020603050405020304" pitchFamily="18" charset="0"/>
                <a:cs typeface="Times New Roman" panose="02020603050405020304" pitchFamily="18" charset="0"/>
              </a:rPr>
              <a:t>- </a:t>
            </a:r>
            <a:r>
              <a:rPr lang="ru-RU" sz="1600" dirty="0" smtClean="0">
                <a:solidFill>
                  <a:schemeClr val="bg1"/>
                </a:solidFill>
                <a:latin typeface="Times New Roman" panose="02020603050405020304" pitchFamily="18" charset="0"/>
                <a:cs typeface="Times New Roman" panose="02020603050405020304" pitchFamily="18" charset="0"/>
              </a:rPr>
              <a:t>все </a:t>
            </a:r>
            <a:r>
              <a:rPr lang="ru-RU" sz="1600" dirty="0">
                <a:solidFill>
                  <a:schemeClr val="bg1"/>
                </a:solidFill>
                <a:latin typeface="Times New Roman" panose="02020603050405020304" pitchFamily="18" charset="0"/>
                <a:cs typeface="Times New Roman" panose="02020603050405020304" pitchFamily="18" charset="0"/>
              </a:rPr>
              <a:t>виды экспертизы, сертификации и </a:t>
            </a:r>
            <a:r>
              <a:rPr lang="ru-RU" sz="1600" dirty="0" smtClean="0">
                <a:solidFill>
                  <a:schemeClr val="bg1"/>
                </a:solidFill>
                <a:latin typeface="Times New Roman" panose="02020603050405020304" pitchFamily="18" charset="0"/>
                <a:cs typeface="Times New Roman" panose="02020603050405020304" pitchFamily="18" charset="0"/>
              </a:rPr>
              <a:t>оценки; </a:t>
            </a:r>
          </a:p>
          <a:p>
            <a:pPr marL="0" indent="450000" algn="just">
              <a:lnSpc>
                <a:spcPct val="100000"/>
              </a:lnSpc>
              <a:spcBef>
                <a:spcPts val="0"/>
              </a:spcBef>
              <a:buNone/>
            </a:pPr>
            <a:r>
              <a:rPr lang="ru-RU" sz="1600" dirty="0">
                <a:solidFill>
                  <a:schemeClr val="bg1"/>
                </a:solidFill>
                <a:latin typeface="Times New Roman" panose="02020603050405020304" pitchFamily="18" charset="0"/>
                <a:cs typeface="Times New Roman" panose="02020603050405020304" pitchFamily="18" charset="0"/>
              </a:rPr>
              <a:t>-</a:t>
            </a:r>
            <a:r>
              <a:rPr lang="ru-RU" sz="1600" dirty="0" smtClean="0">
                <a:solidFill>
                  <a:schemeClr val="bg1"/>
                </a:solidFill>
                <a:latin typeface="Times New Roman" panose="02020603050405020304" pitchFamily="18" charset="0"/>
                <a:cs typeface="Times New Roman" panose="02020603050405020304" pitchFamily="18" charset="0"/>
              </a:rPr>
              <a:t> организация </a:t>
            </a:r>
            <a:r>
              <a:rPr lang="ru-RU" sz="1600" dirty="0" err="1">
                <a:solidFill>
                  <a:schemeClr val="bg1"/>
                </a:solidFill>
                <a:latin typeface="Times New Roman" panose="02020603050405020304" pitchFamily="18" charset="0"/>
                <a:cs typeface="Times New Roman" panose="02020603050405020304" pitchFamily="18" charset="0"/>
              </a:rPr>
              <a:t>выставочно</a:t>
            </a:r>
            <a:r>
              <a:rPr lang="ru-RU" sz="1600" dirty="0">
                <a:solidFill>
                  <a:schemeClr val="bg1"/>
                </a:solidFill>
                <a:latin typeface="Times New Roman" panose="02020603050405020304" pitchFamily="18" charset="0"/>
                <a:cs typeface="Times New Roman" panose="02020603050405020304" pitchFamily="18" charset="0"/>
              </a:rPr>
              <a:t>-ярмарочных мероприятий и В2В </a:t>
            </a:r>
            <a:r>
              <a:rPr lang="ru-RU" sz="1600" dirty="0" smtClean="0">
                <a:solidFill>
                  <a:schemeClr val="bg1"/>
                </a:solidFill>
                <a:latin typeface="Times New Roman" panose="02020603050405020304" pitchFamily="18" charset="0"/>
                <a:cs typeface="Times New Roman" panose="02020603050405020304" pitchFamily="18" charset="0"/>
              </a:rPr>
              <a:t>переговоров; </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регистрация </a:t>
            </a:r>
            <a:r>
              <a:rPr lang="ru-RU" sz="1600" dirty="0">
                <a:solidFill>
                  <a:schemeClr val="bg1"/>
                </a:solidFill>
                <a:latin typeface="Times New Roman" panose="02020603050405020304" pitchFamily="18" charset="0"/>
                <a:cs typeface="Times New Roman" panose="02020603050405020304" pitchFamily="18" charset="0"/>
              </a:rPr>
              <a:t>товарных </a:t>
            </a:r>
            <a:r>
              <a:rPr lang="ru-RU" sz="1600" dirty="0" smtClean="0">
                <a:solidFill>
                  <a:schemeClr val="bg1"/>
                </a:solidFill>
                <a:latin typeface="Times New Roman" panose="02020603050405020304" pitchFamily="18" charset="0"/>
                <a:cs typeface="Times New Roman" panose="02020603050405020304" pitchFamily="18" charset="0"/>
              </a:rPr>
              <a:t>знаков; </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письменные</a:t>
            </a:r>
            <a:r>
              <a:rPr lang="ru-RU" sz="1600" dirty="0">
                <a:solidFill>
                  <a:schemeClr val="bg1"/>
                </a:solidFill>
                <a:latin typeface="Times New Roman" panose="02020603050405020304" pitchFamily="18" charset="0"/>
                <a:cs typeface="Times New Roman" panose="02020603050405020304" pitchFamily="18" charset="0"/>
              </a:rPr>
              <a:t>, устные и синхронные переводы с 40 языков мира </a:t>
            </a:r>
            <a:endParaRPr lang="ru-RU" sz="1600"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маркетинговые </a:t>
            </a:r>
            <a:r>
              <a:rPr lang="ru-RU" sz="1600" dirty="0">
                <a:solidFill>
                  <a:schemeClr val="bg1"/>
                </a:solidFill>
                <a:latin typeface="Times New Roman" panose="02020603050405020304" pitchFamily="18" charset="0"/>
                <a:cs typeface="Times New Roman" panose="02020603050405020304" pitchFamily="18" charset="0"/>
              </a:rPr>
              <a:t>и юридические </a:t>
            </a:r>
            <a:r>
              <a:rPr lang="ru-RU" sz="1600" dirty="0" smtClean="0">
                <a:solidFill>
                  <a:schemeClr val="bg1"/>
                </a:solidFill>
                <a:latin typeface="Times New Roman" panose="02020603050405020304" pitchFamily="18" charset="0"/>
                <a:cs typeface="Times New Roman" panose="02020603050405020304" pitchFamily="18" charset="0"/>
              </a:rPr>
              <a:t>услуги;</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содействие </a:t>
            </a:r>
            <a:r>
              <a:rPr lang="ru-RU" sz="1600" dirty="0">
                <a:solidFill>
                  <a:schemeClr val="bg1"/>
                </a:solidFill>
                <a:latin typeface="Times New Roman" panose="02020603050405020304" pitchFamily="18" charset="0"/>
                <a:cs typeface="Times New Roman" panose="02020603050405020304" pitchFamily="18" charset="0"/>
              </a:rPr>
              <a:t>в оформлении карт АТЭС </a:t>
            </a:r>
            <a:endParaRPr lang="ru-RU" sz="1600"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помощь </a:t>
            </a:r>
            <a:r>
              <a:rPr lang="ru-RU" sz="1600" dirty="0">
                <a:solidFill>
                  <a:schemeClr val="bg1"/>
                </a:solidFill>
                <a:latin typeface="Times New Roman" panose="02020603050405020304" pitchFamily="18" charset="0"/>
                <a:cs typeface="Times New Roman" panose="02020603050405020304" pitchFamily="18" charset="0"/>
              </a:rPr>
              <a:t>в продвижении товаров и услуг на экспорт </a:t>
            </a:r>
            <a:endParaRPr lang="ru-RU" sz="1600"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классификация </a:t>
            </a:r>
            <a:r>
              <a:rPr lang="ru-RU" sz="1600" dirty="0">
                <a:solidFill>
                  <a:schemeClr val="bg1"/>
                </a:solidFill>
                <a:latin typeface="Times New Roman" panose="02020603050405020304" pitchFamily="18" charset="0"/>
                <a:cs typeface="Times New Roman" panose="02020603050405020304" pitchFamily="18" charset="0"/>
              </a:rPr>
              <a:t>гостиниц </a:t>
            </a:r>
            <a:endParaRPr lang="ru-RU" sz="1600"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обучение </a:t>
            </a:r>
            <a:r>
              <a:rPr lang="ru-RU" sz="1600" dirty="0">
                <a:solidFill>
                  <a:schemeClr val="bg1"/>
                </a:solidFill>
                <a:latin typeface="Times New Roman" panose="02020603050405020304" pitchFamily="18" charset="0"/>
                <a:cs typeface="Times New Roman" panose="02020603050405020304" pitchFamily="18" charset="0"/>
              </a:rPr>
              <a:t>и повышение </a:t>
            </a:r>
            <a:r>
              <a:rPr lang="ru-RU" sz="1600" dirty="0" smtClean="0">
                <a:solidFill>
                  <a:schemeClr val="bg1"/>
                </a:solidFill>
                <a:latin typeface="Times New Roman" panose="02020603050405020304" pitchFamily="18" charset="0"/>
                <a:cs typeface="Times New Roman" panose="02020603050405020304" pitchFamily="18" charset="0"/>
              </a:rPr>
              <a:t>квалификации </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штриховое кодирование </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разработка </a:t>
            </a:r>
            <a:r>
              <a:rPr lang="ru-RU" sz="1600" dirty="0">
                <a:solidFill>
                  <a:schemeClr val="bg1"/>
                </a:solidFill>
                <a:latin typeface="Times New Roman" panose="02020603050405020304" pitchFamily="18" charset="0"/>
                <a:cs typeface="Times New Roman" panose="02020603050405020304" pitchFamily="18" charset="0"/>
              </a:rPr>
              <a:t>и сопровождение системы ХАССП </a:t>
            </a:r>
            <a:endParaRPr lang="ru-RU" sz="1600"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и </a:t>
            </a:r>
            <a:r>
              <a:rPr lang="ru-RU" sz="1600" dirty="0">
                <a:solidFill>
                  <a:schemeClr val="bg1"/>
                </a:solidFill>
                <a:latin typeface="Times New Roman" panose="02020603050405020304" pitchFamily="18" charset="0"/>
                <a:cs typeface="Times New Roman" panose="02020603050405020304" pitchFamily="18" charset="0"/>
              </a:rPr>
              <a:t>многое-многое </a:t>
            </a:r>
            <a:r>
              <a:rPr lang="ru-RU" sz="1600" dirty="0" smtClean="0">
                <a:solidFill>
                  <a:schemeClr val="bg1"/>
                </a:solidFill>
                <a:latin typeface="Times New Roman" panose="02020603050405020304" pitchFamily="18" charset="0"/>
                <a:cs typeface="Times New Roman" panose="02020603050405020304" pitchFamily="18" charset="0"/>
              </a:rPr>
              <a:t>другое. </a:t>
            </a:r>
            <a:endParaRPr lang="ru-RU" sz="1600" dirty="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Адрес</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smtClean="0">
                <a:solidFill>
                  <a:schemeClr val="bg1"/>
                </a:solidFill>
                <a:latin typeface="Times New Roman" panose="02020603050405020304" pitchFamily="18" charset="0"/>
                <a:cs typeface="Times New Roman" panose="02020603050405020304" pitchFamily="18" charset="0"/>
              </a:rPr>
              <a:t>664003, </a:t>
            </a:r>
            <a:r>
              <a:rPr lang="ru-RU" sz="1600" dirty="0">
                <a:solidFill>
                  <a:schemeClr val="bg1"/>
                </a:solidFill>
                <a:latin typeface="Times New Roman" panose="02020603050405020304" pitchFamily="18" charset="0"/>
                <a:cs typeface="Times New Roman" panose="02020603050405020304" pitchFamily="18" charset="0"/>
              </a:rPr>
              <a:t>г. Иркутск, ул. </a:t>
            </a:r>
            <a:r>
              <a:rPr lang="ru-RU" sz="1600" dirty="0" err="1" smtClean="0">
                <a:solidFill>
                  <a:schemeClr val="bg1"/>
                </a:solidFill>
                <a:latin typeface="Times New Roman" panose="02020603050405020304" pitchFamily="18" charset="0"/>
                <a:cs typeface="Times New Roman" panose="02020603050405020304" pitchFamily="18" charset="0"/>
              </a:rPr>
              <a:t>Сухэ-Батора</a:t>
            </a:r>
            <a:r>
              <a:rPr lang="ru-RU" sz="1600" dirty="0" smtClean="0">
                <a:solidFill>
                  <a:schemeClr val="bg1"/>
                </a:solidFill>
                <a:latin typeface="Times New Roman" panose="02020603050405020304" pitchFamily="18" charset="0"/>
                <a:cs typeface="Times New Roman" panose="02020603050405020304" pitchFamily="18" charset="0"/>
              </a:rPr>
              <a:t>, 16</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Тел</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smtClean="0">
                <a:solidFill>
                  <a:schemeClr val="bg1"/>
                </a:solidFill>
                <a:latin typeface="Times New Roman" panose="02020603050405020304" pitchFamily="18" charset="0"/>
                <a:cs typeface="Times New Roman" panose="02020603050405020304" pitchFamily="18" charset="0"/>
              </a:rPr>
              <a:t>8 </a:t>
            </a:r>
            <a:r>
              <a:rPr lang="ru-RU" sz="1600" dirty="0">
                <a:solidFill>
                  <a:schemeClr val="bg1"/>
                </a:solidFill>
                <a:latin typeface="Times New Roman" panose="02020603050405020304" pitchFamily="18" charset="0"/>
                <a:cs typeface="Times New Roman" panose="02020603050405020304" pitchFamily="18" charset="0"/>
              </a:rPr>
              <a:t>(3952) </a:t>
            </a:r>
            <a:r>
              <a:rPr lang="ru-RU" sz="1600" dirty="0" smtClean="0">
                <a:solidFill>
                  <a:schemeClr val="bg1"/>
                </a:solidFill>
                <a:latin typeface="Times New Roman" panose="02020603050405020304" pitchFamily="18" charset="0"/>
                <a:cs typeface="Times New Roman" panose="02020603050405020304" pitchFamily="18" charset="0"/>
              </a:rPr>
              <a:t>33-50-60</a:t>
            </a:r>
          </a:p>
          <a:p>
            <a:pPr marL="0" indent="450000" algn="just">
              <a:lnSpc>
                <a:spcPct val="100000"/>
              </a:lnSpc>
              <a:spcBef>
                <a:spcPts val="0"/>
              </a:spcBef>
              <a:buNone/>
            </a:pPr>
            <a:r>
              <a:rPr lang="en-US" sz="1600" dirty="0" smtClean="0">
                <a:solidFill>
                  <a:schemeClr val="bg1"/>
                </a:solidFill>
                <a:latin typeface="Times New Roman" panose="02020603050405020304" pitchFamily="18" charset="0"/>
                <a:cs typeface="Times New Roman" panose="02020603050405020304" pitchFamily="18" charset="0"/>
              </a:rPr>
              <a:t>e-mail</a:t>
            </a:r>
            <a:r>
              <a:rPr lang="ru-RU" sz="1600" dirty="0">
                <a:solidFill>
                  <a:schemeClr val="bg1"/>
                </a:solidFill>
                <a:latin typeface="Times New Roman" panose="02020603050405020304" pitchFamily="18" charset="0"/>
                <a:cs typeface="Times New Roman" panose="02020603050405020304" pitchFamily="18" charset="0"/>
              </a:rPr>
              <a:t>: </a:t>
            </a:r>
            <a:r>
              <a:rPr lang="en-US" sz="1600" dirty="0" smtClean="0">
                <a:solidFill>
                  <a:schemeClr val="bg1"/>
                </a:solidFill>
                <a:latin typeface="Times New Roman" panose="02020603050405020304" pitchFamily="18" charset="0"/>
                <a:cs typeface="Times New Roman" panose="02020603050405020304" pitchFamily="18" charset="0"/>
              </a:rPr>
              <a:t>info@tppvs.ru</a:t>
            </a:r>
            <a:endParaRPr lang="ru-RU" sz="1600"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Сайт</a:t>
            </a:r>
            <a:r>
              <a:rPr lang="ru-R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http://</a:t>
            </a:r>
            <a:r>
              <a:rPr lang="en-US" sz="1600" dirty="0" smtClean="0">
                <a:solidFill>
                  <a:schemeClr val="bg1"/>
                </a:solidFill>
                <a:latin typeface="Times New Roman" panose="02020603050405020304" pitchFamily="18" charset="0"/>
                <a:cs typeface="Times New Roman" panose="02020603050405020304" pitchFamily="18" charset="0"/>
              </a:rPr>
              <a:t>tppvs.ru</a:t>
            </a:r>
            <a:r>
              <a:rPr lang="ru-RU" sz="1600" dirty="0" smtClean="0">
                <a:solidFill>
                  <a:schemeClr val="bg1"/>
                </a:solidFill>
                <a:latin typeface="Times New Roman" panose="02020603050405020304" pitchFamily="18" charset="0"/>
                <a:cs typeface="Times New Roman" panose="02020603050405020304" pitchFamily="18" charset="0"/>
              </a:rPr>
              <a:t>/</a:t>
            </a:r>
            <a:endParaRPr lang="ru-RU" sz="1600" dirty="0">
              <a:solidFill>
                <a:schemeClr val="bg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26817" y="2564905"/>
            <a:ext cx="1490917" cy="1944216"/>
          </a:xfrm>
          <a:prstGeom prst="roundRect">
            <a:avLst>
              <a:gd name="adj" fmla="val 8594"/>
            </a:avLst>
          </a:prstGeom>
          <a:solidFill>
            <a:schemeClr val="tx1"/>
          </a:solidFill>
          <a:ln w="63500">
            <a:solidFill>
              <a:srgbClr val="006699"/>
            </a:solidFill>
          </a:ln>
          <a:effectLst>
            <a:reflection blurRad="12700" stA="38000" endPos="28000" dist="5000" dir="5400000" sy="-100000" algn="bl" rotWithShape="0"/>
          </a:effectLst>
        </p:spPr>
      </p:pic>
      <p:sp>
        <p:nvSpPr>
          <p:cNvPr id="6" name="Объект 2"/>
          <p:cNvSpPr txBox="1">
            <a:spLocks/>
          </p:cNvSpPr>
          <p:nvPr/>
        </p:nvSpPr>
        <p:spPr>
          <a:xfrm>
            <a:off x="828339" y="0"/>
            <a:ext cx="7562338" cy="20608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800" b="1" dirty="0">
                <a:solidFill>
                  <a:srgbClr val="0033CC"/>
                </a:solidFill>
                <a:latin typeface="Times New Roman" panose="02020603050405020304" pitchFamily="18" charset="0"/>
                <a:cs typeface="Times New Roman" panose="02020603050405020304" pitchFamily="18" charset="0"/>
              </a:rPr>
              <a:t>     </a:t>
            </a:r>
            <a:r>
              <a:rPr lang="ru-RU" sz="1800" b="1" u="sng" dirty="0" smtClean="0">
                <a:solidFill>
                  <a:srgbClr val="0033CC"/>
                </a:solidFill>
                <a:latin typeface="Times New Roman" panose="02020603050405020304" pitchFamily="18" charset="0"/>
                <a:cs typeface="Times New Roman" panose="02020603050405020304" pitchFamily="18" charset="0"/>
              </a:rPr>
              <a:t>Союз «Торгово-промышленная </a:t>
            </a:r>
            <a:r>
              <a:rPr lang="ru-RU" sz="1800" b="1" u="sng" dirty="0">
                <a:solidFill>
                  <a:srgbClr val="0033CC"/>
                </a:solidFill>
                <a:latin typeface="Times New Roman" panose="02020603050405020304" pitchFamily="18" charset="0"/>
                <a:cs typeface="Times New Roman" panose="02020603050405020304" pitchFamily="18" charset="0"/>
              </a:rPr>
              <a:t>палата Восточной </a:t>
            </a:r>
            <a:r>
              <a:rPr lang="ru-RU" sz="1800" b="1" u="sng" dirty="0" smtClean="0">
                <a:solidFill>
                  <a:srgbClr val="0033CC"/>
                </a:solidFill>
                <a:latin typeface="Times New Roman" panose="02020603050405020304" pitchFamily="18" charset="0"/>
                <a:cs typeface="Times New Roman" panose="02020603050405020304" pitchFamily="18" charset="0"/>
              </a:rPr>
              <a:t>Сибири»</a:t>
            </a:r>
            <a:endParaRPr lang="ru-RU" sz="1800" b="1" u="sng" dirty="0">
              <a:solidFill>
                <a:srgbClr val="0033CC"/>
              </a:solidFill>
              <a:latin typeface="Times New Roman" panose="02020603050405020304" pitchFamily="18" charset="0"/>
              <a:cs typeface="Times New Roman" panose="02020603050405020304" pitchFamily="18" charset="0"/>
            </a:endParaRPr>
          </a:p>
          <a:p>
            <a:pPr marL="0" indent="450000">
              <a:lnSpc>
                <a:spcPct val="100000"/>
              </a:lnSpc>
              <a:spcBef>
                <a:spcPts val="0"/>
              </a:spcBef>
              <a:buNone/>
            </a:pPr>
            <a:endParaRPr lang="ru-RU" sz="1400" b="1" u="sng"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b="1" dirty="0" smtClean="0">
                <a:solidFill>
                  <a:schemeClr val="bg1"/>
                </a:solidFill>
                <a:latin typeface="Times New Roman" panose="02020603050405020304" pitchFamily="18" charset="0"/>
                <a:cs typeface="Times New Roman" panose="02020603050405020304" pitchFamily="18" charset="0"/>
              </a:rPr>
              <a:t>Союз </a:t>
            </a:r>
            <a:r>
              <a:rPr lang="ru-RU" sz="1600" b="1" dirty="0">
                <a:solidFill>
                  <a:schemeClr val="bg1"/>
                </a:solidFill>
                <a:latin typeface="Times New Roman" panose="02020603050405020304" pitchFamily="18" charset="0"/>
                <a:cs typeface="Times New Roman" panose="02020603050405020304" pitchFamily="18" charset="0"/>
              </a:rPr>
              <a:t>«Торгово-промышленная палата Восточной Сибири»</a:t>
            </a:r>
            <a:r>
              <a:rPr lang="ru-RU" sz="1600" dirty="0">
                <a:solidFill>
                  <a:schemeClr val="bg1"/>
                </a:solidFill>
                <a:latin typeface="Times New Roman" panose="02020603050405020304" pitchFamily="18" charset="0"/>
                <a:cs typeface="Times New Roman" panose="02020603050405020304" pitchFamily="18" charset="0"/>
              </a:rPr>
              <a:t> – крупнейшее независимое бизнес-сообщество Иркутской области, объединяющее более 500 предприятий и организаций всех сфер экономики.  </a:t>
            </a:r>
            <a:r>
              <a:rPr lang="ru-RU" sz="1600" dirty="0" smtClean="0">
                <a:solidFill>
                  <a:schemeClr val="bg1"/>
                </a:solidFill>
                <a:latin typeface="Times New Roman" panose="02020603050405020304" pitchFamily="18" charset="0"/>
                <a:cs typeface="Times New Roman" panose="02020603050405020304" pitchFamily="18" charset="0"/>
              </a:rPr>
              <a:t>Членство </a:t>
            </a:r>
            <a:r>
              <a:rPr lang="ru-RU" sz="1600" dirty="0">
                <a:solidFill>
                  <a:schemeClr val="bg1"/>
                </a:solidFill>
                <a:latin typeface="Times New Roman" panose="02020603050405020304" pitchFamily="18" charset="0"/>
                <a:cs typeface="Times New Roman" panose="02020603050405020304" pitchFamily="18" charset="0"/>
              </a:rPr>
              <a:t>в ТПП ВС открывает </a:t>
            </a:r>
            <a:r>
              <a:rPr lang="ru-RU" sz="1600" dirty="0" smtClean="0">
                <a:solidFill>
                  <a:schemeClr val="bg1"/>
                </a:solidFill>
                <a:latin typeface="Times New Roman" panose="02020603050405020304" pitchFamily="18" charset="0"/>
                <a:cs typeface="Times New Roman" panose="02020603050405020304" pitchFamily="18" charset="0"/>
              </a:rPr>
              <a:t>Вам новые </a:t>
            </a:r>
            <a:r>
              <a:rPr lang="ru-RU" sz="1600" dirty="0">
                <a:solidFill>
                  <a:schemeClr val="bg1"/>
                </a:solidFill>
                <a:latin typeface="Times New Roman" panose="02020603050405020304" pitchFamily="18" charset="0"/>
                <a:cs typeface="Times New Roman" panose="02020603050405020304" pitchFamily="18" charset="0"/>
              </a:rPr>
              <a:t>перспективы в развитии бизнеса, установлении деловых контактов с российскими и зарубежными партнерами, предоставит возможности самого активного участия в значимых бизнес-событиях региона, страны и мира. </a:t>
            </a:r>
          </a:p>
        </p:txBody>
      </p:sp>
    </p:spTree>
    <p:extLst>
      <p:ext uri="{BB962C8B-B14F-4D97-AF65-F5344CB8AC3E}">
        <p14:creationId xmlns:p14="http://schemas.microsoft.com/office/powerpoint/2010/main" val="3177999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49</a:t>
            </a:fld>
            <a:endParaRPr lang="ru-RU" sz="1200" dirty="0">
              <a:latin typeface="Times New Roman" panose="02020603050405020304" pitchFamily="18" charset="0"/>
              <a:cs typeface="Times New Roman" panose="02020603050405020304" pitchFamily="18" charset="0"/>
            </a:endParaRPr>
          </a:p>
        </p:txBody>
      </p:sp>
      <p:sp>
        <p:nvSpPr>
          <p:cNvPr id="20" name="Объект 2"/>
          <p:cNvSpPr txBox="1">
            <a:spLocks/>
          </p:cNvSpPr>
          <p:nvPr/>
        </p:nvSpPr>
        <p:spPr>
          <a:xfrm>
            <a:off x="827584" y="548680"/>
            <a:ext cx="5688632" cy="5924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800" b="1" u="sng" dirty="0" smtClean="0">
                <a:solidFill>
                  <a:srgbClr val="0033CC"/>
                </a:solidFill>
                <a:latin typeface="Times New Roman" panose="02020603050405020304" pitchFamily="18" charset="0"/>
                <a:cs typeface="Times New Roman" panose="02020603050405020304" pitchFamily="18" charset="0"/>
              </a:rPr>
              <a:t>Иркутское региональное </a:t>
            </a:r>
            <a:r>
              <a:rPr lang="ru-RU" sz="1800" b="1" u="sng" dirty="0">
                <a:solidFill>
                  <a:srgbClr val="0033CC"/>
                </a:solidFill>
                <a:latin typeface="Times New Roman" panose="02020603050405020304" pitchFamily="18" charset="0"/>
                <a:cs typeface="Times New Roman" panose="02020603050405020304" pitchFamily="18" charset="0"/>
              </a:rPr>
              <a:t>о</a:t>
            </a:r>
            <a:r>
              <a:rPr lang="ru-RU" sz="1800" b="1" u="sng" dirty="0" smtClean="0">
                <a:solidFill>
                  <a:srgbClr val="0033CC"/>
                </a:solidFill>
                <a:latin typeface="Times New Roman" panose="02020603050405020304" pitchFamily="18" charset="0"/>
                <a:cs typeface="Times New Roman" panose="02020603050405020304" pitchFamily="18" charset="0"/>
              </a:rPr>
              <a:t>бъединение работодателей </a:t>
            </a:r>
            <a:r>
              <a:rPr lang="ru-RU" sz="1800" b="1" u="sng" dirty="0">
                <a:solidFill>
                  <a:srgbClr val="0033CC"/>
                </a:solidFill>
                <a:latin typeface="Times New Roman" panose="02020603050405020304" pitchFamily="18" charset="0"/>
                <a:cs typeface="Times New Roman" panose="02020603050405020304" pitchFamily="18" charset="0"/>
              </a:rPr>
              <a:t>«Партнерство товаропроизводителей и предпринимателей»</a:t>
            </a:r>
          </a:p>
          <a:p>
            <a:pPr marL="0" indent="450000">
              <a:lnSpc>
                <a:spcPct val="100000"/>
              </a:lnSpc>
              <a:spcBef>
                <a:spcPts val="0"/>
              </a:spcBef>
              <a:buNone/>
            </a:pPr>
            <a:endParaRPr lang="ru-RU" sz="1600" dirty="0" smtClean="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Главная </a:t>
            </a:r>
            <a:r>
              <a:rPr lang="ru-RU" sz="1600" dirty="0">
                <a:solidFill>
                  <a:schemeClr val="bg1"/>
                </a:solidFill>
                <a:latin typeface="Times New Roman" panose="02020603050405020304" pitchFamily="18" charset="0"/>
                <a:cs typeface="Times New Roman" panose="02020603050405020304" pitchFamily="18" charset="0"/>
              </a:rPr>
              <a:t>задача объединения </a:t>
            </a:r>
            <a:r>
              <a:rPr lang="ru-RU" sz="1600" dirty="0" smtClean="0">
                <a:solidFill>
                  <a:schemeClr val="bg1"/>
                </a:solidFill>
                <a:latin typeface="Times New Roman" panose="02020603050405020304" pitchFamily="18" charset="0"/>
                <a:cs typeface="Times New Roman" panose="02020603050405020304" pitchFamily="18" charset="0"/>
              </a:rPr>
              <a:t>заключается </a:t>
            </a:r>
            <a:r>
              <a:rPr lang="ru-RU" sz="1600" dirty="0">
                <a:solidFill>
                  <a:schemeClr val="bg1"/>
                </a:solidFill>
                <a:latin typeface="Times New Roman" panose="02020603050405020304" pitchFamily="18" charset="0"/>
                <a:cs typeface="Times New Roman" panose="02020603050405020304" pitchFamily="18" charset="0"/>
              </a:rPr>
              <a:t>в налаживании эффективного взаимодействия работодателей с органами власти и обществом в целях развития бизнеса, подъема экономики области и улучшения жизни населения </a:t>
            </a:r>
            <a:r>
              <a:rPr lang="ru-RU" sz="1600" dirty="0" err="1" smtClean="0">
                <a:solidFill>
                  <a:schemeClr val="bg1"/>
                </a:solidFill>
                <a:latin typeface="Times New Roman" panose="02020603050405020304" pitchFamily="18" charset="0"/>
                <a:cs typeface="Times New Roman" panose="02020603050405020304" pitchFamily="18" charset="0"/>
              </a:rPr>
              <a:t>Приангарья</a:t>
            </a:r>
            <a:r>
              <a:rPr lang="ru-RU" sz="1600" dirty="0" smtClean="0">
                <a:solidFill>
                  <a:schemeClr val="bg1"/>
                </a:solidFill>
                <a:latin typeface="Times New Roman" panose="02020603050405020304" pitchFamily="18" charset="0"/>
                <a:cs typeface="Times New Roman" panose="02020603050405020304" pitchFamily="18" charset="0"/>
              </a:rPr>
              <a:t>.</a:t>
            </a:r>
          </a:p>
          <a:p>
            <a:pPr marL="0" indent="450000" algn="just">
              <a:lnSpc>
                <a:spcPct val="100000"/>
              </a:lnSpc>
              <a:spcBef>
                <a:spcPts val="0"/>
              </a:spcBef>
              <a:buNone/>
            </a:pPr>
            <a:endParaRPr lang="ru-RU" sz="1600" b="1"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b="1" dirty="0" smtClean="0">
                <a:solidFill>
                  <a:schemeClr val="bg1"/>
                </a:solidFill>
                <a:latin typeface="Times New Roman" panose="02020603050405020304" pitchFamily="18" charset="0"/>
                <a:cs typeface="Times New Roman" panose="02020603050405020304" pitchFamily="18" charset="0"/>
              </a:rPr>
              <a:t>Основные цели:</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выработка </a:t>
            </a:r>
            <a:r>
              <a:rPr lang="ru-RU" sz="1600" dirty="0">
                <a:solidFill>
                  <a:schemeClr val="bg1"/>
                </a:solidFill>
                <a:latin typeface="Times New Roman" panose="02020603050405020304" pitchFamily="18" charset="0"/>
                <a:cs typeface="Times New Roman" panose="02020603050405020304" pitchFamily="18" charset="0"/>
              </a:rPr>
              <a:t>единой позиции товаропроизводителей в решении социально-экономических </a:t>
            </a:r>
            <a:r>
              <a:rPr lang="ru-RU" sz="1600" dirty="0" smtClean="0">
                <a:solidFill>
                  <a:schemeClr val="bg1"/>
                </a:solidFill>
                <a:latin typeface="Times New Roman" panose="02020603050405020304" pitchFamily="18" charset="0"/>
                <a:cs typeface="Times New Roman" panose="02020603050405020304" pitchFamily="18" charset="0"/>
              </a:rPr>
              <a:t>вопросов;</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защита </a:t>
            </a:r>
            <a:r>
              <a:rPr lang="ru-RU" sz="1600" dirty="0">
                <a:solidFill>
                  <a:schemeClr val="bg1"/>
                </a:solidFill>
                <a:latin typeface="Times New Roman" panose="02020603050405020304" pitchFamily="18" charset="0"/>
                <a:cs typeface="Times New Roman" panose="02020603050405020304" pitchFamily="18" charset="0"/>
              </a:rPr>
              <a:t>интересов региональных </a:t>
            </a:r>
            <a:r>
              <a:rPr lang="ru-RU" sz="1600" dirty="0" smtClean="0">
                <a:solidFill>
                  <a:schemeClr val="bg1"/>
                </a:solidFill>
                <a:latin typeface="Times New Roman" panose="02020603050405020304" pitchFamily="18" charset="0"/>
                <a:cs typeface="Times New Roman" panose="02020603050405020304" pitchFamily="18" charset="0"/>
              </a:rPr>
              <a:t>товаропроизводителей;</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выражение </a:t>
            </a:r>
            <a:r>
              <a:rPr lang="ru-RU" sz="1600" dirty="0">
                <a:solidFill>
                  <a:schemeClr val="bg1"/>
                </a:solidFill>
                <a:latin typeface="Times New Roman" panose="02020603050405020304" pitchFamily="18" charset="0"/>
                <a:cs typeface="Times New Roman" panose="02020603050405020304" pitchFamily="18" charset="0"/>
              </a:rPr>
              <a:t>интересов товаропроизводителей в органах </a:t>
            </a:r>
            <a:r>
              <a:rPr lang="ru-RU" sz="1600" dirty="0" smtClean="0">
                <a:solidFill>
                  <a:schemeClr val="bg1"/>
                </a:solidFill>
                <a:latin typeface="Times New Roman" panose="02020603050405020304" pitchFamily="18" charset="0"/>
                <a:cs typeface="Times New Roman" panose="02020603050405020304" pitchFamily="18" charset="0"/>
              </a:rPr>
              <a:t>власти;</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выстраивать </a:t>
            </a:r>
            <a:r>
              <a:rPr lang="ru-RU" sz="1600" dirty="0">
                <a:solidFill>
                  <a:schemeClr val="bg1"/>
                </a:solidFill>
                <a:latin typeface="Times New Roman" panose="02020603050405020304" pitchFamily="18" charset="0"/>
                <a:cs typeface="Times New Roman" panose="02020603050405020304" pitchFamily="18" charset="0"/>
              </a:rPr>
              <a:t>взаимоотношение бизнеса с </a:t>
            </a:r>
            <a:r>
              <a:rPr lang="ru-RU" sz="1600" dirty="0" smtClean="0">
                <a:solidFill>
                  <a:schemeClr val="bg1"/>
                </a:solidFill>
                <a:latin typeface="Times New Roman" panose="02020603050405020304" pitchFamily="18" charset="0"/>
                <a:cs typeface="Times New Roman" panose="02020603050405020304" pitchFamily="18" charset="0"/>
              </a:rPr>
              <a:t>властью;</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наработка </a:t>
            </a:r>
            <a:r>
              <a:rPr lang="ru-RU" sz="1600" dirty="0">
                <a:solidFill>
                  <a:schemeClr val="bg1"/>
                </a:solidFill>
                <a:latin typeface="Times New Roman" panose="02020603050405020304" pitchFamily="18" charset="0"/>
                <a:cs typeface="Times New Roman" panose="02020603050405020304" pitchFamily="18" charset="0"/>
              </a:rPr>
              <a:t>и обобщения опыта работы социального партнерства в районах и городах области.</a:t>
            </a:r>
          </a:p>
          <a:p>
            <a:pPr marL="0" indent="450000" algn="just">
              <a:lnSpc>
                <a:spcPct val="100000"/>
              </a:lnSpc>
              <a:spcBef>
                <a:spcPts val="0"/>
              </a:spcBef>
              <a:buNone/>
            </a:pPr>
            <a:endParaRPr lang="ru-RU" sz="1600"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Адрес</a:t>
            </a:r>
            <a:r>
              <a:rPr lang="ru-RU" sz="1600" dirty="0">
                <a:solidFill>
                  <a:schemeClr val="bg1"/>
                </a:solidFill>
                <a:latin typeface="Times New Roman" panose="02020603050405020304" pitchFamily="18" charset="0"/>
                <a:cs typeface="Times New Roman" panose="02020603050405020304" pitchFamily="18" charset="0"/>
              </a:rPr>
              <a:t>: 664035, г. Иркутск, ул. Рабочего Штаба, </a:t>
            </a:r>
            <a:r>
              <a:rPr lang="ru-RU" sz="1600" dirty="0" smtClean="0">
                <a:solidFill>
                  <a:schemeClr val="bg1"/>
                </a:solidFill>
                <a:latin typeface="Times New Roman" panose="02020603050405020304" pitchFamily="18" charset="0"/>
                <a:cs typeface="Times New Roman" panose="02020603050405020304" pitchFamily="18" charset="0"/>
              </a:rPr>
              <a:t>15</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Телефон.: </a:t>
            </a:r>
            <a:r>
              <a:rPr lang="ru-RU" sz="1600" dirty="0">
                <a:solidFill>
                  <a:schemeClr val="bg1"/>
                </a:solidFill>
                <a:latin typeface="Times New Roman" panose="02020603050405020304" pitchFamily="18" charset="0"/>
                <a:cs typeface="Times New Roman" panose="02020603050405020304" pitchFamily="18" charset="0"/>
              </a:rPr>
              <a:t>8 (3952) </a:t>
            </a:r>
            <a:r>
              <a:rPr lang="ru-RU" sz="1600" dirty="0" smtClean="0">
                <a:solidFill>
                  <a:schemeClr val="bg1"/>
                </a:solidFill>
                <a:latin typeface="Times New Roman" panose="02020603050405020304" pitchFamily="18" charset="0"/>
                <a:cs typeface="Times New Roman" panose="02020603050405020304" pitchFamily="18" charset="0"/>
              </a:rPr>
              <a:t>77-87-82</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Адрес электронной почты: </a:t>
            </a:r>
            <a:r>
              <a:rPr lang="en-US" sz="1600" dirty="0" smtClean="0">
                <a:solidFill>
                  <a:schemeClr val="bg1"/>
                </a:solidFill>
                <a:latin typeface="Times New Roman" panose="02020603050405020304" pitchFamily="18" charset="0"/>
                <a:cs typeface="Times New Roman" panose="02020603050405020304" pitchFamily="18" charset="0"/>
              </a:rPr>
              <a:t>irorpt@gmail.com</a:t>
            </a:r>
            <a:r>
              <a:rPr lang="ru-RU" sz="1600" dirty="0" smtClean="0">
                <a:solidFill>
                  <a:schemeClr val="bg1"/>
                </a:solidFill>
                <a:latin typeface="Times New Roman" panose="02020603050405020304" pitchFamily="18" charset="0"/>
                <a:cs typeface="Times New Roman" panose="02020603050405020304" pitchFamily="18" charset="0"/>
              </a:rPr>
              <a:t> </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Сайт</a:t>
            </a:r>
            <a:r>
              <a:rPr lang="ru-R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http://</a:t>
            </a:r>
            <a:r>
              <a:rPr lang="en-US" sz="1600" dirty="0" smtClean="0">
                <a:solidFill>
                  <a:schemeClr val="bg1"/>
                </a:solidFill>
                <a:latin typeface="Times New Roman" panose="02020603050405020304" pitchFamily="18" charset="0"/>
                <a:cs typeface="Times New Roman" panose="02020603050405020304" pitchFamily="18" charset="0"/>
              </a:rPr>
              <a:t>nptip.rspp.ru</a:t>
            </a:r>
            <a:r>
              <a:rPr lang="ru-RU" sz="1600" dirty="0">
                <a:solidFill>
                  <a:schemeClr val="bg1"/>
                </a:solidFill>
                <a:latin typeface="Times New Roman" panose="02020603050405020304" pitchFamily="18" charset="0"/>
                <a:cs typeface="Times New Roman" panose="02020603050405020304" pitchFamily="18" charset="0"/>
              </a:rPr>
              <a:t>/</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3930" y="2204864"/>
            <a:ext cx="1556792" cy="1556792"/>
          </a:xfrm>
          <a:prstGeom prst="roundRect">
            <a:avLst>
              <a:gd name="adj" fmla="val 8594"/>
            </a:avLst>
          </a:prstGeom>
          <a:solidFill>
            <a:srgbClr val="006699"/>
          </a:solidFill>
          <a:ln w="63500">
            <a:solidFill>
              <a:srgbClr val="006699"/>
            </a:solidFill>
          </a:ln>
          <a:effectLst>
            <a:reflection blurRad="12700" stA="38000" endPos="28000" dist="5000" dir="5400000" sy="-100000" algn="bl" rotWithShape="0"/>
          </a:effectLst>
        </p:spPr>
      </p:pic>
    </p:spTree>
    <p:extLst>
      <p:ext uri="{BB962C8B-B14F-4D97-AF65-F5344CB8AC3E}">
        <p14:creationId xmlns:p14="http://schemas.microsoft.com/office/powerpoint/2010/main" val="531728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0"/>
            <a:ext cx="9144000" cy="457709"/>
          </a:xfrm>
        </p:spPr>
        <p:txBody>
          <a:bodyPr>
            <a:noAutofit/>
          </a:bodyPr>
          <a:lstStyle/>
          <a:p>
            <a:pPr algn="ctr"/>
            <a:r>
              <a:rPr lang="ru-RU" sz="2400" b="1" dirty="0">
                <a:solidFill>
                  <a:srgbClr val="006699"/>
                </a:solidFill>
                <a:effectLst/>
                <a:latin typeface="Times New Roman" panose="02020603050405020304" pitchFamily="18" charset="0"/>
                <a:cs typeface="Times New Roman" panose="02020603050405020304" pitchFamily="18" charset="0"/>
              </a:rPr>
              <a:t>1. Конкурентные преимущества района</a:t>
            </a:r>
          </a:p>
        </p:txBody>
      </p:sp>
      <p:sp>
        <p:nvSpPr>
          <p:cNvPr id="2" name="Номер слайда 1"/>
          <p:cNvSpPr>
            <a:spLocks noGrp="1"/>
          </p:cNvSpPr>
          <p:nvPr>
            <p:ph type="sldNum" sz="quarter" idx="12"/>
          </p:nvPr>
        </p:nvSpPr>
        <p:spPr>
          <a:xfrm>
            <a:off x="7884368" y="6476017"/>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5</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4" name="Блок-схема: альтернативный процесс 3"/>
          <p:cNvSpPr/>
          <p:nvPr/>
        </p:nvSpPr>
        <p:spPr>
          <a:xfrm>
            <a:off x="2915817" y="650449"/>
            <a:ext cx="5472607" cy="1178091"/>
          </a:xfrm>
          <a:prstGeom prst="flowChartAlternateProcess">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solidFill>
                  <a:schemeClr val="bg1"/>
                </a:solidFill>
                <a:latin typeface="Times New Roman" pitchFamily="18" charset="0"/>
                <a:cs typeface="Times New Roman" pitchFamily="18" charset="0"/>
              </a:rPr>
              <a:t>Выгодное географическое положение. Близость перспективных рынков сбыта (Китай, Япония, ближнее зарубежье, внутренний рынок).</a:t>
            </a:r>
          </a:p>
        </p:txBody>
      </p:sp>
      <p:sp>
        <p:nvSpPr>
          <p:cNvPr id="6" name="Блок-схема: альтернативный процесс 5"/>
          <p:cNvSpPr/>
          <p:nvPr/>
        </p:nvSpPr>
        <p:spPr>
          <a:xfrm>
            <a:off x="2915817" y="2032222"/>
            <a:ext cx="5472607" cy="1213986"/>
          </a:xfrm>
          <a:prstGeom prst="flowChartAlternateProcess">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solidFill>
                  <a:schemeClr val="bg1"/>
                </a:solidFill>
                <a:latin typeface="Times New Roman" pitchFamily="18" charset="0"/>
                <a:cs typeface="Times New Roman" pitchFamily="18" charset="0"/>
              </a:rPr>
              <a:t>Природно-ресурсный потенциал. Большие запасы и низкий уровень освоения природных ресурсов.</a:t>
            </a:r>
          </a:p>
        </p:txBody>
      </p:sp>
      <p:sp>
        <p:nvSpPr>
          <p:cNvPr id="7" name="Блок-схема: альтернативный процесс 6"/>
          <p:cNvSpPr/>
          <p:nvPr/>
        </p:nvSpPr>
        <p:spPr>
          <a:xfrm>
            <a:off x="2915816" y="3449890"/>
            <a:ext cx="5472607" cy="1207514"/>
          </a:xfrm>
          <a:prstGeom prst="flowChartAlternateProcess">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solidFill>
                  <a:schemeClr val="bg1"/>
                </a:solidFill>
                <a:latin typeface="Times New Roman" pitchFamily="18" charset="0"/>
                <a:cs typeface="Times New Roman" pitchFamily="18" charset="0"/>
              </a:rPr>
              <a:t>Развитая транспортная инфраструктура. Доступность железнодорожного, автомобильного транспорта.</a:t>
            </a:r>
          </a:p>
        </p:txBody>
      </p:sp>
      <p:sp>
        <p:nvSpPr>
          <p:cNvPr id="8" name="Блок-схема: альтернативный процесс 7"/>
          <p:cNvSpPr/>
          <p:nvPr/>
        </p:nvSpPr>
        <p:spPr>
          <a:xfrm>
            <a:off x="2915817" y="4917778"/>
            <a:ext cx="5472606" cy="1271027"/>
          </a:xfrm>
          <a:prstGeom prst="flowChartAlternateProcess">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solidFill>
                  <a:schemeClr val="bg1"/>
                </a:solidFill>
                <a:latin typeface="Times New Roman" pitchFamily="18" charset="0"/>
                <a:cs typeface="Times New Roman" pitchFamily="18" charset="0"/>
              </a:rPr>
              <a:t>Наличие энергетических ресурсов для производственных и бытовых нужд. Наличие линий электропередач (ВЛ - 500 </a:t>
            </a:r>
            <a:r>
              <a:rPr lang="ru-RU" sz="2000" dirty="0" err="1">
                <a:solidFill>
                  <a:schemeClr val="bg1"/>
                </a:solidFill>
                <a:latin typeface="Times New Roman" pitchFamily="18" charset="0"/>
                <a:cs typeface="Times New Roman" pitchFamily="18" charset="0"/>
              </a:rPr>
              <a:t>кВ</a:t>
            </a:r>
            <a:r>
              <a:rPr lang="ru-RU" sz="2000" dirty="0">
                <a:solidFill>
                  <a:schemeClr val="bg1"/>
                </a:solidFill>
                <a:latin typeface="Times New Roman" pitchFamily="18" charset="0"/>
                <a:cs typeface="Times New Roman" pitchFamily="18" charset="0"/>
              </a:rPr>
              <a:t>, ВЛ – 220 </a:t>
            </a:r>
            <a:r>
              <a:rPr lang="ru-RU" sz="2000" dirty="0" err="1">
                <a:solidFill>
                  <a:schemeClr val="bg1"/>
                </a:solidFill>
                <a:latin typeface="Times New Roman" pitchFamily="18" charset="0"/>
                <a:cs typeface="Times New Roman" pitchFamily="18" charset="0"/>
              </a:rPr>
              <a:t>кВ</a:t>
            </a:r>
            <a:r>
              <a:rPr lang="ru-RU" sz="2000" dirty="0">
                <a:solidFill>
                  <a:schemeClr val="bg1"/>
                </a:solidFill>
                <a:latin typeface="Times New Roman" pitchFamily="18" charset="0"/>
                <a:cs typeface="Times New Roman" pitchFamily="18" charset="0"/>
              </a:rPr>
              <a:t>, ВЛ – 110 </a:t>
            </a:r>
            <a:r>
              <a:rPr lang="ru-RU" sz="2000" dirty="0" err="1">
                <a:solidFill>
                  <a:schemeClr val="bg1"/>
                </a:solidFill>
                <a:latin typeface="Times New Roman" pitchFamily="18" charset="0"/>
                <a:cs typeface="Times New Roman" pitchFamily="18" charset="0"/>
              </a:rPr>
              <a:t>кВ</a:t>
            </a:r>
            <a:r>
              <a:rPr lang="ru-RU" sz="2000" dirty="0">
                <a:solidFill>
                  <a:schemeClr val="bg1"/>
                </a:solidFill>
                <a:latin typeface="Times New Roman" pitchFamily="18" charset="0"/>
                <a:cs typeface="Times New Roman" pitchFamily="18" charset="0"/>
              </a:rPr>
              <a:t>)  </a:t>
            </a:r>
          </a:p>
        </p:txBody>
      </p:sp>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115" y="1991518"/>
            <a:ext cx="1778376" cy="12139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4917778"/>
            <a:ext cx="1778374" cy="12710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3449890"/>
            <a:ext cx="1778375" cy="12075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115" y="620687"/>
            <a:ext cx="1863685" cy="12078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672890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812360" y="6492875"/>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50</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5" name="Объект 2"/>
          <p:cNvSpPr txBox="1">
            <a:spLocks/>
          </p:cNvSpPr>
          <p:nvPr/>
        </p:nvSpPr>
        <p:spPr>
          <a:xfrm>
            <a:off x="971600" y="3717032"/>
            <a:ext cx="4968552" cy="3140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u="sng" dirty="0">
                <a:solidFill>
                  <a:srgbClr val="0033CC"/>
                </a:solidFill>
                <a:latin typeface="Times New Roman" panose="02020603050405020304" pitchFamily="18" charset="0"/>
                <a:cs typeface="Times New Roman" panose="02020603050405020304" pitchFamily="18" charset="0"/>
              </a:rPr>
              <a:t>Общероссийская общественная </a:t>
            </a:r>
            <a:endParaRPr lang="ru-RU" sz="1600" b="1" u="sng" dirty="0" smtClean="0">
              <a:solidFill>
                <a:srgbClr val="0033CC"/>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ru-RU" sz="1600" b="1" u="sng" dirty="0" smtClean="0">
                <a:solidFill>
                  <a:srgbClr val="0033CC"/>
                </a:solidFill>
                <a:latin typeface="Times New Roman" panose="02020603050405020304" pitchFamily="18" charset="0"/>
                <a:cs typeface="Times New Roman" panose="02020603050405020304" pitchFamily="18" charset="0"/>
              </a:rPr>
              <a:t>малого </a:t>
            </a:r>
            <a:r>
              <a:rPr lang="ru-RU" sz="1600" b="1" u="sng" dirty="0">
                <a:solidFill>
                  <a:srgbClr val="0033CC"/>
                </a:solidFill>
                <a:latin typeface="Times New Roman" panose="02020603050405020304" pitchFamily="18" charset="0"/>
                <a:cs typeface="Times New Roman" panose="02020603050405020304" pitchFamily="18" charset="0"/>
              </a:rPr>
              <a:t>и среднего предпринимательства </a:t>
            </a:r>
            <a:endParaRPr lang="ru-RU" sz="1600" b="1" u="sng" dirty="0" smtClean="0">
              <a:solidFill>
                <a:srgbClr val="0033CC"/>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ru-RU" sz="1600" b="1" u="sng" dirty="0" smtClean="0">
                <a:solidFill>
                  <a:srgbClr val="0033CC"/>
                </a:solidFill>
                <a:latin typeface="Times New Roman" panose="02020603050405020304" pitchFamily="18" charset="0"/>
                <a:cs typeface="Times New Roman" panose="02020603050405020304" pitchFamily="18" charset="0"/>
              </a:rPr>
              <a:t>«</a:t>
            </a:r>
            <a:r>
              <a:rPr lang="ru-RU" sz="1600" b="1" u="sng" dirty="0">
                <a:solidFill>
                  <a:srgbClr val="0033CC"/>
                </a:solidFill>
                <a:latin typeface="Times New Roman" panose="02020603050405020304" pitchFamily="18" charset="0"/>
                <a:cs typeface="Times New Roman" panose="02020603050405020304" pitchFamily="18" charset="0"/>
              </a:rPr>
              <a:t>Опора России»</a:t>
            </a:r>
          </a:p>
          <a:p>
            <a:pPr marL="0" indent="450000">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Font typeface="Arial" panose="020B0604020202020204" pitchFamily="34" charset="0"/>
              <a:buNone/>
            </a:pPr>
            <a:r>
              <a:rPr lang="ru-RU" sz="1500" dirty="0">
                <a:solidFill>
                  <a:schemeClr val="bg1"/>
                </a:solidFill>
                <a:latin typeface="Times New Roman" panose="02020603050405020304" pitchFamily="18" charset="0"/>
                <a:cs typeface="Times New Roman" panose="02020603050405020304" pitchFamily="18" charset="0"/>
              </a:rPr>
              <a:t>Оказывает содействие в объединении предпринимателей и граждан для участия в формировании благоприятных политических, экономических, правовых и иных условий развития предпринимательской деятельности.</a:t>
            </a:r>
            <a:endParaRPr lang="en-US" sz="1500" dirty="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500" dirty="0" smtClean="0">
                <a:solidFill>
                  <a:schemeClr val="bg1"/>
                </a:solidFill>
                <a:latin typeface="Times New Roman" panose="02020603050405020304" pitchFamily="18" charset="0"/>
                <a:cs typeface="Times New Roman" panose="02020603050405020304" pitchFamily="18" charset="0"/>
              </a:rPr>
              <a:t>Адрес</a:t>
            </a:r>
            <a:r>
              <a:rPr lang="ru-RU" sz="1500" dirty="0">
                <a:solidFill>
                  <a:schemeClr val="bg1"/>
                </a:solidFill>
                <a:latin typeface="Times New Roman" panose="02020603050405020304" pitchFamily="18" charset="0"/>
                <a:cs typeface="Times New Roman" panose="02020603050405020304" pitchFamily="18" charset="0"/>
              </a:rPr>
              <a:t>: </a:t>
            </a:r>
            <a:r>
              <a:rPr lang="ru-RU" sz="1500" dirty="0" smtClean="0">
                <a:solidFill>
                  <a:schemeClr val="bg1"/>
                </a:solidFill>
                <a:latin typeface="Times New Roman" panose="02020603050405020304" pitchFamily="18" charset="0"/>
                <a:cs typeface="Times New Roman" panose="02020603050405020304" pitchFamily="18" charset="0"/>
              </a:rPr>
              <a:t>664011, </a:t>
            </a:r>
            <a:r>
              <a:rPr lang="ru-RU" sz="1500" dirty="0">
                <a:solidFill>
                  <a:schemeClr val="bg1"/>
                </a:solidFill>
                <a:latin typeface="Times New Roman" panose="02020603050405020304" pitchFamily="18" charset="0"/>
                <a:cs typeface="Times New Roman" panose="02020603050405020304" pitchFamily="18" charset="0"/>
              </a:rPr>
              <a:t>г. Иркутск, ул. </a:t>
            </a:r>
            <a:r>
              <a:rPr lang="ru-RU" sz="1500" dirty="0" smtClean="0">
                <a:solidFill>
                  <a:schemeClr val="bg1"/>
                </a:solidFill>
                <a:latin typeface="Times New Roman" panose="02020603050405020304" pitchFamily="18" charset="0"/>
                <a:cs typeface="Times New Roman" panose="02020603050405020304" pitchFamily="18" charset="0"/>
              </a:rPr>
              <a:t>Рабочая, 2А/4</a:t>
            </a:r>
          </a:p>
          <a:p>
            <a:pPr marL="0" indent="450000" algn="just">
              <a:lnSpc>
                <a:spcPct val="100000"/>
              </a:lnSpc>
              <a:spcBef>
                <a:spcPts val="0"/>
              </a:spcBef>
              <a:buNone/>
            </a:pPr>
            <a:r>
              <a:rPr lang="ru-RU" sz="1500" dirty="0" smtClean="0">
                <a:solidFill>
                  <a:schemeClr val="bg1"/>
                </a:solidFill>
                <a:latin typeface="Times New Roman" panose="02020603050405020304" pitchFamily="18" charset="0"/>
                <a:cs typeface="Times New Roman" panose="02020603050405020304" pitchFamily="18" charset="0"/>
              </a:rPr>
              <a:t>Телефон: +7 </a:t>
            </a:r>
            <a:r>
              <a:rPr lang="ru-RU" sz="1500" dirty="0">
                <a:solidFill>
                  <a:schemeClr val="bg1"/>
                </a:solidFill>
                <a:latin typeface="Times New Roman" panose="02020603050405020304" pitchFamily="18" charset="0"/>
                <a:cs typeface="Times New Roman" panose="02020603050405020304" pitchFamily="18" charset="0"/>
              </a:rPr>
              <a:t>(3952) </a:t>
            </a:r>
            <a:r>
              <a:rPr lang="ru-RU" sz="1500" dirty="0" smtClean="0">
                <a:solidFill>
                  <a:schemeClr val="bg1"/>
                </a:solidFill>
                <a:latin typeface="Times New Roman" panose="02020603050405020304" pitchFamily="18" charset="0"/>
                <a:cs typeface="Times New Roman" panose="02020603050405020304" pitchFamily="18" charset="0"/>
              </a:rPr>
              <a:t>43-57-66</a:t>
            </a:r>
          </a:p>
          <a:p>
            <a:pPr marL="0" indent="450000" algn="just">
              <a:lnSpc>
                <a:spcPct val="100000"/>
              </a:lnSpc>
              <a:spcBef>
                <a:spcPts val="0"/>
              </a:spcBef>
              <a:buNone/>
            </a:pPr>
            <a:r>
              <a:rPr lang="ru-RU" sz="1500" dirty="0" smtClean="0">
                <a:solidFill>
                  <a:schemeClr val="bg1"/>
                </a:solidFill>
                <a:latin typeface="Times New Roman" panose="02020603050405020304" pitchFamily="18" charset="0"/>
                <a:cs typeface="Times New Roman" panose="02020603050405020304" pitchFamily="18" charset="0"/>
              </a:rPr>
              <a:t>Адрес электронной почты:</a:t>
            </a:r>
            <a:r>
              <a:rPr lang="en-US" sz="1500" dirty="0" smtClean="0">
                <a:solidFill>
                  <a:schemeClr val="bg1"/>
                </a:solidFill>
                <a:latin typeface="Times New Roman" panose="02020603050405020304" pitchFamily="18" charset="0"/>
                <a:cs typeface="Times New Roman" panose="02020603050405020304" pitchFamily="18" charset="0"/>
              </a:rPr>
              <a:t> irkutsk@opora.ru</a:t>
            </a:r>
            <a:r>
              <a:rPr lang="ru-RU" sz="1500" dirty="0">
                <a:solidFill>
                  <a:schemeClr val="bg1"/>
                </a:solidFill>
                <a:latin typeface="Times New Roman" panose="02020603050405020304" pitchFamily="18" charset="0"/>
                <a:cs typeface="Times New Roman" panose="02020603050405020304" pitchFamily="18" charset="0"/>
              </a:rPr>
              <a:t> </a:t>
            </a:r>
            <a:endParaRPr lang="ru-RU" sz="1500"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500" dirty="0" smtClean="0">
                <a:solidFill>
                  <a:schemeClr val="bg1"/>
                </a:solidFill>
                <a:latin typeface="Times New Roman" panose="02020603050405020304" pitchFamily="18" charset="0"/>
                <a:cs typeface="Times New Roman" panose="02020603050405020304" pitchFamily="18" charset="0"/>
              </a:rPr>
              <a:t>Сайт</a:t>
            </a:r>
            <a:r>
              <a:rPr lang="ru-RU" sz="1500" dirty="0">
                <a:solidFill>
                  <a:schemeClr val="bg1"/>
                </a:solidFill>
                <a:latin typeface="Times New Roman" panose="02020603050405020304" pitchFamily="18" charset="0"/>
                <a:cs typeface="Times New Roman" panose="02020603050405020304" pitchFamily="18" charset="0"/>
              </a:rPr>
              <a:t>: </a:t>
            </a:r>
            <a:r>
              <a:rPr lang="en-US" sz="1500" dirty="0">
                <a:solidFill>
                  <a:schemeClr val="bg1"/>
                </a:solidFill>
                <a:latin typeface="Times New Roman" panose="02020603050405020304" pitchFamily="18" charset="0"/>
                <a:cs typeface="Times New Roman" panose="02020603050405020304" pitchFamily="18" charset="0"/>
              </a:rPr>
              <a:t>http://</a:t>
            </a:r>
            <a:r>
              <a:rPr lang="en-US" sz="1500" dirty="0" smtClean="0">
                <a:solidFill>
                  <a:schemeClr val="bg1"/>
                </a:solidFill>
                <a:latin typeface="Times New Roman" panose="02020603050405020304" pitchFamily="18" charset="0"/>
                <a:cs typeface="Times New Roman" panose="02020603050405020304" pitchFamily="18" charset="0"/>
              </a:rPr>
              <a:t>www.irkutskopora.ru</a:t>
            </a:r>
            <a:r>
              <a:rPr lang="ru-RU" sz="1500" dirty="0" smtClean="0">
                <a:solidFill>
                  <a:schemeClr val="bg1"/>
                </a:solidFill>
                <a:latin typeface="Times New Roman" panose="02020603050405020304" pitchFamily="18" charset="0"/>
                <a:cs typeface="Times New Roman" panose="02020603050405020304" pitchFamily="18" charset="0"/>
              </a:rPr>
              <a:t>/</a:t>
            </a:r>
            <a:endParaRPr lang="ru-RU" sz="1500" dirty="0">
              <a:solidFill>
                <a:schemeClr val="bg1"/>
              </a:solidFill>
              <a:latin typeface="Times New Roman" panose="02020603050405020304" pitchFamily="18" charset="0"/>
              <a:cs typeface="Times New Roman" panose="02020603050405020304" pitchFamily="18" charset="0"/>
            </a:endParaRPr>
          </a:p>
        </p:txBody>
      </p:sp>
      <p:sp>
        <p:nvSpPr>
          <p:cNvPr id="8" name="Объект 2"/>
          <p:cNvSpPr txBox="1">
            <a:spLocks/>
          </p:cNvSpPr>
          <p:nvPr/>
        </p:nvSpPr>
        <p:spPr>
          <a:xfrm>
            <a:off x="2987824" y="0"/>
            <a:ext cx="5544616" cy="37170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r>
              <a:rPr lang="ru-RU" sz="1600" b="1" u="sng" dirty="0" smtClean="0">
                <a:solidFill>
                  <a:srgbClr val="0033CC"/>
                </a:solidFill>
                <a:latin typeface="Times New Roman" panose="02020603050405020304" pitchFamily="18" charset="0"/>
                <a:cs typeface="Times New Roman" panose="02020603050405020304" pitchFamily="18" charset="0"/>
              </a:rPr>
              <a:t>Иркутское региональное отделение </a:t>
            </a:r>
          </a:p>
          <a:p>
            <a:pPr marL="0" indent="0" algn="ctr">
              <a:lnSpc>
                <a:spcPct val="100000"/>
              </a:lnSpc>
              <a:spcBef>
                <a:spcPts val="0"/>
              </a:spcBef>
              <a:buFont typeface="Arial" panose="020B0604020202020204" pitchFamily="34" charset="0"/>
              <a:buNone/>
            </a:pPr>
            <a:r>
              <a:rPr lang="ru-RU" sz="1600" b="1" u="sng" dirty="0" smtClean="0">
                <a:solidFill>
                  <a:srgbClr val="0033CC"/>
                </a:solidFill>
                <a:latin typeface="Times New Roman" panose="02020603050405020304" pitchFamily="18" charset="0"/>
                <a:cs typeface="Times New Roman" panose="02020603050405020304" pitchFamily="18" charset="0"/>
              </a:rPr>
              <a:t>Общероссийской </a:t>
            </a:r>
            <a:r>
              <a:rPr lang="ru-RU" sz="1600" b="1" u="sng" dirty="0">
                <a:solidFill>
                  <a:srgbClr val="0033CC"/>
                </a:solidFill>
                <a:latin typeface="Times New Roman" panose="02020603050405020304" pitchFamily="18" charset="0"/>
                <a:cs typeface="Times New Roman" panose="02020603050405020304" pitchFamily="18" charset="0"/>
              </a:rPr>
              <a:t>общественная организация </a:t>
            </a:r>
            <a:endParaRPr lang="ru-RU" sz="1600" b="1" u="sng" dirty="0" smtClean="0">
              <a:solidFill>
                <a:srgbClr val="0033CC"/>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ru-RU" sz="1600" b="1" u="sng" dirty="0" smtClean="0">
                <a:solidFill>
                  <a:srgbClr val="0033CC"/>
                </a:solidFill>
                <a:latin typeface="Times New Roman" panose="02020603050405020304" pitchFamily="18" charset="0"/>
                <a:cs typeface="Times New Roman" panose="02020603050405020304" pitchFamily="18" charset="0"/>
              </a:rPr>
              <a:t>«</a:t>
            </a:r>
            <a:r>
              <a:rPr lang="ru-RU" sz="1600" b="1" u="sng" dirty="0">
                <a:solidFill>
                  <a:srgbClr val="0033CC"/>
                </a:solidFill>
                <a:latin typeface="Times New Roman" panose="02020603050405020304" pitchFamily="18" charset="0"/>
                <a:cs typeface="Times New Roman" panose="02020603050405020304" pitchFamily="18" charset="0"/>
              </a:rPr>
              <a:t>Деловая Россия»</a:t>
            </a:r>
          </a:p>
          <a:p>
            <a:pPr marL="0" indent="450000">
              <a:lnSpc>
                <a:spcPct val="100000"/>
              </a:lnSpc>
              <a:spcBef>
                <a:spcPts val="0"/>
              </a:spcBef>
              <a:buNone/>
            </a:pPr>
            <a:endParaRPr lang="ru-RU" sz="1400" dirty="0" smtClean="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400" dirty="0" smtClean="0">
                <a:solidFill>
                  <a:schemeClr val="bg1"/>
                </a:solidFill>
                <a:latin typeface="Times New Roman" panose="02020603050405020304" pitchFamily="18" charset="0"/>
                <a:cs typeface="Times New Roman" panose="02020603050405020304" pitchFamily="18" charset="0"/>
              </a:rPr>
              <a:t>«</a:t>
            </a:r>
            <a:r>
              <a:rPr lang="ru-RU" sz="1500" dirty="0">
                <a:solidFill>
                  <a:schemeClr val="bg1"/>
                </a:solidFill>
                <a:latin typeface="Times New Roman" panose="02020603050405020304" pitchFamily="18" charset="0"/>
                <a:cs typeface="Times New Roman" panose="02020603050405020304" pitchFamily="18" charset="0"/>
              </a:rPr>
              <a:t>Деловая Россия» - общероссийская общественная организация, представляющая интересы частных </a:t>
            </a:r>
            <a:r>
              <a:rPr lang="ru-RU" sz="1500" dirty="0" smtClean="0">
                <a:solidFill>
                  <a:schemeClr val="bg1"/>
                </a:solidFill>
                <a:latin typeface="Times New Roman" panose="02020603050405020304" pitchFamily="18" charset="0"/>
                <a:cs typeface="Times New Roman" panose="02020603050405020304" pitchFamily="18" charset="0"/>
              </a:rPr>
              <a:t>не сырьевых </a:t>
            </a:r>
            <a:r>
              <a:rPr lang="ru-RU" sz="1500" dirty="0">
                <a:solidFill>
                  <a:schemeClr val="bg1"/>
                </a:solidFill>
                <a:latin typeface="Times New Roman" panose="02020603050405020304" pitchFamily="18" charset="0"/>
                <a:cs typeface="Times New Roman" panose="02020603050405020304" pitchFamily="18" charset="0"/>
              </a:rPr>
              <a:t>компаний, которые добиваются лидирующих позиций в своих отраслях.</a:t>
            </a:r>
          </a:p>
          <a:p>
            <a:pPr marL="0" indent="450000" algn="just">
              <a:lnSpc>
                <a:spcPct val="100000"/>
              </a:lnSpc>
              <a:spcBef>
                <a:spcPts val="0"/>
              </a:spcBef>
              <a:buFont typeface="Arial" panose="020B0604020202020204" pitchFamily="34" charset="0"/>
              <a:buNone/>
            </a:pPr>
            <a:r>
              <a:rPr lang="ru-RU" sz="1500" dirty="0" smtClean="0">
                <a:solidFill>
                  <a:schemeClr val="bg1"/>
                </a:solidFill>
                <a:latin typeface="Times New Roman" panose="02020603050405020304" pitchFamily="18" charset="0"/>
                <a:cs typeface="Times New Roman" panose="02020603050405020304" pitchFamily="18" charset="0"/>
              </a:rPr>
              <a:t>Осуществляет </a:t>
            </a:r>
            <a:r>
              <a:rPr lang="ru-RU" sz="1500" dirty="0">
                <a:solidFill>
                  <a:schemeClr val="bg1"/>
                </a:solidFill>
                <a:latin typeface="Times New Roman" panose="02020603050405020304" pitchFamily="18" charset="0"/>
                <a:cs typeface="Times New Roman" panose="02020603050405020304" pitchFamily="18" charset="0"/>
              </a:rPr>
              <a:t>защиту интересов бизнеса от неправомерных действий со стороны конкурентов, государственных и правоохранительных структур, проводит работы по устранению избыточных административных и иных барьеров.</a:t>
            </a:r>
          </a:p>
          <a:p>
            <a:pPr marL="0" indent="450000" algn="just">
              <a:lnSpc>
                <a:spcPct val="100000"/>
              </a:lnSpc>
              <a:spcBef>
                <a:spcPts val="0"/>
              </a:spcBef>
              <a:buNone/>
            </a:pPr>
            <a:r>
              <a:rPr lang="ru-RU" sz="1500" dirty="0" smtClean="0">
                <a:solidFill>
                  <a:schemeClr val="bg1"/>
                </a:solidFill>
                <a:latin typeface="Times New Roman" panose="02020603050405020304" pitchFamily="18" charset="0"/>
                <a:cs typeface="Times New Roman" panose="02020603050405020304" pitchFamily="18" charset="0"/>
              </a:rPr>
              <a:t>Адрес</a:t>
            </a:r>
            <a:r>
              <a:rPr lang="ru-RU" sz="1500" dirty="0">
                <a:solidFill>
                  <a:schemeClr val="bg1"/>
                </a:solidFill>
                <a:latin typeface="Times New Roman" panose="02020603050405020304" pitchFamily="18" charset="0"/>
                <a:cs typeface="Times New Roman" panose="02020603050405020304" pitchFamily="18" charset="0"/>
              </a:rPr>
              <a:t>: 664025, г. Иркутск, ул. </a:t>
            </a:r>
            <a:r>
              <a:rPr lang="ru-RU" sz="1500" dirty="0" smtClean="0">
                <a:solidFill>
                  <a:schemeClr val="bg1"/>
                </a:solidFill>
                <a:latin typeface="Times New Roman" panose="02020603050405020304" pitchFamily="18" charset="0"/>
                <a:cs typeface="Times New Roman" panose="02020603050405020304" pitchFamily="18" charset="0"/>
              </a:rPr>
              <a:t>Ленина, 6, офис 305 А</a:t>
            </a:r>
          </a:p>
          <a:p>
            <a:pPr marL="0" indent="450000" algn="just">
              <a:lnSpc>
                <a:spcPct val="100000"/>
              </a:lnSpc>
              <a:spcBef>
                <a:spcPts val="0"/>
              </a:spcBef>
              <a:buNone/>
            </a:pPr>
            <a:r>
              <a:rPr lang="ru-RU" sz="1500" dirty="0" smtClean="0">
                <a:solidFill>
                  <a:schemeClr val="bg1"/>
                </a:solidFill>
                <a:latin typeface="Times New Roman" panose="02020603050405020304" pitchFamily="18" charset="0"/>
                <a:cs typeface="Times New Roman" panose="02020603050405020304" pitchFamily="18" charset="0"/>
              </a:rPr>
              <a:t>Телефон: +7 (3952) 55-96-41</a:t>
            </a:r>
          </a:p>
          <a:p>
            <a:pPr marL="0" indent="450000" algn="just">
              <a:lnSpc>
                <a:spcPct val="100000"/>
              </a:lnSpc>
              <a:spcBef>
                <a:spcPts val="0"/>
              </a:spcBef>
              <a:buNone/>
            </a:pPr>
            <a:r>
              <a:rPr lang="ru-RU" sz="1500" dirty="0" smtClean="0">
                <a:solidFill>
                  <a:schemeClr val="bg1"/>
                </a:solidFill>
                <a:latin typeface="Times New Roman" panose="02020603050405020304" pitchFamily="18" charset="0"/>
                <a:cs typeface="Times New Roman" panose="02020603050405020304" pitchFamily="18" charset="0"/>
              </a:rPr>
              <a:t>Адрес электронной почты: </a:t>
            </a:r>
            <a:r>
              <a:rPr lang="en-US" sz="1500" dirty="0" smtClean="0">
                <a:solidFill>
                  <a:schemeClr val="bg1"/>
                </a:solidFill>
                <a:latin typeface="Times New Roman" panose="02020603050405020304" pitchFamily="18" charset="0"/>
                <a:cs typeface="Times New Roman" panose="02020603050405020304" pitchFamily="18" charset="0"/>
              </a:rPr>
              <a:t>baikal-deloros@mail.ru</a:t>
            </a:r>
            <a:r>
              <a:rPr lang="ru-RU" sz="1500" dirty="0" smtClean="0">
                <a:solidFill>
                  <a:schemeClr val="bg1"/>
                </a:solidFill>
                <a:latin typeface="Times New Roman" panose="02020603050405020304" pitchFamily="18" charset="0"/>
                <a:cs typeface="Times New Roman" panose="02020603050405020304" pitchFamily="18" charset="0"/>
              </a:rPr>
              <a:t> </a:t>
            </a:r>
          </a:p>
          <a:p>
            <a:pPr marL="0" indent="450000" algn="just">
              <a:lnSpc>
                <a:spcPct val="100000"/>
              </a:lnSpc>
              <a:spcBef>
                <a:spcPts val="0"/>
              </a:spcBef>
              <a:buNone/>
            </a:pPr>
            <a:r>
              <a:rPr lang="ru-RU" sz="1500" dirty="0" smtClean="0">
                <a:solidFill>
                  <a:schemeClr val="bg1"/>
                </a:solidFill>
                <a:latin typeface="Times New Roman" panose="02020603050405020304" pitchFamily="18" charset="0"/>
                <a:cs typeface="Times New Roman" panose="02020603050405020304" pitchFamily="18" charset="0"/>
              </a:rPr>
              <a:t>Сайт</a:t>
            </a:r>
            <a:r>
              <a:rPr lang="ru-RU" sz="1500" dirty="0">
                <a:solidFill>
                  <a:schemeClr val="bg1"/>
                </a:solidFill>
                <a:latin typeface="Times New Roman" panose="02020603050405020304" pitchFamily="18" charset="0"/>
                <a:cs typeface="Times New Roman" panose="02020603050405020304" pitchFamily="18" charset="0"/>
              </a:rPr>
              <a:t>: </a:t>
            </a:r>
            <a:r>
              <a:rPr lang="en-US" sz="1500" dirty="0">
                <a:solidFill>
                  <a:schemeClr val="bg1"/>
                </a:solidFill>
                <a:latin typeface="Times New Roman" panose="02020603050405020304" pitchFamily="18" charset="0"/>
                <a:cs typeface="Times New Roman" panose="02020603050405020304" pitchFamily="18" charset="0"/>
              </a:rPr>
              <a:t>http://</a:t>
            </a:r>
            <a:r>
              <a:rPr lang="en-US" sz="1500" dirty="0" smtClean="0">
                <a:solidFill>
                  <a:schemeClr val="bg1"/>
                </a:solidFill>
                <a:latin typeface="Times New Roman" panose="02020603050405020304" pitchFamily="18" charset="0"/>
                <a:cs typeface="Times New Roman" panose="02020603050405020304" pitchFamily="18" charset="0"/>
              </a:rPr>
              <a:t>www.deloros/irkutskya-oblast.ru</a:t>
            </a:r>
            <a:r>
              <a:rPr lang="ru-RU" sz="1500" dirty="0" smtClean="0">
                <a:solidFill>
                  <a:schemeClr val="bg1"/>
                </a:solidFill>
                <a:latin typeface="Times New Roman" panose="02020603050405020304" pitchFamily="18" charset="0"/>
                <a:cs typeface="Times New Roman" panose="02020603050405020304" pitchFamily="18" charset="0"/>
              </a:rPr>
              <a:t>/</a:t>
            </a:r>
            <a:endParaRPr lang="ru-RU" sz="1500" dirty="0">
              <a:solidFill>
                <a:schemeClr val="bg1"/>
              </a:solidFill>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980728"/>
            <a:ext cx="2058808" cy="1080120"/>
          </a:xfrm>
          <a:prstGeom prst="roundRect">
            <a:avLst>
              <a:gd name="adj" fmla="val 8594"/>
            </a:avLst>
          </a:prstGeom>
          <a:solidFill>
            <a:srgbClr val="FFFFFF">
              <a:shade val="85000"/>
            </a:srgbClr>
          </a:solidFill>
          <a:ln w="63500">
            <a:solidFill>
              <a:srgbClr val="0070C0"/>
            </a:solidFill>
          </a:ln>
          <a:effectLst>
            <a:reflection blurRad="12700" stA="38000" endPos="28000" dist="5000" dir="5400000" sy="-100000" algn="bl" rotWithShape="0"/>
          </a:effectLst>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7774" y="4293097"/>
            <a:ext cx="2082567" cy="1152128"/>
          </a:xfrm>
          <a:prstGeom prst="roundRect">
            <a:avLst>
              <a:gd name="adj" fmla="val 8594"/>
            </a:avLst>
          </a:prstGeom>
          <a:solidFill>
            <a:srgbClr val="FFFFFF">
              <a:shade val="85000"/>
            </a:srgbClr>
          </a:solidFill>
          <a:ln w="63500">
            <a:solidFill>
              <a:srgbClr val="006699"/>
            </a:solidFill>
          </a:ln>
          <a:effectLst>
            <a:reflection blurRad="12700" stA="38000" endPos="28000" dist="5000" dir="5400000" sy="-100000" algn="bl" rotWithShape="0"/>
          </a:effectLst>
        </p:spPr>
      </p:pic>
    </p:spTree>
    <p:extLst>
      <p:ext uri="{BB962C8B-B14F-4D97-AF65-F5344CB8AC3E}">
        <p14:creationId xmlns:p14="http://schemas.microsoft.com/office/powerpoint/2010/main" val="836949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810107" y="6492875"/>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51</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827585" y="294036"/>
            <a:ext cx="7560839" cy="28696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r>
              <a:rPr lang="ru-RU" sz="1800" b="1" u="sng" dirty="0">
                <a:solidFill>
                  <a:srgbClr val="0033CC"/>
                </a:solidFill>
                <a:latin typeface="Times New Roman" panose="02020603050405020304" pitchFamily="18" charset="0"/>
                <a:cs typeface="Times New Roman" panose="02020603050405020304" pitchFamily="18" charset="0"/>
              </a:rPr>
              <a:t>Некоммерческое партнерство </a:t>
            </a:r>
            <a:endParaRPr lang="ru-RU" sz="1800" b="1" u="sng" dirty="0" smtClean="0">
              <a:solidFill>
                <a:srgbClr val="0033CC"/>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ru-RU" sz="1800" b="1" u="sng" dirty="0" smtClean="0">
                <a:solidFill>
                  <a:srgbClr val="0033CC"/>
                </a:solidFill>
                <a:latin typeface="Times New Roman" panose="02020603050405020304" pitchFamily="18" charset="0"/>
                <a:cs typeface="Times New Roman" panose="02020603050405020304" pitchFamily="18" charset="0"/>
              </a:rPr>
              <a:t>«</a:t>
            </a:r>
            <a:r>
              <a:rPr lang="ru-RU" sz="1800" b="1" u="sng" dirty="0">
                <a:solidFill>
                  <a:srgbClr val="0033CC"/>
                </a:solidFill>
                <a:latin typeface="Times New Roman" panose="02020603050405020304" pitchFamily="18" charset="0"/>
                <a:cs typeface="Times New Roman" panose="02020603050405020304" pitchFamily="18" charset="0"/>
              </a:rPr>
              <a:t>Союз предпринимателей и промышленников </a:t>
            </a:r>
            <a:endParaRPr lang="ru-RU" sz="1800" b="1" u="sng" dirty="0" smtClean="0">
              <a:solidFill>
                <a:srgbClr val="0033CC"/>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ru-RU" sz="1800" b="1" u="sng" dirty="0" smtClean="0">
                <a:solidFill>
                  <a:srgbClr val="0033CC"/>
                </a:solidFill>
                <a:latin typeface="Times New Roman" panose="02020603050405020304" pitchFamily="18" charset="0"/>
                <a:cs typeface="Times New Roman" panose="02020603050405020304" pitchFamily="18" charset="0"/>
              </a:rPr>
              <a:t>города </a:t>
            </a:r>
            <a:r>
              <a:rPr lang="ru-RU" sz="1800" b="1" u="sng" dirty="0">
                <a:solidFill>
                  <a:srgbClr val="0033CC"/>
                </a:solidFill>
                <a:latin typeface="Times New Roman" panose="02020603050405020304" pitchFamily="18" charset="0"/>
                <a:cs typeface="Times New Roman" panose="02020603050405020304" pitchFamily="18" charset="0"/>
              </a:rPr>
              <a:t>Тулуна и </a:t>
            </a:r>
            <a:r>
              <a:rPr lang="ru-RU" sz="1800" b="1" u="sng" dirty="0" err="1">
                <a:solidFill>
                  <a:srgbClr val="0033CC"/>
                </a:solidFill>
                <a:latin typeface="Times New Roman" panose="02020603050405020304" pitchFamily="18" charset="0"/>
                <a:cs typeface="Times New Roman" panose="02020603050405020304" pitchFamily="18" charset="0"/>
              </a:rPr>
              <a:t>Тулунского</a:t>
            </a:r>
            <a:r>
              <a:rPr lang="ru-RU" sz="1800" b="1" u="sng" dirty="0">
                <a:solidFill>
                  <a:srgbClr val="0033CC"/>
                </a:solidFill>
                <a:latin typeface="Times New Roman" panose="02020603050405020304" pitchFamily="18" charset="0"/>
                <a:cs typeface="Times New Roman" panose="02020603050405020304" pitchFamily="18" charset="0"/>
              </a:rPr>
              <a:t> района</a:t>
            </a:r>
          </a:p>
          <a:p>
            <a:pPr marL="0" indent="0" algn="ctr">
              <a:lnSpc>
                <a:spcPct val="100000"/>
              </a:lnSpc>
              <a:spcBef>
                <a:spcPts val="0"/>
              </a:spcBef>
              <a:buFont typeface="Arial" panose="020B0604020202020204" pitchFamily="34" charset="0"/>
              <a:buNone/>
            </a:pPr>
            <a:endParaRPr lang="ru-RU" sz="1600" b="1" u="sng" dirty="0">
              <a:solidFill>
                <a:srgbClr val="0070C0"/>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b="1" dirty="0">
                <a:solidFill>
                  <a:schemeClr val="bg1"/>
                </a:solidFill>
                <a:latin typeface="Times New Roman" panose="02020603050405020304" pitchFamily="18" charset="0"/>
                <a:cs typeface="Times New Roman" panose="02020603050405020304" pitchFamily="18" charset="0"/>
              </a:rPr>
              <a:t>Цели Партнерства: </a:t>
            </a:r>
            <a:endParaRPr lang="ru-RU" sz="1600" b="1"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b="1" dirty="0" smtClean="0">
                <a:solidFill>
                  <a:schemeClr val="bg1"/>
                </a:solidFill>
                <a:latin typeface="Times New Roman" panose="02020603050405020304" pitchFamily="18" charset="0"/>
                <a:cs typeface="Times New Roman" panose="02020603050405020304" pitchFamily="18" charset="0"/>
              </a:rPr>
              <a:t>- </a:t>
            </a:r>
            <a:r>
              <a:rPr lang="ru-RU" sz="1600" dirty="0" smtClean="0">
                <a:solidFill>
                  <a:schemeClr val="bg1"/>
                </a:solidFill>
                <a:latin typeface="Times New Roman" panose="02020603050405020304" pitchFamily="18" charset="0"/>
                <a:cs typeface="Times New Roman" panose="02020603050405020304" pitchFamily="18" charset="0"/>
              </a:rPr>
              <a:t>развитие добросовестного предпринимательства в городе Тулуне и </a:t>
            </a:r>
            <a:r>
              <a:rPr lang="ru-RU" sz="1600" dirty="0" err="1" smtClean="0">
                <a:solidFill>
                  <a:schemeClr val="bg1"/>
                </a:solidFill>
                <a:latin typeface="Times New Roman" panose="02020603050405020304" pitchFamily="18" charset="0"/>
                <a:cs typeface="Times New Roman" panose="02020603050405020304" pitchFamily="18" charset="0"/>
              </a:rPr>
              <a:t>Тулунском</a:t>
            </a:r>
            <a:r>
              <a:rPr lang="ru-RU" sz="1600" dirty="0" smtClean="0">
                <a:solidFill>
                  <a:schemeClr val="bg1"/>
                </a:solidFill>
                <a:latin typeface="Times New Roman" panose="02020603050405020304" pitchFamily="18" charset="0"/>
                <a:cs typeface="Times New Roman" panose="02020603050405020304" pitchFamily="18" charset="0"/>
              </a:rPr>
              <a:t> районе; </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координация деятельности промышленников и предпринимателей.</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Адрес</a:t>
            </a:r>
            <a:r>
              <a:rPr lang="ru-RU" sz="1600" dirty="0">
                <a:solidFill>
                  <a:schemeClr val="bg1"/>
                </a:solidFill>
                <a:latin typeface="Times New Roman" panose="02020603050405020304" pitchFamily="18" charset="0"/>
                <a:cs typeface="Times New Roman" panose="02020603050405020304" pitchFamily="18" charset="0"/>
              </a:rPr>
              <a:t>: 665253, Иркутская область, г. Тулун, ул. Гидролизная, 35 «В</a:t>
            </a:r>
            <a:r>
              <a:rPr lang="ru-RU" sz="1600" dirty="0" smtClean="0">
                <a:solidFill>
                  <a:schemeClr val="bg1"/>
                </a:solidFill>
                <a:latin typeface="Times New Roman" panose="02020603050405020304" pitchFamily="18" charset="0"/>
                <a:cs typeface="Times New Roman" panose="02020603050405020304" pitchFamily="18" charset="0"/>
              </a:rPr>
              <a:t>»</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Телефон: </a:t>
            </a:r>
            <a:r>
              <a:rPr lang="ru-RU" sz="1600" dirty="0">
                <a:solidFill>
                  <a:schemeClr val="bg1"/>
                </a:solidFill>
                <a:latin typeface="Times New Roman" panose="02020603050405020304" pitchFamily="18" charset="0"/>
                <a:cs typeface="Times New Roman" panose="02020603050405020304" pitchFamily="18" charset="0"/>
              </a:rPr>
              <a:t>8 (39530) 27-1-94, 8 (904) 111-50-07, </a:t>
            </a:r>
            <a:endParaRPr lang="ru-RU" sz="1600"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Адрес электронной почты: </a:t>
            </a:r>
            <a:r>
              <a:rPr lang="en-US" sz="1600" dirty="0">
                <a:solidFill>
                  <a:schemeClr val="bg1"/>
                </a:solidFill>
                <a:latin typeface="Times New Roman" panose="02020603050405020304" pitchFamily="18" charset="0"/>
                <a:cs typeface="Times New Roman" panose="02020603050405020304" pitchFamily="18" charset="0"/>
              </a:rPr>
              <a:t>Fond</a:t>
            </a:r>
            <a:r>
              <a:rPr lang="ru-RU" sz="1600" dirty="0">
                <a:solidFill>
                  <a:schemeClr val="bg1"/>
                </a:solidFill>
                <a:latin typeface="Times New Roman" panose="02020603050405020304" pitchFamily="18" charset="0"/>
                <a:cs typeface="Times New Roman" panose="02020603050405020304" pitchFamily="18" charset="0"/>
              </a:rPr>
              <a:t>.1115007@</a:t>
            </a:r>
            <a:r>
              <a:rPr lang="en-US" sz="1600" dirty="0" err="1">
                <a:solidFill>
                  <a:schemeClr val="bg1"/>
                </a:solidFill>
                <a:latin typeface="Times New Roman" panose="02020603050405020304" pitchFamily="18" charset="0"/>
                <a:cs typeface="Times New Roman" panose="02020603050405020304" pitchFamily="18" charset="0"/>
              </a:rPr>
              <a:t>yandex</a:t>
            </a:r>
            <a:r>
              <a:rPr lang="ru-RU" sz="1600" dirty="0">
                <a:solidFill>
                  <a:schemeClr val="bg1"/>
                </a:solidFill>
                <a:latin typeface="Times New Roman" panose="02020603050405020304" pitchFamily="18" charset="0"/>
                <a:cs typeface="Times New Roman" panose="02020603050405020304" pitchFamily="18" charset="0"/>
              </a:rPr>
              <a:t>.</a:t>
            </a:r>
            <a:r>
              <a:rPr lang="en-US" sz="1600" dirty="0" err="1" smtClean="0">
                <a:solidFill>
                  <a:schemeClr val="bg1"/>
                </a:solidFill>
                <a:latin typeface="Times New Roman" panose="02020603050405020304" pitchFamily="18" charset="0"/>
                <a:cs typeface="Times New Roman" panose="02020603050405020304" pitchFamily="18" charset="0"/>
              </a:rPr>
              <a:t>ru</a:t>
            </a:r>
            <a:endParaRPr lang="ru-RU" sz="1600" dirty="0">
              <a:solidFill>
                <a:schemeClr val="bg1"/>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11" name="Объект 2"/>
          <p:cNvSpPr txBox="1">
            <a:spLocks/>
          </p:cNvSpPr>
          <p:nvPr/>
        </p:nvSpPr>
        <p:spPr>
          <a:xfrm>
            <a:off x="832505" y="3356992"/>
            <a:ext cx="7555919" cy="26954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800" b="1" u="sng" dirty="0" err="1">
                <a:solidFill>
                  <a:srgbClr val="0033CC"/>
                </a:solidFill>
                <a:latin typeface="Times New Roman" panose="02020603050405020304" pitchFamily="18" charset="0"/>
                <a:cs typeface="Times New Roman" panose="02020603050405020304" pitchFamily="18" charset="0"/>
              </a:rPr>
              <a:t>Микрокредитная</a:t>
            </a:r>
            <a:r>
              <a:rPr lang="ru-RU" sz="1800" b="1" u="sng" dirty="0">
                <a:solidFill>
                  <a:srgbClr val="0033CC"/>
                </a:solidFill>
                <a:latin typeface="Times New Roman" panose="02020603050405020304" pitchFamily="18" charset="0"/>
                <a:cs typeface="Times New Roman" panose="02020603050405020304" pitchFamily="18" charset="0"/>
              </a:rPr>
              <a:t> компания</a:t>
            </a:r>
          </a:p>
          <a:p>
            <a:pPr marL="0" indent="0" algn="ctr">
              <a:lnSpc>
                <a:spcPct val="100000"/>
              </a:lnSpc>
              <a:spcBef>
                <a:spcPts val="0"/>
              </a:spcBef>
              <a:buFont typeface="Arial" panose="020B0604020202020204" pitchFamily="34" charset="0"/>
              <a:buNone/>
            </a:pPr>
            <a:r>
              <a:rPr lang="ru-RU" sz="1800" b="1" u="sng" dirty="0" smtClean="0">
                <a:solidFill>
                  <a:srgbClr val="0033CC"/>
                </a:solidFill>
                <a:latin typeface="Times New Roman" panose="02020603050405020304" pitchFamily="18" charset="0"/>
                <a:cs typeface="Times New Roman" panose="02020603050405020304" pitchFamily="18" charset="0"/>
              </a:rPr>
              <a:t>«Фонд помощи </a:t>
            </a:r>
            <a:r>
              <a:rPr lang="ru-RU" sz="1800" b="1" u="sng" dirty="0">
                <a:solidFill>
                  <a:srgbClr val="0033CC"/>
                </a:solidFill>
                <a:latin typeface="Times New Roman" panose="02020603050405020304" pitchFamily="18" charset="0"/>
                <a:cs typeface="Times New Roman" panose="02020603050405020304" pitchFamily="18" charset="0"/>
              </a:rPr>
              <a:t>предпринимателям Тулуна и </a:t>
            </a:r>
            <a:r>
              <a:rPr lang="ru-RU" sz="1800" b="1" u="sng" dirty="0" err="1">
                <a:solidFill>
                  <a:srgbClr val="0033CC"/>
                </a:solidFill>
                <a:latin typeface="Times New Roman" panose="02020603050405020304" pitchFamily="18" charset="0"/>
                <a:cs typeface="Times New Roman" panose="02020603050405020304" pitchFamily="18" charset="0"/>
              </a:rPr>
              <a:t>Тулунского</a:t>
            </a:r>
            <a:r>
              <a:rPr lang="ru-RU" sz="1800" b="1" u="sng" dirty="0">
                <a:solidFill>
                  <a:srgbClr val="0033CC"/>
                </a:solidFill>
                <a:latin typeface="Times New Roman" panose="02020603050405020304" pitchFamily="18" charset="0"/>
                <a:cs typeface="Times New Roman" panose="02020603050405020304" pitchFamily="18" charset="0"/>
              </a:rPr>
              <a:t> района»</a:t>
            </a:r>
          </a:p>
          <a:p>
            <a:pPr marL="0" indent="450000">
              <a:lnSpc>
                <a:spcPct val="100000"/>
              </a:lnSpc>
              <a:spcBef>
                <a:spcPts val="0"/>
              </a:spcBef>
              <a:buFont typeface="Arial" panose="020B0604020202020204" pitchFamily="34" charset="0"/>
              <a:buNone/>
            </a:pPr>
            <a:endParaRPr lang="ru-RU" sz="1600" dirty="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a:solidFill>
                  <a:schemeClr val="bg1"/>
                </a:solidFill>
                <a:latin typeface="Times New Roman" panose="02020603050405020304" pitchFamily="18" charset="0"/>
                <a:cs typeface="Times New Roman" panose="02020603050405020304" pitchFamily="18" charset="0"/>
              </a:rPr>
              <a:t>Осуществляет предоставление </a:t>
            </a:r>
            <a:r>
              <a:rPr lang="ru-RU" sz="1600" dirty="0" err="1">
                <a:solidFill>
                  <a:schemeClr val="bg1"/>
                </a:solidFill>
                <a:latin typeface="Times New Roman" panose="02020603050405020304" pitchFamily="18" charset="0"/>
                <a:cs typeface="Times New Roman" panose="02020603050405020304" pitchFamily="18" charset="0"/>
              </a:rPr>
              <a:t>микрозаймов</a:t>
            </a:r>
            <a:r>
              <a:rPr lang="ru-RU" sz="1600" dirty="0">
                <a:solidFill>
                  <a:schemeClr val="bg1"/>
                </a:solidFill>
                <a:latin typeface="Times New Roman" panose="02020603050405020304" pitchFamily="18" charset="0"/>
                <a:cs typeface="Times New Roman" panose="02020603050405020304" pitchFamily="18" charset="0"/>
              </a:rPr>
              <a:t> субъектам малого и среднего предпринимательства г. Тулуна и </a:t>
            </a:r>
            <a:r>
              <a:rPr lang="ru-RU" sz="1600" dirty="0" err="1">
                <a:solidFill>
                  <a:schemeClr val="bg1"/>
                </a:solidFill>
                <a:latin typeface="Times New Roman" panose="02020603050405020304" pitchFamily="18" charset="0"/>
                <a:cs typeface="Times New Roman" panose="02020603050405020304" pitchFamily="18" charset="0"/>
              </a:rPr>
              <a:t>Тулунского</a:t>
            </a:r>
            <a:r>
              <a:rPr lang="ru-RU" sz="1600" dirty="0">
                <a:solidFill>
                  <a:schemeClr val="bg1"/>
                </a:solidFill>
                <a:latin typeface="Times New Roman" panose="02020603050405020304" pitchFamily="18" charset="0"/>
                <a:cs typeface="Times New Roman" panose="02020603050405020304" pitchFamily="18" charset="0"/>
              </a:rPr>
              <a:t> района.</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Адрес</a:t>
            </a:r>
            <a:r>
              <a:rPr lang="ru-RU" sz="1600" dirty="0">
                <a:solidFill>
                  <a:schemeClr val="bg1"/>
                </a:solidFill>
                <a:latin typeface="Times New Roman" panose="02020603050405020304" pitchFamily="18" charset="0"/>
                <a:cs typeface="Times New Roman" panose="02020603050405020304" pitchFamily="18" charset="0"/>
              </a:rPr>
              <a:t>: 665253, Иркутская область, г. Тулун, ул. Гидролизная, 35 «В</a:t>
            </a:r>
            <a:r>
              <a:rPr lang="ru-RU" sz="1600" dirty="0" smtClean="0">
                <a:solidFill>
                  <a:schemeClr val="bg1"/>
                </a:solidFill>
                <a:latin typeface="Times New Roman" panose="02020603050405020304" pitchFamily="18" charset="0"/>
                <a:cs typeface="Times New Roman" panose="02020603050405020304" pitchFamily="18" charset="0"/>
              </a:rPr>
              <a:t>»</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Тел.: +7 </a:t>
            </a:r>
            <a:r>
              <a:rPr lang="ru-RU" sz="1600" dirty="0">
                <a:solidFill>
                  <a:schemeClr val="bg1"/>
                </a:solidFill>
                <a:latin typeface="Times New Roman" panose="02020603050405020304" pitchFamily="18" charset="0"/>
                <a:cs typeface="Times New Roman" panose="02020603050405020304" pitchFamily="18" charset="0"/>
              </a:rPr>
              <a:t>(39530) 27-1-94, 8 (904) </a:t>
            </a:r>
            <a:r>
              <a:rPr lang="ru-RU" sz="1600" dirty="0" smtClean="0">
                <a:solidFill>
                  <a:schemeClr val="bg1"/>
                </a:solidFill>
                <a:latin typeface="Times New Roman" panose="02020603050405020304" pitchFamily="18" charset="0"/>
                <a:cs typeface="Times New Roman" panose="02020603050405020304" pitchFamily="18" charset="0"/>
              </a:rPr>
              <a:t>111-50-07</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е-</a:t>
            </a:r>
            <a:r>
              <a:rPr lang="en-US" sz="1600" dirty="0">
                <a:solidFill>
                  <a:schemeClr val="bg1"/>
                </a:solidFill>
                <a:latin typeface="Times New Roman" panose="02020603050405020304" pitchFamily="18" charset="0"/>
                <a:cs typeface="Times New Roman" panose="02020603050405020304" pitchFamily="18" charset="0"/>
              </a:rPr>
              <a:t>mail</a:t>
            </a:r>
            <a:r>
              <a:rPr lang="ru-RU"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Fond</a:t>
            </a:r>
            <a:r>
              <a:rPr lang="ru-RU" sz="1600" dirty="0">
                <a:solidFill>
                  <a:schemeClr val="bg1"/>
                </a:solidFill>
                <a:latin typeface="Times New Roman" panose="02020603050405020304" pitchFamily="18" charset="0"/>
                <a:cs typeface="Times New Roman" panose="02020603050405020304" pitchFamily="18" charset="0"/>
              </a:rPr>
              <a:t>.1115007@</a:t>
            </a:r>
            <a:r>
              <a:rPr lang="en-US" sz="1600" dirty="0" err="1">
                <a:solidFill>
                  <a:schemeClr val="bg1"/>
                </a:solidFill>
                <a:latin typeface="Times New Roman" panose="02020603050405020304" pitchFamily="18" charset="0"/>
                <a:cs typeface="Times New Roman" panose="02020603050405020304" pitchFamily="18" charset="0"/>
              </a:rPr>
              <a:t>yandex</a:t>
            </a:r>
            <a:r>
              <a:rPr lang="ru-RU" sz="1600" dirty="0">
                <a:solidFill>
                  <a:schemeClr val="bg1"/>
                </a:solidFill>
                <a:latin typeface="Times New Roman" panose="02020603050405020304" pitchFamily="18" charset="0"/>
                <a:cs typeface="Times New Roman" panose="02020603050405020304" pitchFamily="18" charset="0"/>
              </a:rPr>
              <a:t>.</a:t>
            </a:r>
            <a:r>
              <a:rPr lang="en-US" sz="1600" dirty="0" err="1" smtClean="0">
                <a:solidFill>
                  <a:schemeClr val="bg1"/>
                </a:solidFill>
                <a:latin typeface="Times New Roman" panose="02020603050405020304" pitchFamily="18" charset="0"/>
                <a:cs typeface="Times New Roman" panose="02020603050405020304" pitchFamily="18" charset="0"/>
              </a:rPr>
              <a:t>ru</a:t>
            </a:r>
            <a:r>
              <a:rPr lang="ru-RU" sz="1600" dirty="0" smtClean="0">
                <a:solidFill>
                  <a:schemeClr val="bg1"/>
                </a:solidFill>
                <a:latin typeface="Times New Roman" panose="02020603050405020304" pitchFamily="18" charset="0"/>
                <a:cs typeface="Times New Roman" panose="02020603050405020304" pitchFamily="18" charset="0"/>
              </a:rPr>
              <a:t>/</a:t>
            </a:r>
            <a:endParaRPr lang="en-US" sz="1600" dirty="0">
              <a:solidFill>
                <a:schemeClr val="bg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8334" y="5113419"/>
            <a:ext cx="2531773" cy="1584176"/>
          </a:xfrm>
          <a:prstGeom prst="rect">
            <a:avLst/>
          </a:prstGeom>
        </p:spPr>
      </p:pic>
    </p:spTree>
    <p:extLst>
      <p:ext uri="{BB962C8B-B14F-4D97-AF65-F5344CB8AC3E}">
        <p14:creationId xmlns:p14="http://schemas.microsoft.com/office/powerpoint/2010/main" val="34263336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812360" y="6489590"/>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52</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12" name="Объект 2"/>
          <p:cNvSpPr txBox="1">
            <a:spLocks/>
          </p:cNvSpPr>
          <p:nvPr/>
        </p:nvSpPr>
        <p:spPr>
          <a:xfrm>
            <a:off x="1043607" y="332656"/>
            <a:ext cx="7241951" cy="4032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800" b="1" u="sng" dirty="0">
                <a:solidFill>
                  <a:srgbClr val="0033CC"/>
                </a:solidFill>
                <a:latin typeface="Times New Roman" panose="02020603050405020304" pitchFamily="18" charset="0"/>
                <a:cs typeface="Times New Roman" panose="02020603050405020304" pitchFamily="18" charset="0"/>
              </a:rPr>
              <a:t>Совет по развитию малого и среднего предпринимательства </a:t>
            </a:r>
            <a:endParaRPr lang="ru-RU" sz="1800" b="1" u="sng" dirty="0" smtClean="0">
              <a:solidFill>
                <a:srgbClr val="0033CC"/>
              </a:solidFill>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r>
              <a:rPr lang="ru-RU" sz="1800" b="1" u="sng" dirty="0" smtClean="0">
                <a:solidFill>
                  <a:srgbClr val="0033CC"/>
                </a:solidFill>
                <a:latin typeface="Times New Roman" panose="02020603050405020304" pitchFamily="18" charset="0"/>
                <a:cs typeface="Times New Roman" panose="02020603050405020304" pitchFamily="18" charset="0"/>
              </a:rPr>
              <a:t>на </a:t>
            </a:r>
            <a:r>
              <a:rPr lang="ru-RU" sz="1800" b="1" u="sng" dirty="0">
                <a:solidFill>
                  <a:srgbClr val="0033CC"/>
                </a:solidFill>
                <a:latin typeface="Times New Roman" panose="02020603050405020304" pitchFamily="18" charset="0"/>
                <a:cs typeface="Times New Roman" panose="02020603050405020304" pitchFamily="18" charset="0"/>
              </a:rPr>
              <a:t>территории </a:t>
            </a:r>
            <a:r>
              <a:rPr lang="ru-RU" sz="1800" b="1" u="sng" dirty="0" err="1">
                <a:solidFill>
                  <a:srgbClr val="0033CC"/>
                </a:solidFill>
                <a:latin typeface="Times New Roman" panose="02020603050405020304" pitchFamily="18" charset="0"/>
                <a:cs typeface="Times New Roman" panose="02020603050405020304" pitchFamily="18" charset="0"/>
              </a:rPr>
              <a:t>Тулунского</a:t>
            </a:r>
            <a:r>
              <a:rPr lang="ru-RU" sz="1800" b="1" u="sng" dirty="0">
                <a:solidFill>
                  <a:srgbClr val="0033CC"/>
                </a:solidFill>
                <a:latin typeface="Times New Roman" panose="02020603050405020304" pitchFamily="18" charset="0"/>
                <a:cs typeface="Times New Roman" panose="02020603050405020304" pitchFamily="18" charset="0"/>
              </a:rPr>
              <a:t> муниципального района</a:t>
            </a:r>
            <a:endParaRPr lang="ru-RU" sz="1800" dirty="0">
              <a:solidFill>
                <a:srgbClr val="0033CC"/>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endParaRPr lang="ru-RU" sz="1600"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a:solidFill>
                  <a:schemeClr val="bg1"/>
                </a:solidFill>
                <a:latin typeface="Times New Roman" panose="02020603050405020304" pitchFamily="18" charset="0"/>
                <a:cs typeface="Times New Roman" panose="02020603050405020304" pitchFamily="18" charset="0"/>
              </a:rPr>
              <a:t>Основными задачами Совета </a:t>
            </a:r>
            <a:r>
              <a:rPr lang="ru-RU" sz="1600" dirty="0" smtClean="0">
                <a:solidFill>
                  <a:schemeClr val="bg1"/>
                </a:solidFill>
                <a:latin typeface="Times New Roman" panose="02020603050405020304" pitchFamily="18" charset="0"/>
                <a:cs typeface="Times New Roman" panose="02020603050405020304" pitchFamily="18" charset="0"/>
              </a:rPr>
              <a:t>являются:</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изучение </a:t>
            </a:r>
            <a:r>
              <a:rPr lang="ru-RU" sz="1600" dirty="0">
                <a:solidFill>
                  <a:schemeClr val="bg1"/>
                </a:solidFill>
                <a:latin typeface="Times New Roman" panose="02020603050405020304" pitchFamily="18" charset="0"/>
                <a:cs typeface="Times New Roman" panose="02020603050405020304" pitchFamily="18" charset="0"/>
              </a:rPr>
              <a:t>тенденций развития малого и среднего предпринимательства в Российской Федерации, Иркутской области, </a:t>
            </a:r>
            <a:r>
              <a:rPr lang="ru-RU" sz="1600" dirty="0" err="1">
                <a:solidFill>
                  <a:schemeClr val="bg1"/>
                </a:solidFill>
                <a:latin typeface="Times New Roman" panose="02020603050405020304" pitchFamily="18" charset="0"/>
                <a:cs typeface="Times New Roman" panose="02020603050405020304" pitchFamily="18" charset="0"/>
              </a:rPr>
              <a:t>Тулунском</a:t>
            </a:r>
            <a:r>
              <a:rPr lang="ru-RU" sz="1600" dirty="0">
                <a:solidFill>
                  <a:schemeClr val="bg1"/>
                </a:solidFill>
                <a:latin typeface="Times New Roman" panose="02020603050405020304" pitchFamily="18" charset="0"/>
                <a:cs typeface="Times New Roman" panose="02020603050405020304" pitchFamily="18" charset="0"/>
              </a:rPr>
              <a:t> муниципальном районе, а также законодательства в этой </a:t>
            </a:r>
            <a:r>
              <a:rPr lang="ru-RU" sz="1600" dirty="0" smtClean="0">
                <a:solidFill>
                  <a:schemeClr val="bg1"/>
                </a:solidFill>
                <a:latin typeface="Times New Roman" panose="02020603050405020304" pitchFamily="18" charset="0"/>
                <a:cs typeface="Times New Roman" panose="02020603050405020304" pitchFamily="18" charset="0"/>
              </a:rPr>
              <a:t>сфере;</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подготовка </a:t>
            </a:r>
            <a:r>
              <a:rPr lang="ru-RU" sz="1600" dirty="0">
                <a:solidFill>
                  <a:schemeClr val="bg1"/>
                </a:solidFill>
                <a:latin typeface="Times New Roman" panose="02020603050405020304" pitchFamily="18" charset="0"/>
                <a:cs typeface="Times New Roman" panose="02020603050405020304" pitchFamily="18" charset="0"/>
              </a:rPr>
              <a:t>предложений по совершенствованию федерального законодательства, законодательства Иркутской области в сфере развития малого и среднего </a:t>
            </a:r>
            <a:r>
              <a:rPr lang="ru-RU" sz="1600" dirty="0" smtClean="0">
                <a:solidFill>
                  <a:schemeClr val="bg1"/>
                </a:solidFill>
                <a:latin typeface="Times New Roman" panose="02020603050405020304" pitchFamily="18" charset="0"/>
                <a:cs typeface="Times New Roman" panose="02020603050405020304" pitchFamily="18" charset="0"/>
              </a:rPr>
              <a:t>предпринимательства;</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выработка </a:t>
            </a:r>
            <a:r>
              <a:rPr lang="ru-RU" sz="1600" dirty="0">
                <a:solidFill>
                  <a:schemeClr val="bg1"/>
                </a:solidFill>
                <a:latin typeface="Times New Roman" panose="02020603050405020304" pitchFamily="18" charset="0"/>
                <a:cs typeface="Times New Roman" panose="02020603050405020304" pitchFamily="18" charset="0"/>
              </a:rPr>
              <a:t>рекомендаций Администрации </a:t>
            </a:r>
            <a:r>
              <a:rPr lang="ru-RU" sz="1600" dirty="0" err="1">
                <a:solidFill>
                  <a:schemeClr val="bg1"/>
                </a:solidFill>
                <a:latin typeface="Times New Roman" panose="02020603050405020304" pitchFamily="18" charset="0"/>
                <a:cs typeface="Times New Roman" panose="02020603050405020304" pitchFamily="18" charset="0"/>
              </a:rPr>
              <a:t>Тулунского</a:t>
            </a:r>
            <a:r>
              <a:rPr lang="ru-RU" sz="1600" dirty="0">
                <a:solidFill>
                  <a:schemeClr val="bg1"/>
                </a:solidFill>
                <a:latin typeface="Times New Roman" panose="02020603050405020304" pitchFamily="18" charset="0"/>
                <a:cs typeface="Times New Roman" panose="02020603050405020304" pitchFamily="18" charset="0"/>
              </a:rPr>
              <a:t> муниципального района при определении приоритетов в сфере развития малого и среднего предпринимательства на территории </a:t>
            </a:r>
            <a:r>
              <a:rPr lang="ru-RU" sz="1600" dirty="0" err="1">
                <a:solidFill>
                  <a:schemeClr val="bg1"/>
                </a:solidFill>
                <a:latin typeface="Times New Roman" panose="02020603050405020304" pitchFamily="18" charset="0"/>
                <a:cs typeface="Times New Roman" panose="02020603050405020304" pitchFamily="18" charset="0"/>
              </a:rPr>
              <a:t>Тулунского</a:t>
            </a:r>
            <a:r>
              <a:rPr lang="ru-RU" sz="1600" dirty="0">
                <a:solidFill>
                  <a:schemeClr val="bg1"/>
                </a:solidFill>
                <a:latin typeface="Times New Roman" panose="02020603050405020304" pitchFamily="18" charset="0"/>
                <a:cs typeface="Times New Roman" panose="02020603050405020304" pitchFamily="18" charset="0"/>
              </a:rPr>
              <a:t> муниципального района.</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Адрес</a:t>
            </a:r>
            <a:r>
              <a:rPr lang="ru-RU" sz="1600" dirty="0">
                <a:solidFill>
                  <a:schemeClr val="bg1"/>
                </a:solidFill>
                <a:latin typeface="Times New Roman" panose="02020603050405020304" pitchFamily="18" charset="0"/>
                <a:cs typeface="Times New Roman" panose="02020603050405020304" pitchFamily="18" charset="0"/>
              </a:rPr>
              <a:t>: 665268, Иркутская область, г. Тулун, ул. Ленина, </a:t>
            </a:r>
            <a:r>
              <a:rPr lang="ru-RU" sz="1600" dirty="0" smtClean="0">
                <a:solidFill>
                  <a:schemeClr val="bg1"/>
                </a:solidFill>
                <a:latin typeface="Times New Roman" panose="02020603050405020304" pitchFamily="18" charset="0"/>
                <a:cs typeface="Times New Roman" panose="02020603050405020304" pitchFamily="18" charset="0"/>
              </a:rPr>
              <a:t>75 </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Телефон: +7 </a:t>
            </a:r>
            <a:r>
              <a:rPr lang="ru-RU" sz="1600" dirty="0">
                <a:solidFill>
                  <a:schemeClr val="bg1"/>
                </a:solidFill>
                <a:latin typeface="Times New Roman" panose="02020603050405020304" pitchFamily="18" charset="0"/>
                <a:cs typeface="Times New Roman" panose="02020603050405020304" pitchFamily="18" charset="0"/>
              </a:rPr>
              <a:t>(39530) </a:t>
            </a:r>
            <a:r>
              <a:rPr lang="ru-RU" sz="1600" dirty="0" smtClean="0">
                <a:solidFill>
                  <a:schemeClr val="bg1"/>
                </a:solidFill>
                <a:latin typeface="Times New Roman" panose="02020603050405020304" pitchFamily="18" charset="0"/>
                <a:cs typeface="Times New Roman" panose="02020603050405020304" pitchFamily="18" charset="0"/>
              </a:rPr>
              <a:t>4-11-62</a:t>
            </a: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Адрес электронной почты: </a:t>
            </a:r>
            <a:r>
              <a:rPr lang="en-US" sz="1600" dirty="0" err="1">
                <a:solidFill>
                  <a:schemeClr val="bg1"/>
                </a:solidFill>
                <a:latin typeface="Times New Roman" panose="02020603050405020304" pitchFamily="18" charset="0"/>
                <a:cs typeface="Times New Roman" panose="02020603050405020304" pitchFamily="18" charset="0"/>
              </a:rPr>
              <a:t>tulraion.biznes@yandex</a:t>
            </a:r>
            <a:r>
              <a:rPr lang="ru-RU" sz="1600" dirty="0">
                <a:solidFill>
                  <a:schemeClr val="bg1"/>
                </a:solidFill>
                <a:latin typeface="Times New Roman" panose="02020603050405020304" pitchFamily="18" charset="0"/>
                <a:cs typeface="Times New Roman" panose="02020603050405020304" pitchFamily="18" charset="0"/>
              </a:rPr>
              <a:t>.</a:t>
            </a:r>
            <a:r>
              <a:rPr lang="en-US" sz="1600" dirty="0" err="1" smtClean="0">
                <a:solidFill>
                  <a:schemeClr val="bg1"/>
                </a:solidFill>
                <a:latin typeface="Times New Roman" panose="02020603050405020304" pitchFamily="18" charset="0"/>
                <a:cs typeface="Times New Roman" panose="02020603050405020304" pitchFamily="18" charset="0"/>
              </a:rPr>
              <a:t>ru</a:t>
            </a:r>
            <a:endParaRPr lang="en-US" sz="1600" dirty="0">
              <a:solidFill>
                <a:schemeClr val="bg1"/>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3347864" y="4581128"/>
            <a:ext cx="3019263" cy="2088232"/>
          </a:xfrm>
          <a:prstGeom prst="rect">
            <a:avLst/>
          </a:prstGeom>
        </p:spPr>
      </p:pic>
    </p:spTree>
    <p:extLst>
      <p:ext uri="{BB962C8B-B14F-4D97-AF65-F5344CB8AC3E}">
        <p14:creationId xmlns:p14="http://schemas.microsoft.com/office/powerpoint/2010/main" val="25114248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1"/>
          <p:cNvSpPr>
            <a:spLocks noGrp="1"/>
          </p:cNvSpPr>
          <p:nvPr>
            <p:ph type="title"/>
          </p:nvPr>
        </p:nvSpPr>
        <p:spPr>
          <a:xfrm>
            <a:off x="0" y="1"/>
            <a:ext cx="9144000" cy="476671"/>
          </a:xfrm>
        </p:spPr>
        <p:txBody>
          <a:bodyPr>
            <a:normAutofit/>
          </a:bodyPr>
          <a:lstStyle/>
          <a:p>
            <a:pPr algn="ctr"/>
            <a:r>
              <a:rPr lang="ru-RU" sz="2400" b="1" dirty="0" smtClean="0">
                <a:solidFill>
                  <a:srgbClr val="006699"/>
                </a:solidFill>
                <a:latin typeface="Times New Roman" panose="02020603050405020304" pitchFamily="18" charset="0"/>
                <a:cs typeface="Times New Roman" panose="02020603050405020304" pitchFamily="18" charset="0"/>
              </a:rPr>
              <a:t>21. </a:t>
            </a:r>
            <a:r>
              <a:rPr lang="ru-RU" sz="2400" b="1" dirty="0">
                <a:solidFill>
                  <a:srgbClr val="006699"/>
                </a:solidFill>
                <a:latin typeface="Times New Roman" panose="02020603050405020304" pitchFamily="18" charset="0"/>
                <a:cs typeface="Times New Roman" panose="02020603050405020304" pitchFamily="18" charset="0"/>
              </a:rPr>
              <a:t>Объекты для инвесторов</a:t>
            </a:r>
          </a:p>
        </p:txBody>
      </p:sp>
      <p:sp>
        <p:nvSpPr>
          <p:cNvPr id="4" name="Номер слайда 3"/>
          <p:cNvSpPr>
            <a:spLocks noGrp="1"/>
          </p:cNvSpPr>
          <p:nvPr>
            <p:ph type="sldNum" sz="quarter" idx="12"/>
          </p:nvPr>
        </p:nvSpPr>
        <p:spPr>
          <a:xfrm>
            <a:off x="7810108" y="6492875"/>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53</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15" name="Объект 2"/>
          <p:cNvSpPr txBox="1">
            <a:spLocks/>
          </p:cNvSpPr>
          <p:nvPr/>
        </p:nvSpPr>
        <p:spPr>
          <a:xfrm>
            <a:off x="827585" y="620688"/>
            <a:ext cx="7704856" cy="10801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just">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r>
              <a:rPr lang="ru-RU" sz="1600" dirty="0">
                <a:solidFill>
                  <a:schemeClr val="bg1"/>
                </a:solidFill>
                <a:latin typeface="Times New Roman" panose="02020603050405020304" pitchFamily="18" charset="0"/>
                <a:cs typeface="Times New Roman" panose="02020603050405020304" pitchFamily="18" charset="0"/>
              </a:rPr>
              <a:t>Администрация </a:t>
            </a:r>
            <a:r>
              <a:rPr lang="ru-RU" sz="1600" dirty="0" err="1">
                <a:solidFill>
                  <a:schemeClr val="bg1"/>
                </a:solidFill>
                <a:latin typeface="Times New Roman" panose="02020603050405020304" pitchFamily="18" charset="0"/>
                <a:cs typeface="Times New Roman" panose="02020603050405020304" pitchFamily="18" charset="0"/>
              </a:rPr>
              <a:t>Тулунского</a:t>
            </a:r>
            <a:r>
              <a:rPr lang="ru-RU" sz="1600" dirty="0">
                <a:solidFill>
                  <a:schemeClr val="bg1"/>
                </a:solidFill>
                <a:latin typeface="Times New Roman" panose="02020603050405020304" pitchFamily="18" charset="0"/>
                <a:cs typeface="Times New Roman" panose="02020603050405020304" pitchFamily="18" charset="0"/>
              </a:rPr>
              <a:t> муниципального района на постоянной основе проводит работу по установлению площадок и объектов, которые могут быть предложены для реализации инвестиционных проектов, начала </a:t>
            </a:r>
            <a:r>
              <a:rPr lang="ru-RU" sz="1600" dirty="0" smtClean="0">
                <a:solidFill>
                  <a:schemeClr val="bg1"/>
                </a:solidFill>
                <a:latin typeface="Times New Roman" panose="02020603050405020304" pitchFamily="18" charset="0"/>
                <a:cs typeface="Times New Roman" panose="02020603050405020304" pitchFamily="18" charset="0"/>
              </a:rPr>
              <a:t>предпринимательской </a:t>
            </a:r>
            <a:r>
              <a:rPr lang="ru-RU" sz="1600" dirty="0">
                <a:solidFill>
                  <a:schemeClr val="bg1"/>
                </a:solidFill>
                <a:latin typeface="Times New Roman" panose="02020603050405020304" pitchFamily="18" charset="0"/>
                <a:cs typeface="Times New Roman" panose="02020603050405020304" pitchFamily="18" charset="0"/>
              </a:rPr>
              <a:t>деятельности. </a:t>
            </a:r>
            <a:endParaRPr lang="ru-RU" sz="1400" dirty="0">
              <a:solidFill>
                <a:schemeClr val="bg1"/>
              </a:solidFill>
              <a:latin typeface="Times New Roman" panose="02020603050405020304" pitchFamily="18" charset="0"/>
              <a:cs typeface="Times New Roman" panose="02020603050405020304" pitchFamily="18" charset="0"/>
            </a:endParaRPr>
          </a:p>
        </p:txBody>
      </p:sp>
      <p:sp>
        <p:nvSpPr>
          <p:cNvPr id="16" name="Заголовок 1"/>
          <p:cNvSpPr txBox="1">
            <a:spLocks/>
          </p:cNvSpPr>
          <p:nvPr/>
        </p:nvSpPr>
        <p:spPr>
          <a:xfrm>
            <a:off x="899592" y="1628800"/>
            <a:ext cx="7488833" cy="194421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450000"/>
            <a:r>
              <a:rPr lang="ru-RU" sz="1800" b="1" u="sng" dirty="0">
                <a:solidFill>
                  <a:srgbClr val="002060"/>
                </a:solidFill>
                <a:latin typeface="Times New Roman" panose="02020603050405020304" pitchFamily="18" charset="0"/>
                <a:cs typeface="Times New Roman" panose="02020603050405020304" pitchFamily="18" charset="0"/>
              </a:rPr>
              <a:t>Свободные производственные площадки</a:t>
            </a:r>
          </a:p>
          <a:p>
            <a:pPr indent="450000" algn="l"/>
            <a:endParaRPr lang="ru-RU" sz="1600" dirty="0">
              <a:latin typeface="Times New Roman" panose="02020603050405020304" pitchFamily="18" charset="0"/>
              <a:cs typeface="Times New Roman" panose="02020603050405020304" pitchFamily="18" charset="0"/>
            </a:endParaRPr>
          </a:p>
          <a:p>
            <a:pPr indent="450000" algn="just"/>
            <a:r>
              <a:rPr lang="ru-RU" sz="1600" b="1" u="sng" dirty="0" smtClean="0">
                <a:solidFill>
                  <a:srgbClr val="0033CC"/>
                </a:solidFill>
                <a:latin typeface="Times New Roman" panose="02020603050405020304" pitchFamily="18" charset="0"/>
                <a:cs typeface="Times New Roman" panose="02020603050405020304" pitchFamily="18" charset="0"/>
              </a:rPr>
              <a:t>Часть </a:t>
            </a:r>
            <a:r>
              <a:rPr lang="ru-RU" sz="1600" b="1" u="sng" dirty="0" err="1" smtClean="0">
                <a:solidFill>
                  <a:srgbClr val="0033CC"/>
                </a:solidFill>
                <a:latin typeface="Times New Roman" panose="02020603050405020304" pitchFamily="18" charset="0"/>
                <a:cs typeface="Times New Roman" panose="02020603050405020304" pitchFamily="18" charset="0"/>
              </a:rPr>
              <a:t>промплощадки</a:t>
            </a:r>
            <a:r>
              <a:rPr lang="ru-RU" sz="1600" b="1" u="sng" dirty="0" smtClean="0">
                <a:solidFill>
                  <a:srgbClr val="0033CC"/>
                </a:solidFill>
                <a:latin typeface="Times New Roman" panose="02020603050405020304" pitchFamily="18" charset="0"/>
                <a:cs typeface="Times New Roman" panose="02020603050405020304" pitchFamily="18" charset="0"/>
              </a:rPr>
              <a:t> </a:t>
            </a:r>
            <a:r>
              <a:rPr lang="ru-RU" sz="1600" b="1" u="sng" dirty="0" err="1">
                <a:solidFill>
                  <a:srgbClr val="0033CC"/>
                </a:solidFill>
                <a:latin typeface="Times New Roman" panose="02020603050405020304" pitchFamily="18" charset="0"/>
                <a:cs typeface="Times New Roman" panose="02020603050405020304" pitchFamily="18" charset="0"/>
              </a:rPr>
              <a:t>Азейского</a:t>
            </a:r>
            <a:r>
              <a:rPr lang="ru-RU" sz="1600" b="1" u="sng" dirty="0">
                <a:solidFill>
                  <a:srgbClr val="0033CC"/>
                </a:solidFill>
                <a:latin typeface="Times New Roman" panose="02020603050405020304" pitchFamily="18" charset="0"/>
                <a:cs typeface="Times New Roman" panose="02020603050405020304" pitchFamily="18" charset="0"/>
              </a:rPr>
              <a:t> разреза.</a:t>
            </a:r>
            <a:r>
              <a:rPr lang="ru-RU" sz="1600" dirty="0">
                <a:solidFill>
                  <a:srgbClr val="0033CC"/>
                </a:solidFill>
                <a:latin typeface="Times New Roman" panose="02020603050405020304" pitchFamily="18" charset="0"/>
                <a:cs typeface="Times New Roman" panose="02020603050405020304" pitchFamily="18" charset="0"/>
              </a:rPr>
              <a:t> </a:t>
            </a:r>
            <a:r>
              <a:rPr lang="ru-RU" sz="1600" dirty="0">
                <a:solidFill>
                  <a:schemeClr val="bg1"/>
                </a:solidFill>
                <a:latin typeface="Times New Roman" panose="02020603050405020304" pitchFamily="18" charset="0"/>
                <a:cs typeface="Times New Roman" panose="02020603050405020304" pitchFamily="18" charset="0"/>
              </a:rPr>
              <a:t>На площадке было размещено угледобывающее предприятие – филиал ООО «Компания «</a:t>
            </a:r>
            <a:r>
              <a:rPr lang="ru-RU" sz="1600" dirty="0" err="1">
                <a:solidFill>
                  <a:schemeClr val="bg1"/>
                </a:solidFill>
                <a:latin typeface="Times New Roman" panose="02020603050405020304" pitchFamily="18" charset="0"/>
                <a:cs typeface="Times New Roman" panose="02020603050405020304" pitchFamily="18" charset="0"/>
              </a:rPr>
              <a:t>Востсибуголь</a:t>
            </a:r>
            <a:r>
              <a:rPr lang="ru-RU" sz="1600" dirty="0">
                <a:solidFill>
                  <a:schemeClr val="bg1"/>
                </a:solidFill>
                <a:latin typeface="Times New Roman" panose="02020603050405020304" pitchFamily="18" charset="0"/>
                <a:cs typeface="Times New Roman" panose="02020603050405020304" pitchFamily="18" charset="0"/>
              </a:rPr>
              <a:t>». Эффективным будет размещение деревообрабатывающего производства. Ближайшие производства – угледобывающие предприятия, залежи полезных ископаемых – каменный уголь, лесохозяйственные ресурсы.</a:t>
            </a:r>
            <a:endParaRPr lang="ru-RU" sz="1600" b="1" u="sng" dirty="0">
              <a:solidFill>
                <a:schemeClr val="bg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6580" y="3737746"/>
            <a:ext cx="3546866" cy="2337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352663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107504" y="1"/>
            <a:ext cx="9036496" cy="620688"/>
          </a:xfrm>
        </p:spPr>
        <p:txBody>
          <a:bodyPr>
            <a:normAutofit/>
          </a:bodyPr>
          <a:lstStyle/>
          <a:p>
            <a:pPr algn="ctr"/>
            <a:r>
              <a:rPr lang="ru-RU" sz="1800" b="1" u="sng" cap="none" dirty="0" smtClean="0">
                <a:solidFill>
                  <a:srgbClr val="006699"/>
                </a:solidFill>
                <a:latin typeface="Times New Roman" panose="02020603050405020304" pitchFamily="18" charset="0"/>
                <a:cs typeface="Times New Roman" panose="02020603050405020304" pitchFamily="18" charset="0"/>
              </a:rPr>
              <a:t>Характеристика производственной площадки</a:t>
            </a:r>
            <a:endParaRPr lang="ru-RU" sz="1800" b="1" u="sng" dirty="0">
              <a:solidFill>
                <a:srgbClr val="006699"/>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54</a:t>
            </a:fld>
            <a:endParaRPr lang="ru-RU" sz="1200" dirty="0">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482881022"/>
              </p:ext>
            </p:extLst>
          </p:nvPr>
        </p:nvGraphicFramePr>
        <p:xfrm>
          <a:off x="827584" y="620689"/>
          <a:ext cx="7560840" cy="6237311"/>
        </p:xfrm>
        <a:graphic>
          <a:graphicData uri="http://schemas.openxmlformats.org/drawingml/2006/table">
            <a:tbl>
              <a:tblPr firstRow="1" bandRow="1">
                <a:tableStyleId>{5C22544A-7EE6-4342-B048-85BDC9FD1C3A}</a:tableStyleId>
              </a:tblPr>
              <a:tblGrid>
                <a:gridCol w="546841">
                  <a:extLst>
                    <a:ext uri="{9D8B030D-6E8A-4147-A177-3AD203B41FA5}">
                      <a16:colId xmlns:a16="http://schemas.microsoft.com/office/drawing/2014/main" val="2807637311"/>
                    </a:ext>
                  </a:extLst>
                </a:gridCol>
                <a:gridCol w="1716193">
                  <a:extLst>
                    <a:ext uri="{9D8B030D-6E8A-4147-A177-3AD203B41FA5}">
                      <a16:colId xmlns:a16="http://schemas.microsoft.com/office/drawing/2014/main" val="3303607468"/>
                    </a:ext>
                  </a:extLst>
                </a:gridCol>
                <a:gridCol w="5297806">
                  <a:extLst>
                    <a:ext uri="{9D8B030D-6E8A-4147-A177-3AD203B41FA5}">
                      <a16:colId xmlns:a16="http://schemas.microsoft.com/office/drawing/2014/main" val="2784738829"/>
                    </a:ext>
                  </a:extLst>
                </a:gridCol>
              </a:tblGrid>
              <a:tr h="522767">
                <a:tc>
                  <a:txBody>
                    <a:bodyPr/>
                    <a:lstStyle/>
                    <a:p>
                      <a:pPr algn="ctr"/>
                      <a:r>
                        <a:rPr lang="ru-RU" sz="1400" dirty="0">
                          <a:latin typeface="Times New Roman" panose="02020603050405020304" pitchFamily="18" charset="0"/>
                          <a:cs typeface="Times New Roman" panose="02020603050405020304" pitchFamily="18" charset="0"/>
                        </a:rPr>
                        <a:t>№ п/п</a:t>
                      </a:r>
                    </a:p>
                  </a:txBody>
                  <a:tcPr>
                    <a:solidFill>
                      <a:schemeClr val="accent5">
                        <a:lumMod val="75000"/>
                      </a:schemeClr>
                    </a:solidFill>
                  </a:tcPr>
                </a:tc>
                <a:tc>
                  <a:txBody>
                    <a:bodyPr/>
                    <a:lstStyle/>
                    <a:p>
                      <a:pPr algn="ctr"/>
                      <a:r>
                        <a:rPr lang="ru-RU" sz="1400" dirty="0">
                          <a:latin typeface="Times New Roman" panose="02020603050405020304" pitchFamily="18" charset="0"/>
                          <a:cs typeface="Times New Roman" panose="02020603050405020304" pitchFamily="18" charset="0"/>
                        </a:rPr>
                        <a:t>Характеристика</a:t>
                      </a:r>
                    </a:p>
                  </a:txBody>
                  <a:tcPr>
                    <a:solidFill>
                      <a:schemeClr val="accent5">
                        <a:lumMod val="75000"/>
                      </a:schemeClr>
                    </a:solidFill>
                  </a:tcPr>
                </a:tc>
                <a:tc>
                  <a:txBody>
                    <a:bodyPr/>
                    <a:lstStyle/>
                    <a:p>
                      <a:pPr algn="ctr"/>
                      <a:r>
                        <a:rPr lang="ru-RU" sz="1400" dirty="0">
                          <a:latin typeface="Times New Roman" panose="02020603050405020304" pitchFamily="18" charset="0"/>
                          <a:cs typeface="Times New Roman" panose="02020603050405020304" pitchFamily="18" charset="0"/>
                        </a:rPr>
                        <a:t>Свободная площадка</a:t>
                      </a:r>
                    </a:p>
                  </a:txBody>
                  <a:tcPr>
                    <a:solidFill>
                      <a:schemeClr val="accent5">
                        <a:lumMod val="75000"/>
                      </a:schemeClr>
                    </a:solidFill>
                  </a:tcPr>
                </a:tc>
                <a:extLst>
                  <a:ext uri="{0D108BD9-81ED-4DB2-BD59-A6C34878D82A}">
                    <a16:rowId xmlns:a16="http://schemas.microsoft.com/office/drawing/2014/main" val="2191112330"/>
                  </a:ext>
                </a:extLst>
              </a:tr>
              <a:tr h="579981">
                <a:tc>
                  <a:txBody>
                    <a:bodyPr/>
                    <a:lstStyle/>
                    <a:p>
                      <a:pPr algn="ctr"/>
                      <a:r>
                        <a:rPr lang="ru-RU" sz="1400" dirty="0">
                          <a:latin typeface="Times New Roman" panose="02020603050405020304" pitchFamily="18" charset="0"/>
                          <a:cs typeface="Times New Roman" panose="02020603050405020304" pitchFamily="18" charset="0"/>
                        </a:rPr>
                        <a:t>1</a:t>
                      </a:r>
                    </a:p>
                  </a:txBody>
                  <a:tcPr>
                    <a:solidFill>
                      <a:schemeClr val="accent5">
                        <a:lumMod val="40000"/>
                        <a:lumOff val="60000"/>
                      </a:schemeClr>
                    </a:solidFill>
                  </a:tcPr>
                </a:tc>
                <a:tc>
                  <a:txBody>
                    <a:bodyPr/>
                    <a:lstStyle/>
                    <a:p>
                      <a:pPr algn="l"/>
                      <a:r>
                        <a:rPr lang="ru-RU" sz="1400" dirty="0">
                          <a:latin typeface="Times New Roman" panose="02020603050405020304" pitchFamily="18" charset="0"/>
                          <a:cs typeface="Times New Roman" panose="02020603050405020304" pitchFamily="18" charset="0"/>
                        </a:rPr>
                        <a:t>Расположение</a:t>
                      </a:r>
                    </a:p>
                  </a:txBody>
                  <a:tcPr>
                    <a:solidFill>
                      <a:schemeClr val="accent5">
                        <a:lumMod val="40000"/>
                        <a:lumOff val="60000"/>
                      </a:schemeClr>
                    </a:solidFill>
                  </a:tcPr>
                </a:tc>
                <a:tc>
                  <a:txBody>
                    <a:bodyPr/>
                    <a:lstStyle/>
                    <a:p>
                      <a:r>
                        <a:rPr lang="ru-RU" sz="1400" kern="1200" dirty="0">
                          <a:solidFill>
                            <a:schemeClr val="dk1"/>
                          </a:solidFill>
                          <a:effectLst/>
                          <a:latin typeface="Times New Roman" panose="02020603050405020304" pitchFamily="18" charset="0"/>
                          <a:ea typeface="+mn-ea"/>
                          <a:cs typeface="Times New Roman" panose="02020603050405020304" pitchFamily="18" charset="0"/>
                        </a:rPr>
                        <a:t>Иркутская область, Тулунский район, 2,5 км южнее села </a:t>
                      </a:r>
                      <a:r>
                        <a:rPr lang="ru-RU" sz="1400" kern="1200" dirty="0" err="1">
                          <a:solidFill>
                            <a:schemeClr val="dk1"/>
                          </a:solidFill>
                          <a:effectLst/>
                          <a:latin typeface="Times New Roman" panose="02020603050405020304" pitchFamily="18" charset="0"/>
                          <a:ea typeface="+mn-ea"/>
                          <a:cs typeface="Times New Roman" panose="02020603050405020304" pitchFamily="18" charset="0"/>
                        </a:rPr>
                        <a:t>Азей</a:t>
                      </a:r>
                      <a:r>
                        <a:rPr lang="ru-RU" sz="1400" kern="1200" dirty="0">
                          <a:solidFill>
                            <a:schemeClr val="dk1"/>
                          </a:solidFill>
                          <a:effectLst/>
                          <a:latin typeface="Times New Roman" panose="02020603050405020304" pitchFamily="18" charset="0"/>
                          <a:ea typeface="+mn-ea"/>
                          <a:cs typeface="Times New Roman" panose="02020603050405020304" pitchFamily="18" charset="0"/>
                        </a:rPr>
                        <a:t>, </a:t>
                      </a:r>
                      <a:r>
                        <a:rPr lang="ru-RU" sz="1400" kern="1200" dirty="0" err="1">
                          <a:solidFill>
                            <a:schemeClr val="dk1"/>
                          </a:solidFill>
                          <a:effectLst/>
                          <a:latin typeface="Times New Roman" panose="02020603050405020304" pitchFamily="18" charset="0"/>
                          <a:ea typeface="+mn-ea"/>
                          <a:cs typeface="Times New Roman" panose="02020603050405020304" pitchFamily="18" charset="0"/>
                        </a:rPr>
                        <a:t>промплощадка</a:t>
                      </a:r>
                      <a:r>
                        <a:rPr lang="ru-RU" sz="1400" kern="1200" dirty="0">
                          <a:solidFill>
                            <a:schemeClr val="dk1"/>
                          </a:solidFill>
                          <a:effectLst/>
                          <a:latin typeface="Times New Roman" panose="02020603050405020304" pitchFamily="18" charset="0"/>
                          <a:ea typeface="+mn-ea"/>
                          <a:cs typeface="Times New Roman" panose="02020603050405020304" pitchFamily="18" charset="0"/>
                        </a:rPr>
                        <a:t> </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разреза  «</a:t>
                      </a:r>
                      <a:r>
                        <a:rPr lang="ru-RU" sz="1400" kern="1200" dirty="0" err="1" smtClean="0">
                          <a:solidFill>
                            <a:schemeClr val="dk1"/>
                          </a:solidFill>
                          <a:effectLst/>
                          <a:latin typeface="Times New Roman" panose="02020603050405020304" pitchFamily="18" charset="0"/>
                          <a:ea typeface="+mn-ea"/>
                          <a:cs typeface="Times New Roman" panose="02020603050405020304" pitchFamily="18" charset="0"/>
                        </a:rPr>
                        <a:t>Азейский</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extLst>
                  <a:ext uri="{0D108BD9-81ED-4DB2-BD59-A6C34878D82A}">
                    <a16:rowId xmlns:a16="http://schemas.microsoft.com/office/drawing/2014/main" val="3413000804"/>
                  </a:ext>
                </a:extLst>
              </a:tr>
              <a:tr h="1599052">
                <a:tc>
                  <a:txBody>
                    <a:bodyPr/>
                    <a:lstStyle/>
                    <a:p>
                      <a:pPr algn="ctr"/>
                      <a:r>
                        <a:rPr lang="ru-RU" sz="1400" dirty="0">
                          <a:latin typeface="Times New Roman" panose="02020603050405020304" pitchFamily="18" charset="0"/>
                          <a:cs typeface="Times New Roman" panose="02020603050405020304" pitchFamily="18" charset="0"/>
                        </a:rPr>
                        <a:t>2</a:t>
                      </a:r>
                    </a:p>
                  </a:txBody>
                  <a:tcPr>
                    <a:solidFill>
                      <a:schemeClr val="accent5">
                        <a:lumMod val="20000"/>
                        <a:lumOff val="80000"/>
                      </a:schemeClr>
                    </a:solidFill>
                  </a:tcPr>
                </a:tc>
                <a:tc>
                  <a:txBody>
                    <a:bodyPr/>
                    <a:lstStyle/>
                    <a:p>
                      <a:pPr algn="l"/>
                      <a:r>
                        <a:rPr lang="ru-RU" sz="1400" dirty="0">
                          <a:latin typeface="Times New Roman" panose="02020603050405020304" pitchFamily="18" charset="0"/>
                          <a:cs typeface="Times New Roman" panose="02020603050405020304" pitchFamily="18" charset="0"/>
                        </a:rPr>
                        <a:t>Удаленность</a:t>
                      </a:r>
                      <a:r>
                        <a:rPr lang="ru-RU" sz="1400" baseline="0" dirty="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r>
                        <a:rPr lang="ru-RU" sz="1400" kern="1200" dirty="0">
                          <a:solidFill>
                            <a:schemeClr val="dk1"/>
                          </a:solidFill>
                          <a:effectLst/>
                          <a:latin typeface="Times New Roman" panose="02020603050405020304" pitchFamily="18" charset="0"/>
                          <a:ea typeface="+mn-ea"/>
                          <a:cs typeface="Times New Roman" panose="02020603050405020304" pitchFamily="18" charset="0"/>
                        </a:rPr>
                        <a:t>370 км от областного центра.</a:t>
                      </a:r>
                    </a:p>
                    <a:p>
                      <a:r>
                        <a:rPr lang="ru-RU" sz="1400" kern="1200" dirty="0">
                          <a:solidFill>
                            <a:schemeClr val="dk1"/>
                          </a:solidFill>
                          <a:effectLst/>
                          <a:latin typeface="Times New Roman" panose="02020603050405020304" pitchFamily="18" charset="0"/>
                          <a:ea typeface="+mn-ea"/>
                          <a:cs typeface="Times New Roman" panose="02020603050405020304" pitchFamily="18" charset="0"/>
                        </a:rPr>
                        <a:t>19 км. от центра муниципального образования (г. Тулуна).</a:t>
                      </a:r>
                    </a:p>
                    <a:p>
                      <a:r>
                        <a:rPr lang="ru-RU" sz="1400" kern="1200" dirty="0">
                          <a:solidFill>
                            <a:schemeClr val="dk1"/>
                          </a:solidFill>
                          <a:effectLst/>
                          <a:latin typeface="Times New Roman" panose="02020603050405020304" pitchFamily="18" charset="0"/>
                          <a:ea typeface="+mn-ea"/>
                          <a:cs typeface="Times New Roman" panose="02020603050405020304" pitchFamily="18" charset="0"/>
                        </a:rPr>
                        <a:t>Прилегает к производственной площадки ООО «Компания «</a:t>
                      </a:r>
                      <a:r>
                        <a:rPr lang="ru-RU" sz="1400" kern="1200" dirty="0" err="1">
                          <a:solidFill>
                            <a:schemeClr val="dk1"/>
                          </a:solidFill>
                          <a:effectLst/>
                          <a:latin typeface="Times New Roman" panose="02020603050405020304" pitchFamily="18" charset="0"/>
                          <a:ea typeface="+mn-ea"/>
                          <a:cs typeface="Times New Roman" panose="02020603050405020304" pitchFamily="18" charset="0"/>
                        </a:rPr>
                        <a:t>Востсибуголь</a:t>
                      </a:r>
                      <a:r>
                        <a:rPr lang="ru-RU" sz="1400" kern="1200" dirty="0">
                          <a:solidFill>
                            <a:schemeClr val="dk1"/>
                          </a:solidFill>
                          <a:effectLst/>
                          <a:latin typeface="Times New Roman" panose="02020603050405020304" pitchFamily="18" charset="0"/>
                          <a:ea typeface="+mn-ea"/>
                          <a:cs typeface="Times New Roman" panose="02020603050405020304" pitchFamily="18" charset="0"/>
                        </a:rPr>
                        <a:t>».</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3,6 </a:t>
                      </a:r>
                      <a:r>
                        <a:rPr lang="ru-RU" sz="1400" kern="1200" dirty="0">
                          <a:solidFill>
                            <a:schemeClr val="dk1"/>
                          </a:solidFill>
                          <a:effectLst/>
                          <a:latin typeface="Times New Roman" panose="02020603050405020304" pitchFamily="18" charset="0"/>
                          <a:ea typeface="+mn-ea"/>
                          <a:cs typeface="Times New Roman" panose="02020603050405020304" pitchFamily="18" charset="0"/>
                        </a:rPr>
                        <a:t>от ближайших жилых домов</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3,2 км. от автомагистрали Р-255 «Сибирь».</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3,6 км. от ж/д станции.</a:t>
                      </a:r>
                      <a:endParaRPr lang="ru-RU" sz="1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val="3705642543"/>
                  </a:ext>
                </a:extLst>
              </a:tr>
              <a:tr h="552663">
                <a:tc>
                  <a:txBody>
                    <a:bodyPr/>
                    <a:lstStyle/>
                    <a:p>
                      <a:pPr algn="ctr"/>
                      <a:r>
                        <a:rPr lang="ru-RU" sz="1400" dirty="0">
                          <a:latin typeface="Times New Roman" panose="02020603050405020304" pitchFamily="18" charset="0"/>
                          <a:cs typeface="Times New Roman" panose="02020603050405020304" pitchFamily="18" charset="0"/>
                        </a:rPr>
                        <a:t>3</a:t>
                      </a:r>
                    </a:p>
                  </a:txBody>
                  <a:tcPr>
                    <a:solidFill>
                      <a:schemeClr val="accent5">
                        <a:lumMod val="40000"/>
                        <a:lumOff val="60000"/>
                      </a:schemeClr>
                    </a:solidFill>
                  </a:tcPr>
                </a:tc>
                <a:tc>
                  <a:txBody>
                    <a:bodyPr/>
                    <a:lstStyle/>
                    <a:p>
                      <a:pPr algn="l"/>
                      <a:r>
                        <a:rPr lang="ru-RU" sz="1400" dirty="0">
                          <a:latin typeface="Times New Roman" panose="02020603050405020304" pitchFamily="18" charset="0"/>
                          <a:cs typeface="Times New Roman" panose="02020603050405020304" pitchFamily="18" charset="0"/>
                        </a:rPr>
                        <a:t>Наличие подъездных путей</a:t>
                      </a:r>
                    </a:p>
                  </a:txBody>
                  <a:tcPr>
                    <a:solidFill>
                      <a:schemeClr val="accent5">
                        <a:lumMod val="40000"/>
                        <a:lumOff val="60000"/>
                      </a:schemeClr>
                    </a:solidFill>
                  </a:tcPr>
                </a:tc>
                <a:tc>
                  <a:txBody>
                    <a:bodyPr/>
                    <a:lstStyle/>
                    <a:p>
                      <a:r>
                        <a:rPr lang="ru-RU" sz="1400" kern="1200" dirty="0">
                          <a:solidFill>
                            <a:schemeClr val="dk1"/>
                          </a:solidFill>
                          <a:effectLst/>
                          <a:latin typeface="Times New Roman" panose="02020603050405020304" pitchFamily="18" charset="0"/>
                          <a:ea typeface="+mn-ea"/>
                          <a:cs typeface="Times New Roman" panose="02020603050405020304" pitchFamily="18" charset="0"/>
                        </a:rPr>
                        <a:t>Авто – имеется</a:t>
                      </a:r>
                    </a:p>
                    <a:p>
                      <a:r>
                        <a:rPr lang="ru-RU" sz="1400" kern="1200" dirty="0">
                          <a:solidFill>
                            <a:schemeClr val="dk1"/>
                          </a:solidFill>
                          <a:effectLst/>
                          <a:latin typeface="Times New Roman" panose="02020603050405020304" pitchFamily="18" charset="0"/>
                          <a:ea typeface="+mn-ea"/>
                          <a:cs typeface="Times New Roman" panose="02020603050405020304" pitchFamily="18" charset="0"/>
                        </a:rPr>
                        <a:t>Ж/д – имеется</a:t>
                      </a:r>
                      <a:endParaRPr lang="ru-RU" sz="1400" dirty="0">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extLst>
                  <a:ext uri="{0D108BD9-81ED-4DB2-BD59-A6C34878D82A}">
                    <a16:rowId xmlns:a16="http://schemas.microsoft.com/office/drawing/2014/main" val="1470827020"/>
                  </a:ext>
                </a:extLst>
              </a:tr>
              <a:tr h="1814310">
                <a:tc>
                  <a:txBody>
                    <a:bodyPr/>
                    <a:lstStyle/>
                    <a:p>
                      <a:pPr algn="ctr"/>
                      <a:r>
                        <a:rPr lang="ru-RU" sz="1400" dirty="0">
                          <a:latin typeface="Times New Roman" panose="02020603050405020304" pitchFamily="18" charset="0"/>
                          <a:cs typeface="Times New Roman" panose="02020603050405020304" pitchFamily="18" charset="0"/>
                        </a:rPr>
                        <a:t>4</a:t>
                      </a:r>
                    </a:p>
                  </a:txBody>
                  <a:tcPr>
                    <a:solidFill>
                      <a:schemeClr val="accent5">
                        <a:lumMod val="20000"/>
                        <a:lumOff val="80000"/>
                      </a:schemeClr>
                    </a:solidFill>
                  </a:tcPr>
                </a:tc>
                <a:tc>
                  <a:txBody>
                    <a:bodyPr/>
                    <a:lstStyle/>
                    <a:p>
                      <a:pPr algn="l"/>
                      <a:r>
                        <a:rPr lang="ru-RU" sz="1400" dirty="0">
                          <a:latin typeface="Times New Roman" panose="02020603050405020304" pitchFamily="18" charset="0"/>
                          <a:cs typeface="Times New Roman" panose="02020603050405020304" pitchFamily="18" charset="0"/>
                        </a:rPr>
                        <a:t>Характеристика территории площадки</a:t>
                      </a:r>
                    </a:p>
                  </a:txBody>
                  <a:tcPr>
                    <a:solidFill>
                      <a:schemeClr val="accent5">
                        <a:lumMod val="20000"/>
                        <a:lumOff val="80000"/>
                      </a:schemeClr>
                    </a:solidFill>
                  </a:tcPr>
                </a:tc>
                <a:tc>
                  <a:txBody>
                    <a:bodyPr/>
                    <a:lstStyle/>
                    <a:p>
                      <a:r>
                        <a:rPr lang="ru-RU" sz="1400" kern="1200" dirty="0">
                          <a:solidFill>
                            <a:schemeClr val="dk1"/>
                          </a:solidFill>
                          <a:effectLst/>
                          <a:latin typeface="Times New Roman" panose="02020603050405020304" pitchFamily="18" charset="0"/>
                          <a:ea typeface="+mn-ea"/>
                          <a:cs typeface="Times New Roman" panose="02020603050405020304" pitchFamily="18" charset="0"/>
                        </a:rPr>
                        <a:t>Площадь – 5,3 га</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 Часть земельного участка № 38:15:060502:133.</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Ограждения </a:t>
                      </a:r>
                      <a:r>
                        <a:rPr lang="ru-RU" sz="1400" kern="1200" dirty="0">
                          <a:solidFill>
                            <a:schemeClr val="dk1"/>
                          </a:solidFill>
                          <a:effectLst/>
                          <a:latin typeface="Times New Roman" panose="02020603050405020304" pitchFamily="18" charset="0"/>
                          <a:ea typeface="+mn-ea"/>
                          <a:cs typeface="Times New Roman" panose="02020603050405020304" pitchFamily="18" charset="0"/>
                        </a:rPr>
                        <a:t>– нет.</a:t>
                      </a:r>
                    </a:p>
                    <a:p>
                      <a:r>
                        <a:rPr lang="ru-RU" sz="1400" kern="1200" dirty="0">
                          <a:solidFill>
                            <a:schemeClr val="dk1"/>
                          </a:solidFill>
                          <a:effectLst/>
                          <a:latin typeface="Times New Roman" panose="02020603050405020304" pitchFamily="18" charset="0"/>
                          <a:ea typeface="+mn-ea"/>
                          <a:cs typeface="Times New Roman" panose="02020603050405020304" pitchFamily="18" charset="0"/>
                        </a:rPr>
                        <a:t>Строения – </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есть два трехэтажных административных здания общей площадью 7454 кв. м., здание </a:t>
                      </a:r>
                      <a:r>
                        <a:rPr lang="ru-RU" sz="1400" kern="1200" dirty="0" err="1" smtClean="0">
                          <a:solidFill>
                            <a:schemeClr val="dk1"/>
                          </a:solidFill>
                          <a:effectLst/>
                          <a:latin typeface="Times New Roman" panose="02020603050405020304" pitchFamily="18" charset="0"/>
                          <a:ea typeface="+mn-ea"/>
                          <a:cs typeface="Times New Roman" panose="02020603050405020304" pitchFamily="18" charset="0"/>
                        </a:rPr>
                        <a:t>автобульдозерного</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 парка площадью 481 кв. м., двухэтажное здание столовой площадью 1364 кв. м., два здания гаража общей площадью 897 кв. м., четыре производственных строений.</a:t>
                      </a:r>
                    </a:p>
                    <a:p>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Возможность расширения – есть, 8,3 га</a:t>
                      </a:r>
                      <a:r>
                        <a:rPr lang="ru-RU" sz="1400" kern="1200" baseline="0" dirty="0" smtClean="0">
                          <a:solidFill>
                            <a:schemeClr val="dk1"/>
                          </a:solidFill>
                          <a:effectLst/>
                          <a:latin typeface="Times New Roman" panose="02020603050405020304" pitchFamily="18" charset="0"/>
                          <a:ea typeface="+mn-ea"/>
                          <a:cs typeface="Times New Roman" panose="02020603050405020304" pitchFamily="18" charset="0"/>
                        </a:rPr>
                        <a:t> из земель лесного фонда.</a:t>
                      </a:r>
                      <a:endParaRPr lang="ru-RU" sz="1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val="41294595"/>
                  </a:ext>
                </a:extLst>
              </a:tr>
              <a:tr h="1168538">
                <a:tc>
                  <a:txBody>
                    <a:bodyPr/>
                    <a:lstStyle/>
                    <a:p>
                      <a:pPr algn="ctr"/>
                      <a:r>
                        <a:rPr lang="ru-RU" sz="1400" dirty="0">
                          <a:latin typeface="Times New Roman" panose="02020603050405020304" pitchFamily="18" charset="0"/>
                          <a:cs typeface="Times New Roman" panose="02020603050405020304" pitchFamily="18" charset="0"/>
                        </a:rPr>
                        <a:t>5</a:t>
                      </a:r>
                    </a:p>
                  </a:txBody>
                  <a:tcPr>
                    <a:solidFill>
                      <a:schemeClr val="accent5">
                        <a:lumMod val="20000"/>
                        <a:lumOff val="80000"/>
                      </a:schemeClr>
                    </a:solidFill>
                  </a:tcPr>
                </a:tc>
                <a:tc>
                  <a:txBody>
                    <a:bodyPr/>
                    <a:lstStyle/>
                    <a:p>
                      <a:pPr algn="l"/>
                      <a:r>
                        <a:rPr lang="ru-RU" sz="1400" dirty="0">
                          <a:latin typeface="Times New Roman" panose="02020603050405020304" pitchFamily="18" charset="0"/>
                          <a:cs typeface="Times New Roman" panose="02020603050405020304" pitchFamily="18" charset="0"/>
                        </a:rPr>
                        <a:t>Правовой статус площадки</a:t>
                      </a:r>
                    </a:p>
                  </a:txBody>
                  <a:tcPr>
                    <a:solidFill>
                      <a:schemeClr val="accent5">
                        <a:lumMod val="20000"/>
                        <a:lumOff val="80000"/>
                      </a:schemeClr>
                    </a:solidFill>
                  </a:tcPr>
                </a:tc>
                <a:tc>
                  <a:txBody>
                    <a:bodyPr/>
                    <a:lstStyle/>
                    <a:p>
                      <a:r>
                        <a:rPr lang="ru-RU" sz="1400" kern="1200" dirty="0">
                          <a:solidFill>
                            <a:schemeClr val="dk1"/>
                          </a:solidFill>
                          <a:effectLst/>
                          <a:latin typeface="Times New Roman" panose="02020603050405020304" pitchFamily="18" charset="0"/>
                          <a:ea typeface="+mn-ea"/>
                          <a:cs typeface="Times New Roman" panose="02020603050405020304" pitchFamily="18" charset="0"/>
                        </a:rPr>
                        <a:t>Вид собственности – частная, предлагаются к передачи в муниципальную собственность МО «Тулунский район».</a:t>
                      </a:r>
                    </a:p>
                    <a:p>
                      <a:r>
                        <a:rPr lang="ru-RU" sz="1400" kern="1200" dirty="0">
                          <a:solidFill>
                            <a:schemeClr val="dk1"/>
                          </a:solidFill>
                          <a:effectLst/>
                          <a:latin typeface="Times New Roman" panose="02020603050405020304" pitchFamily="18" charset="0"/>
                          <a:ea typeface="+mn-ea"/>
                          <a:cs typeface="Times New Roman" panose="02020603050405020304" pitchFamily="18" charset="0"/>
                        </a:rPr>
                        <a:t>Условия предоставления в пользование </a:t>
                      </a:r>
                      <a:r>
                        <a:rPr lang="ru-RU" sz="1400" kern="1200" dirty="0" smtClean="0">
                          <a:solidFill>
                            <a:schemeClr val="dk1"/>
                          </a:solidFill>
                          <a:effectLst/>
                          <a:latin typeface="Times New Roman" panose="02020603050405020304" pitchFamily="18" charset="0"/>
                          <a:ea typeface="+mn-ea"/>
                          <a:cs typeface="Times New Roman" panose="02020603050405020304" pitchFamily="18" charset="0"/>
                        </a:rPr>
                        <a:t>– продажа, аренда</a:t>
                      </a:r>
                      <a:r>
                        <a:rPr lang="ru-RU" sz="1400" kern="1200" dirty="0">
                          <a:solidFill>
                            <a:schemeClr val="dk1"/>
                          </a:solidFill>
                          <a:effectLst/>
                          <a:latin typeface="Times New Roman" panose="02020603050405020304" pitchFamily="18" charset="0"/>
                          <a:ea typeface="+mn-ea"/>
                          <a:cs typeface="Times New Roman" panose="02020603050405020304" pitchFamily="18" charset="0"/>
                        </a:rPr>
                        <a:t>, иные варианты.</a:t>
                      </a:r>
                    </a:p>
                    <a:p>
                      <a:r>
                        <a:rPr lang="ru-RU" sz="1400" kern="1200" dirty="0">
                          <a:solidFill>
                            <a:schemeClr val="dk1"/>
                          </a:solidFill>
                          <a:effectLst/>
                          <a:latin typeface="Times New Roman" panose="02020603050405020304" pitchFamily="18" charset="0"/>
                          <a:ea typeface="+mn-ea"/>
                          <a:cs typeface="Times New Roman" panose="02020603050405020304" pitchFamily="18" charset="0"/>
                        </a:rPr>
                        <a:t>Обременения, ограничения по использованию – нет.</a:t>
                      </a:r>
                      <a:endParaRPr lang="ru-RU" sz="1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val="1056050385"/>
                  </a:ext>
                </a:extLst>
              </a:tr>
            </a:tbl>
          </a:graphicData>
        </a:graphic>
      </p:graphicFrame>
    </p:spTree>
    <p:extLst>
      <p:ext uri="{BB962C8B-B14F-4D97-AF65-F5344CB8AC3E}">
        <p14:creationId xmlns:p14="http://schemas.microsoft.com/office/powerpoint/2010/main" val="38576854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812360" y="6492875"/>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55</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632107583"/>
              </p:ext>
            </p:extLst>
          </p:nvPr>
        </p:nvGraphicFramePr>
        <p:xfrm>
          <a:off x="989814" y="260648"/>
          <a:ext cx="7830658" cy="5349171"/>
        </p:xfrm>
        <a:graphic>
          <a:graphicData uri="http://schemas.openxmlformats.org/drawingml/2006/table">
            <a:tbl>
              <a:tblPr firstRow="1" bandRow="1">
                <a:tableStyleId>{5C22544A-7EE6-4342-B048-85BDC9FD1C3A}</a:tableStyleId>
              </a:tblPr>
              <a:tblGrid>
                <a:gridCol w="525925">
                  <a:extLst>
                    <a:ext uri="{9D8B030D-6E8A-4147-A177-3AD203B41FA5}">
                      <a16:colId xmlns:a16="http://schemas.microsoft.com/office/drawing/2014/main" val="2807637311"/>
                    </a:ext>
                  </a:extLst>
                </a:gridCol>
                <a:gridCol w="1817866">
                  <a:extLst>
                    <a:ext uri="{9D8B030D-6E8A-4147-A177-3AD203B41FA5}">
                      <a16:colId xmlns:a16="http://schemas.microsoft.com/office/drawing/2014/main" val="3303607468"/>
                    </a:ext>
                  </a:extLst>
                </a:gridCol>
                <a:gridCol w="5486867">
                  <a:extLst>
                    <a:ext uri="{9D8B030D-6E8A-4147-A177-3AD203B41FA5}">
                      <a16:colId xmlns:a16="http://schemas.microsoft.com/office/drawing/2014/main" val="2784738829"/>
                    </a:ext>
                  </a:extLst>
                </a:gridCol>
              </a:tblGrid>
              <a:tr h="545124">
                <a:tc>
                  <a:txBody>
                    <a:bodyPr/>
                    <a:lstStyle/>
                    <a:p>
                      <a:pPr algn="ctr"/>
                      <a:r>
                        <a:rPr lang="ru-RU" sz="1400" dirty="0">
                          <a:latin typeface="Times New Roman" panose="02020603050405020304" pitchFamily="18" charset="0"/>
                          <a:cs typeface="Times New Roman" panose="02020603050405020304" pitchFamily="18" charset="0"/>
                        </a:rPr>
                        <a:t>№ п/п</a:t>
                      </a:r>
                    </a:p>
                  </a:txBody>
                  <a:tcPr>
                    <a:solidFill>
                      <a:schemeClr val="accent5">
                        <a:lumMod val="75000"/>
                      </a:schemeClr>
                    </a:solidFill>
                  </a:tcPr>
                </a:tc>
                <a:tc>
                  <a:txBody>
                    <a:bodyPr/>
                    <a:lstStyle/>
                    <a:p>
                      <a:pPr algn="ctr"/>
                      <a:r>
                        <a:rPr lang="ru-RU" sz="1400" dirty="0">
                          <a:latin typeface="Times New Roman" panose="02020603050405020304" pitchFamily="18" charset="0"/>
                          <a:cs typeface="Times New Roman" panose="02020603050405020304" pitchFamily="18" charset="0"/>
                        </a:rPr>
                        <a:t>Характеристика</a:t>
                      </a:r>
                    </a:p>
                  </a:txBody>
                  <a:tcPr>
                    <a:solidFill>
                      <a:schemeClr val="accent5">
                        <a:lumMod val="75000"/>
                      </a:schemeClr>
                    </a:solidFill>
                  </a:tcPr>
                </a:tc>
                <a:tc>
                  <a:txBody>
                    <a:bodyPr/>
                    <a:lstStyle/>
                    <a:p>
                      <a:pPr algn="ctr"/>
                      <a:r>
                        <a:rPr lang="ru-RU" sz="1400" dirty="0">
                          <a:latin typeface="Times New Roman" panose="02020603050405020304" pitchFamily="18" charset="0"/>
                          <a:cs typeface="Times New Roman" panose="02020603050405020304" pitchFamily="18" charset="0"/>
                        </a:rPr>
                        <a:t>Свободная площадка</a:t>
                      </a:r>
                    </a:p>
                  </a:txBody>
                  <a:tcPr>
                    <a:solidFill>
                      <a:schemeClr val="accent5">
                        <a:lumMod val="75000"/>
                      </a:schemeClr>
                    </a:solidFill>
                  </a:tcPr>
                </a:tc>
                <a:extLst>
                  <a:ext uri="{0D108BD9-81ED-4DB2-BD59-A6C34878D82A}">
                    <a16:rowId xmlns:a16="http://schemas.microsoft.com/office/drawing/2014/main" val="2191112330"/>
                  </a:ext>
                </a:extLst>
              </a:tr>
              <a:tr h="895036">
                <a:tc>
                  <a:txBody>
                    <a:bodyPr/>
                    <a:lstStyle/>
                    <a:p>
                      <a:pPr algn="ctr"/>
                      <a:endParaRPr lang="ru-RU" sz="1400" dirty="0">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tc>
                  <a:txBody>
                    <a:bodyPr/>
                    <a:lstStyle/>
                    <a:p>
                      <a:pPr algn="l"/>
                      <a:endParaRPr lang="ru-RU" sz="1400" dirty="0">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tc>
                  <a:txBody>
                    <a:bodyPr/>
                    <a:lstStyle/>
                    <a:p>
                      <a:r>
                        <a:rPr lang="ru-RU" sz="1400" dirty="0" smtClean="0">
                          <a:solidFill>
                            <a:schemeClr val="bg1"/>
                          </a:solidFill>
                          <a:latin typeface="Times New Roman" panose="02020603050405020304" pitchFamily="18" charset="0"/>
                          <a:cs typeface="Times New Roman" panose="02020603050405020304" pitchFamily="18" charset="0"/>
                        </a:rPr>
                        <a:t>Категория земель – земли промышленности, энергетики, транспорта, связи, радиовещания, телевидения, информатики, земли для обеспечения космической деятельности, земли обороны, безопасности и земли иного специального назначения.</a:t>
                      </a:r>
                      <a:endParaRPr lang="ru-RU" sz="1400"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extLst>
                  <a:ext uri="{0D108BD9-81ED-4DB2-BD59-A6C34878D82A}">
                    <a16:rowId xmlns:a16="http://schemas.microsoft.com/office/drawing/2014/main" val="908121688"/>
                  </a:ext>
                </a:extLst>
              </a:tr>
              <a:tr h="2470436">
                <a:tc>
                  <a:txBody>
                    <a:bodyPr/>
                    <a:lstStyle/>
                    <a:p>
                      <a:pPr algn="ctr"/>
                      <a:endParaRPr lang="ru-RU" sz="1400" dirty="0" smtClean="0">
                        <a:latin typeface="Times New Roman" panose="02020603050405020304" pitchFamily="18" charset="0"/>
                        <a:cs typeface="Times New Roman" panose="02020603050405020304" pitchFamily="18" charset="0"/>
                      </a:endParaRPr>
                    </a:p>
                    <a:p>
                      <a:pPr algn="ctr"/>
                      <a:r>
                        <a:rPr lang="ru-RU" sz="1400" dirty="0" smtClean="0">
                          <a:latin typeface="Times New Roman" panose="02020603050405020304" pitchFamily="18" charset="0"/>
                          <a:cs typeface="Times New Roman" panose="02020603050405020304" pitchFamily="18" charset="0"/>
                        </a:rPr>
                        <a:t>6</a:t>
                      </a:r>
                      <a:endParaRPr lang="ru-RU" sz="1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l"/>
                      <a:r>
                        <a:rPr lang="ru-RU" sz="1400" dirty="0">
                          <a:latin typeface="Times New Roman" panose="02020603050405020304" pitchFamily="18" charset="0"/>
                          <a:cs typeface="Times New Roman" panose="02020603050405020304" pitchFamily="18" charset="0"/>
                        </a:rPr>
                        <a:t>Характеристика инфраструктуры</a:t>
                      </a:r>
                    </a:p>
                  </a:txBody>
                  <a:tcPr>
                    <a:solidFill>
                      <a:schemeClr val="accent5">
                        <a:lumMod val="20000"/>
                        <a:lumOff val="80000"/>
                      </a:schemeClr>
                    </a:solidFill>
                  </a:tcPr>
                </a:tc>
                <a:tc>
                  <a:txBody>
                    <a:bodyPr/>
                    <a:lstStyle/>
                    <a:p>
                      <a:r>
                        <a:rPr lang="ru-RU" sz="1400" kern="1200" dirty="0">
                          <a:solidFill>
                            <a:schemeClr val="bg1"/>
                          </a:solidFill>
                          <a:effectLst/>
                          <a:latin typeface="Times New Roman" panose="02020603050405020304" pitchFamily="18" charset="0"/>
                          <a:ea typeface="+mn-ea"/>
                          <a:cs typeface="Times New Roman" panose="02020603050405020304" pitchFamily="18" charset="0"/>
                        </a:rPr>
                        <a:t>Теплоснабжение – </a:t>
                      </a:r>
                      <a:r>
                        <a:rPr lang="ru-RU" sz="1400" kern="1200" dirty="0" smtClean="0">
                          <a:solidFill>
                            <a:schemeClr val="bg1"/>
                          </a:solidFill>
                          <a:effectLst/>
                          <a:latin typeface="Times New Roman" panose="02020603050405020304" pitchFamily="18" charset="0"/>
                          <a:ea typeface="+mn-ea"/>
                          <a:cs typeface="Times New Roman" panose="02020603050405020304" pitchFamily="18" charset="0"/>
                        </a:rPr>
                        <a:t>возможно восстановление, от </a:t>
                      </a:r>
                      <a:r>
                        <a:rPr lang="ru-RU" sz="1400" kern="1200" dirty="0">
                          <a:solidFill>
                            <a:schemeClr val="bg1"/>
                          </a:solidFill>
                          <a:effectLst/>
                          <a:latin typeface="Times New Roman" panose="02020603050405020304" pitchFamily="18" charset="0"/>
                          <a:ea typeface="+mn-ea"/>
                          <a:cs typeface="Times New Roman" panose="02020603050405020304" pitchFamily="18" charset="0"/>
                        </a:rPr>
                        <a:t>котельной на 4 котла марки КЕ-25, теплоноситель - горячая вода с температурой </a:t>
                      </a:r>
                      <a:r>
                        <a:rPr lang="ru-RU" sz="1400" kern="1200" dirty="0" smtClean="0">
                          <a:solidFill>
                            <a:schemeClr val="bg1"/>
                          </a:solidFill>
                          <a:effectLst/>
                          <a:latin typeface="Times New Roman" panose="02020603050405020304" pitchFamily="18" charset="0"/>
                          <a:ea typeface="+mn-ea"/>
                          <a:cs typeface="Times New Roman" panose="02020603050405020304" pitchFamily="18" charset="0"/>
                        </a:rPr>
                        <a:t>90-75 градусов.</a:t>
                      </a:r>
                      <a:endParaRPr lang="ru-RU" sz="1400" kern="1200" dirty="0">
                        <a:solidFill>
                          <a:schemeClr val="bg1"/>
                        </a:solidFill>
                        <a:effectLst/>
                        <a:latin typeface="Times New Roman" panose="02020603050405020304" pitchFamily="18" charset="0"/>
                        <a:ea typeface="+mn-ea"/>
                        <a:cs typeface="Times New Roman" panose="02020603050405020304" pitchFamily="18" charset="0"/>
                      </a:endParaRPr>
                    </a:p>
                    <a:p>
                      <a:r>
                        <a:rPr lang="ru-RU" sz="1400" kern="1200" dirty="0" smtClean="0">
                          <a:solidFill>
                            <a:schemeClr val="bg1"/>
                          </a:solidFill>
                          <a:effectLst/>
                          <a:latin typeface="Times New Roman" panose="02020603050405020304" pitchFamily="18" charset="0"/>
                          <a:ea typeface="+mn-ea"/>
                          <a:cs typeface="Times New Roman" panose="02020603050405020304" pitchFamily="18" charset="0"/>
                        </a:rPr>
                        <a:t>Водоснабжение – возможно восстановление от водозаборных </a:t>
                      </a:r>
                      <a:r>
                        <a:rPr lang="ru-RU" sz="1400" kern="1200" dirty="0">
                          <a:solidFill>
                            <a:schemeClr val="bg1"/>
                          </a:solidFill>
                          <a:effectLst/>
                          <a:latin typeface="Times New Roman" panose="02020603050405020304" pitchFamily="18" charset="0"/>
                          <a:ea typeface="+mn-ea"/>
                          <a:cs typeface="Times New Roman" panose="02020603050405020304" pitchFamily="18" charset="0"/>
                        </a:rPr>
                        <a:t>сооружений на </a:t>
                      </a:r>
                      <a:r>
                        <a:rPr lang="ru-RU" sz="1400" kern="1200" dirty="0" smtClean="0">
                          <a:solidFill>
                            <a:schemeClr val="bg1"/>
                          </a:solidFill>
                          <a:effectLst/>
                          <a:latin typeface="Times New Roman" panose="02020603050405020304" pitchFamily="18" charset="0"/>
                          <a:ea typeface="+mn-ea"/>
                          <a:cs typeface="Times New Roman" panose="02020603050405020304" pitchFamily="18" charset="0"/>
                        </a:rPr>
                        <a:t>площадке</a:t>
                      </a:r>
                      <a:r>
                        <a:rPr lang="ru-RU" sz="1400" kern="1200" dirty="0">
                          <a:solidFill>
                            <a:schemeClr val="bg1"/>
                          </a:solidFill>
                          <a:effectLst/>
                          <a:latin typeface="Times New Roman" panose="02020603050405020304" pitchFamily="18" charset="0"/>
                          <a:ea typeface="+mn-ea"/>
                          <a:cs typeface="Times New Roman" panose="02020603050405020304" pitchFamily="18" charset="0"/>
                        </a:rPr>
                        <a:t>, </a:t>
                      </a:r>
                      <a:r>
                        <a:rPr lang="ru-RU" sz="1400" kern="1200" dirty="0" smtClean="0">
                          <a:solidFill>
                            <a:schemeClr val="bg1"/>
                          </a:solidFill>
                          <a:effectLst/>
                          <a:latin typeface="Times New Roman" panose="02020603050405020304" pitchFamily="18" charset="0"/>
                          <a:ea typeface="+mn-ea"/>
                          <a:cs typeface="Times New Roman" panose="02020603050405020304" pitchFamily="18" charset="0"/>
                        </a:rPr>
                        <a:t>горячее водоснабжение от обратного трубопровода теплоснабжения.</a:t>
                      </a:r>
                    </a:p>
                    <a:p>
                      <a:r>
                        <a:rPr lang="ru-RU" sz="1400" kern="1200" dirty="0" smtClean="0">
                          <a:solidFill>
                            <a:schemeClr val="bg1"/>
                          </a:solidFill>
                          <a:effectLst/>
                          <a:latin typeface="Times New Roman" panose="02020603050405020304" pitchFamily="18" charset="0"/>
                          <a:ea typeface="+mn-ea"/>
                          <a:cs typeface="Times New Roman" panose="02020603050405020304" pitchFamily="18" charset="0"/>
                        </a:rPr>
                        <a:t>Канализация – централизованное, канализационные очистные сооружения производительностью 1400 куб. м. сутки. </a:t>
                      </a:r>
                      <a:endParaRPr lang="ru-RU" sz="1400" kern="1200" dirty="0">
                        <a:solidFill>
                          <a:schemeClr val="bg1"/>
                        </a:solidFill>
                        <a:effectLst/>
                        <a:latin typeface="Times New Roman" panose="02020603050405020304" pitchFamily="18" charset="0"/>
                        <a:ea typeface="+mn-ea"/>
                        <a:cs typeface="Times New Roman" panose="02020603050405020304" pitchFamily="18" charset="0"/>
                      </a:endParaRPr>
                    </a:p>
                    <a:p>
                      <a:r>
                        <a:rPr lang="ru-RU" sz="1400" kern="1200" dirty="0">
                          <a:solidFill>
                            <a:schemeClr val="bg1"/>
                          </a:solidFill>
                          <a:effectLst/>
                          <a:latin typeface="Times New Roman" panose="02020603050405020304" pitchFamily="18" charset="0"/>
                          <a:ea typeface="+mn-ea"/>
                          <a:cs typeface="Times New Roman" panose="02020603050405020304" pitchFamily="18" charset="0"/>
                        </a:rPr>
                        <a:t>Электрические сети – есть, централизованное от ПС-35/6 </a:t>
                      </a:r>
                      <a:r>
                        <a:rPr lang="ru-RU" sz="1400" kern="1200" dirty="0" err="1">
                          <a:solidFill>
                            <a:schemeClr val="bg1"/>
                          </a:solidFill>
                          <a:effectLst/>
                          <a:latin typeface="Times New Roman" panose="02020603050405020304" pitchFamily="18" charset="0"/>
                          <a:ea typeface="+mn-ea"/>
                          <a:cs typeface="Times New Roman" panose="02020603050405020304" pitchFamily="18" charset="0"/>
                        </a:rPr>
                        <a:t>кВ</a:t>
                      </a:r>
                      <a:r>
                        <a:rPr lang="ru-RU" sz="1400" kern="1200" dirty="0">
                          <a:solidFill>
                            <a:schemeClr val="bg1"/>
                          </a:solidFill>
                          <a:effectLst/>
                          <a:latin typeface="Times New Roman" panose="02020603050405020304" pitchFamily="18" charset="0"/>
                          <a:ea typeface="+mn-ea"/>
                          <a:cs typeface="Times New Roman" panose="02020603050405020304" pitchFamily="18" charset="0"/>
                        </a:rPr>
                        <a:t> мощностью 2х6300 кВт по ВЛ-6 </a:t>
                      </a:r>
                      <a:r>
                        <a:rPr lang="ru-RU" sz="1400" kern="1200" dirty="0" smtClean="0">
                          <a:solidFill>
                            <a:schemeClr val="bg1"/>
                          </a:solidFill>
                          <a:effectLst/>
                          <a:latin typeface="Times New Roman" panose="02020603050405020304" pitchFamily="18" charset="0"/>
                          <a:ea typeface="+mn-ea"/>
                          <a:cs typeface="Times New Roman" panose="02020603050405020304" pitchFamily="18" charset="0"/>
                        </a:rPr>
                        <a:t>кВт по ВЛ-6</a:t>
                      </a:r>
                      <a:r>
                        <a:rPr lang="ru-RU" sz="1400" kern="1200" baseline="0" dirty="0" smtClean="0">
                          <a:solidFill>
                            <a:schemeClr val="bg1"/>
                          </a:solidFill>
                          <a:effectLst/>
                          <a:latin typeface="Times New Roman" panose="02020603050405020304" pitchFamily="18" charset="0"/>
                          <a:ea typeface="+mn-ea"/>
                          <a:cs typeface="Times New Roman" panose="02020603050405020304" pitchFamily="18" charset="0"/>
                        </a:rPr>
                        <a:t> кВт, КТПН-6/0,4 кВт мощностью 400</a:t>
                      </a:r>
                      <a:r>
                        <a:rPr lang="ru-RU" sz="1400" kern="1200" dirty="0" smtClean="0">
                          <a:solidFill>
                            <a:schemeClr val="bg1"/>
                          </a:solidFill>
                          <a:effectLst/>
                          <a:latin typeface="Times New Roman" panose="02020603050405020304" pitchFamily="18" charset="0"/>
                          <a:ea typeface="+mn-ea"/>
                          <a:cs typeface="Times New Roman" panose="02020603050405020304" pitchFamily="18" charset="0"/>
                        </a:rPr>
                        <a:t> </a:t>
                      </a:r>
                      <a:r>
                        <a:rPr lang="ru-RU" sz="1400" kern="1200" dirty="0">
                          <a:solidFill>
                            <a:schemeClr val="bg1"/>
                          </a:solidFill>
                          <a:effectLst/>
                          <a:latin typeface="Times New Roman" panose="02020603050405020304" pitchFamily="18" charset="0"/>
                          <a:ea typeface="+mn-ea"/>
                          <a:cs typeface="Times New Roman" panose="02020603050405020304" pitchFamily="18" charset="0"/>
                        </a:rPr>
                        <a:t>кВт</a:t>
                      </a:r>
                      <a:r>
                        <a:rPr lang="ru-RU" sz="1400" kern="1200" dirty="0" smtClean="0">
                          <a:solidFill>
                            <a:schemeClr val="bg1"/>
                          </a:solidFill>
                          <a:effectLst/>
                          <a:latin typeface="Times New Roman" panose="02020603050405020304" pitchFamily="18" charset="0"/>
                          <a:ea typeface="+mn-ea"/>
                          <a:cs typeface="Times New Roman" panose="02020603050405020304" pitchFamily="18" charset="0"/>
                        </a:rPr>
                        <a:t>.</a:t>
                      </a:r>
                    </a:p>
                    <a:p>
                      <a:r>
                        <a:rPr lang="ru-RU" sz="1400" kern="1200" dirty="0" smtClean="0">
                          <a:solidFill>
                            <a:schemeClr val="bg1"/>
                          </a:solidFill>
                          <a:effectLst/>
                          <a:latin typeface="Times New Roman" panose="02020603050405020304" pitchFamily="18" charset="0"/>
                          <a:ea typeface="+mn-ea"/>
                          <a:cs typeface="Times New Roman" panose="02020603050405020304" pitchFamily="18" charset="0"/>
                        </a:rPr>
                        <a:t>Газ – отсутствует.</a:t>
                      </a:r>
                    </a:p>
                    <a:p>
                      <a:r>
                        <a:rPr lang="ru-RU" sz="1400" kern="1200" dirty="0" smtClean="0">
                          <a:solidFill>
                            <a:schemeClr val="bg1"/>
                          </a:solidFill>
                          <a:effectLst/>
                          <a:latin typeface="Times New Roman" panose="02020603050405020304" pitchFamily="18" charset="0"/>
                          <a:ea typeface="+mn-ea"/>
                          <a:cs typeface="Times New Roman" panose="02020603050405020304" pitchFamily="18" charset="0"/>
                        </a:rPr>
                        <a:t>Связь – телефон, факс.</a:t>
                      </a:r>
                      <a:endParaRPr lang="ru-RU" sz="1400"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val="3413000804"/>
                  </a:ext>
                </a:extLst>
              </a:tr>
              <a:tr h="994047">
                <a:tc>
                  <a:txBody>
                    <a:bodyPr/>
                    <a:lstStyle/>
                    <a:p>
                      <a:pPr algn="ctr"/>
                      <a:r>
                        <a:rPr lang="ru-RU" sz="1400" dirty="0">
                          <a:latin typeface="Times New Roman" panose="02020603050405020304" pitchFamily="18" charset="0"/>
                          <a:cs typeface="Times New Roman" panose="02020603050405020304" pitchFamily="18" charset="0"/>
                        </a:rPr>
                        <a:t>7</a:t>
                      </a:r>
                    </a:p>
                  </a:txBody>
                  <a:tcPr>
                    <a:solidFill>
                      <a:schemeClr val="accent5">
                        <a:lumMod val="40000"/>
                        <a:lumOff val="60000"/>
                      </a:schemeClr>
                    </a:solidFill>
                  </a:tcPr>
                </a:tc>
                <a:tc>
                  <a:txBody>
                    <a:bodyPr/>
                    <a:lstStyle/>
                    <a:p>
                      <a:pPr algn="l"/>
                      <a:r>
                        <a:rPr lang="ru-RU" sz="1400" dirty="0">
                          <a:latin typeface="Times New Roman" panose="02020603050405020304" pitchFamily="18" charset="0"/>
                          <a:cs typeface="Times New Roman" panose="02020603050405020304" pitchFamily="18" charset="0"/>
                        </a:rPr>
                        <a:t>Контактное лицо</a:t>
                      </a:r>
                    </a:p>
                  </a:txBody>
                  <a:tcPr>
                    <a:solidFill>
                      <a:schemeClr val="accent5">
                        <a:lumMod val="40000"/>
                        <a:lumOff val="60000"/>
                      </a:schemeClr>
                    </a:solidFill>
                  </a:tcPr>
                </a:tc>
                <a:tc>
                  <a:txBody>
                    <a:bodyPr/>
                    <a:lstStyle/>
                    <a:p>
                      <a:r>
                        <a:rPr lang="ru-RU" sz="1400" kern="1200" dirty="0" smtClean="0">
                          <a:solidFill>
                            <a:schemeClr val="bg1"/>
                          </a:solidFill>
                          <a:effectLst/>
                          <a:latin typeface="Times New Roman" panose="02020603050405020304" pitchFamily="18" charset="0"/>
                          <a:ea typeface="+mn-ea"/>
                          <a:cs typeface="Times New Roman" panose="02020603050405020304" pitchFamily="18" charset="0"/>
                        </a:rPr>
                        <a:t>Ефименко Елена Анатольевна </a:t>
                      </a:r>
                      <a:r>
                        <a:rPr lang="ru-RU" sz="1400" kern="1200" dirty="0">
                          <a:solidFill>
                            <a:schemeClr val="bg1"/>
                          </a:solidFill>
                          <a:effectLst/>
                          <a:latin typeface="Times New Roman" panose="02020603050405020304" pitchFamily="18" charset="0"/>
                          <a:ea typeface="+mn-ea"/>
                          <a:cs typeface="Times New Roman" panose="02020603050405020304" pitchFamily="18" charset="0"/>
                        </a:rPr>
                        <a:t>– председатель комитета по управлению муниципальным имуществом администрации </a:t>
                      </a:r>
                      <a:r>
                        <a:rPr lang="ru-RU" sz="1400" kern="1200" dirty="0" err="1">
                          <a:solidFill>
                            <a:schemeClr val="bg1"/>
                          </a:solidFill>
                          <a:effectLst/>
                          <a:latin typeface="Times New Roman" panose="02020603050405020304" pitchFamily="18" charset="0"/>
                          <a:ea typeface="+mn-ea"/>
                          <a:cs typeface="Times New Roman" panose="02020603050405020304" pitchFamily="18" charset="0"/>
                        </a:rPr>
                        <a:t>Тулунского</a:t>
                      </a:r>
                      <a:r>
                        <a:rPr lang="ru-RU" sz="1400" kern="1200" dirty="0">
                          <a:solidFill>
                            <a:schemeClr val="bg1"/>
                          </a:solidFill>
                          <a:effectLst/>
                          <a:latin typeface="Times New Roman" panose="02020603050405020304" pitchFamily="18" charset="0"/>
                          <a:ea typeface="+mn-ea"/>
                          <a:cs typeface="Times New Roman" panose="02020603050405020304" pitchFamily="18" charset="0"/>
                        </a:rPr>
                        <a:t> муниципального района, тел. 8 (30530) 47-0-16, </a:t>
                      </a:r>
                      <a:r>
                        <a:rPr lang="ru-RU" sz="1400" kern="1200" dirty="0" smtClean="0">
                          <a:solidFill>
                            <a:schemeClr val="bg1"/>
                          </a:solidFill>
                          <a:effectLst/>
                          <a:latin typeface="Times New Roman" panose="02020603050405020304" pitchFamily="18" charset="0"/>
                          <a:ea typeface="+mn-ea"/>
                          <a:cs typeface="Times New Roman" panose="02020603050405020304" pitchFamily="18" charset="0"/>
                        </a:rPr>
                        <a:t>адрес электронной почты: </a:t>
                      </a:r>
                      <a:r>
                        <a:rPr lang="en-US" sz="1400" kern="1200" dirty="0">
                          <a:solidFill>
                            <a:schemeClr val="bg1"/>
                          </a:solidFill>
                          <a:effectLst/>
                          <a:latin typeface="Times New Roman" panose="02020603050405020304" pitchFamily="18" charset="0"/>
                          <a:ea typeface="+mn-ea"/>
                          <a:cs typeface="Times New Roman" panose="02020603050405020304" pitchFamily="18" charset="0"/>
                        </a:rPr>
                        <a:t>kumitulun@yandex.ru</a:t>
                      </a:r>
                      <a:r>
                        <a:rPr lang="ru-RU" sz="1400" kern="1200" dirty="0">
                          <a:solidFill>
                            <a:schemeClr val="bg1"/>
                          </a:solidFill>
                          <a:effectLst/>
                          <a:latin typeface="Times New Roman" panose="02020603050405020304" pitchFamily="18" charset="0"/>
                          <a:ea typeface="+mn-ea"/>
                          <a:cs typeface="Times New Roman" panose="02020603050405020304" pitchFamily="18" charset="0"/>
                        </a:rPr>
                        <a:t>.</a:t>
                      </a:r>
                      <a:endParaRPr lang="ru-RU" sz="1400"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40000"/>
                        <a:lumOff val="60000"/>
                      </a:schemeClr>
                    </a:solidFill>
                  </a:tcPr>
                </a:tc>
                <a:extLst>
                  <a:ext uri="{0D108BD9-81ED-4DB2-BD59-A6C34878D82A}">
                    <a16:rowId xmlns:a16="http://schemas.microsoft.com/office/drawing/2014/main" val="3705642543"/>
                  </a:ext>
                </a:extLst>
              </a:tr>
            </a:tbl>
          </a:graphicData>
        </a:graphic>
      </p:graphicFrame>
    </p:spTree>
    <p:extLst>
      <p:ext uri="{BB962C8B-B14F-4D97-AF65-F5344CB8AC3E}">
        <p14:creationId xmlns:p14="http://schemas.microsoft.com/office/powerpoint/2010/main" val="37203945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1"/>
          <p:cNvSpPr>
            <a:spLocks noGrp="1"/>
          </p:cNvSpPr>
          <p:nvPr>
            <p:ph type="title"/>
          </p:nvPr>
        </p:nvSpPr>
        <p:spPr>
          <a:xfrm>
            <a:off x="0" y="0"/>
            <a:ext cx="9144000" cy="631775"/>
          </a:xfrm>
        </p:spPr>
        <p:txBody>
          <a:bodyPr>
            <a:normAutofit/>
          </a:bodyPr>
          <a:lstStyle/>
          <a:p>
            <a:pPr algn="ctr"/>
            <a:r>
              <a:rPr lang="ru-RU" sz="2400" b="1" dirty="0" smtClean="0">
                <a:solidFill>
                  <a:srgbClr val="006699"/>
                </a:solidFill>
                <a:latin typeface="Times New Roman" panose="02020603050405020304" pitchFamily="18" charset="0"/>
                <a:cs typeface="Times New Roman" panose="02020603050405020304" pitchFamily="18" charset="0"/>
              </a:rPr>
              <a:t>23. </a:t>
            </a:r>
            <a:r>
              <a:rPr lang="ru-RU" sz="2400" b="1" dirty="0">
                <a:solidFill>
                  <a:srgbClr val="006699"/>
                </a:solidFill>
                <a:latin typeface="Times New Roman" panose="02020603050405020304" pitchFamily="18" charset="0"/>
                <a:cs typeface="Times New Roman" panose="02020603050405020304" pitchFamily="18" charset="0"/>
              </a:rPr>
              <a:t>Предложения инвесторам</a:t>
            </a:r>
          </a:p>
        </p:txBody>
      </p:sp>
      <p:sp>
        <p:nvSpPr>
          <p:cNvPr id="4" name="Номер слайда 3"/>
          <p:cNvSpPr>
            <a:spLocks noGrp="1"/>
          </p:cNvSpPr>
          <p:nvPr>
            <p:ph type="sldNum" sz="quarter" idx="12"/>
          </p:nvPr>
        </p:nvSpPr>
        <p:spPr>
          <a:xfrm>
            <a:off x="7792207" y="6482419"/>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56</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827584" y="627529"/>
            <a:ext cx="7542940" cy="5753799"/>
          </a:xfrm>
          <a:prstGeom prst="round2DiagRect">
            <a:avLst/>
          </a:prstGeom>
          <a:solidFill>
            <a:schemeClr val="accent6">
              <a:lumMod val="40000"/>
              <a:lumOff val="60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smtClean="0">
              <a:solidFill>
                <a:srgbClr val="C00000"/>
              </a:solidFill>
              <a:latin typeface="Times New Roman" panose="02020603050405020304" pitchFamily="18" charset="0"/>
              <a:cs typeface="Times New Roman" panose="02020603050405020304" pitchFamily="18" charset="0"/>
            </a:endParaRPr>
          </a:p>
          <a:p>
            <a:pPr algn="ctr"/>
            <a:r>
              <a:rPr lang="ru-RU" b="1" dirty="0" smtClean="0">
                <a:solidFill>
                  <a:srgbClr val="C00000"/>
                </a:solidFill>
                <a:latin typeface="Times New Roman" panose="02020603050405020304" pitchFamily="18" charset="0"/>
                <a:cs typeface="Times New Roman" panose="02020603050405020304" pitchFamily="18" charset="0"/>
              </a:rPr>
              <a:t>Инвестиционное предложение </a:t>
            </a:r>
          </a:p>
          <a:p>
            <a:pPr algn="ctr"/>
            <a:r>
              <a:rPr lang="ru-RU" b="1" dirty="0" smtClean="0">
                <a:solidFill>
                  <a:srgbClr val="C00000"/>
                </a:solidFill>
                <a:latin typeface="Times New Roman" panose="02020603050405020304" pitchFamily="18" charset="0"/>
                <a:cs typeface="Times New Roman" panose="02020603050405020304" pitchFamily="18" charset="0"/>
              </a:rPr>
              <a:t>«Переработка фуражной пшеницы»</a:t>
            </a:r>
          </a:p>
          <a:p>
            <a:pPr algn="ctr"/>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r>
              <a:rPr lang="ru-RU" sz="1600" b="1" dirty="0" smtClean="0">
                <a:solidFill>
                  <a:schemeClr val="bg1"/>
                </a:solidFill>
                <a:latin typeface="Times New Roman" panose="02020603050405020304" pitchFamily="18" charset="0"/>
                <a:cs typeface="Times New Roman" panose="02020603050405020304" pitchFamily="18" charset="0"/>
              </a:rPr>
              <a:t>Цели инвестиционного предложения: </a:t>
            </a: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 организовать высокотехнологичное производство по переработке фуражной пшеницы на </a:t>
            </a:r>
            <a:r>
              <a:rPr lang="ru-RU" sz="1600" dirty="0" err="1" smtClean="0">
                <a:solidFill>
                  <a:schemeClr val="bg1"/>
                </a:solidFill>
                <a:latin typeface="Times New Roman" panose="02020603050405020304" pitchFamily="18" charset="0"/>
                <a:cs typeface="Times New Roman" panose="02020603050405020304" pitchFamily="18" charset="0"/>
              </a:rPr>
              <a:t>Биокормовой</a:t>
            </a:r>
            <a:r>
              <a:rPr lang="ru-RU" sz="1600" dirty="0" smtClean="0">
                <a:solidFill>
                  <a:schemeClr val="bg1"/>
                </a:solidFill>
                <a:latin typeface="Times New Roman" panose="02020603050405020304" pitchFamily="18" charset="0"/>
                <a:cs typeface="Times New Roman" panose="02020603050405020304" pitchFamily="18" charset="0"/>
              </a:rPr>
              <a:t> установке «Универсал – 10000/120000»;</a:t>
            </a: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 обеспечить годовой объем переработки фуражного зерна в размере около 30 тыс. тонн в год;</a:t>
            </a: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 развить перспективное направление в отрасли сельского хозяйства для дальнейшего его использования в химической и биотехнологической промышленности России.</a:t>
            </a:r>
          </a:p>
          <a:p>
            <a:pPr indent="450000" algn="just"/>
            <a:r>
              <a:rPr lang="ru-RU" sz="1600" b="1" dirty="0" smtClean="0">
                <a:solidFill>
                  <a:schemeClr val="bg1"/>
                </a:solidFill>
                <a:latin typeface="Times New Roman" panose="02020603050405020304" pitchFamily="18" charset="0"/>
                <a:cs typeface="Times New Roman" panose="02020603050405020304" pitchFamily="18" charset="0"/>
              </a:rPr>
              <a:t>Стоимость инвестиционного предложения </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b="1" dirty="0" smtClean="0">
                <a:solidFill>
                  <a:srgbClr val="FF0000"/>
                </a:solidFill>
                <a:latin typeface="Times New Roman" panose="02020603050405020304" pitchFamily="18" charset="0"/>
                <a:cs typeface="Times New Roman" panose="02020603050405020304" pitchFamily="18" charset="0"/>
              </a:rPr>
              <a:t>72,8 млн. руб.</a:t>
            </a:r>
            <a:r>
              <a:rPr lang="ru-RU" sz="1600" b="1" dirty="0">
                <a:solidFill>
                  <a:schemeClr val="bg1"/>
                </a:solidFill>
                <a:latin typeface="Times New Roman" panose="02020603050405020304" pitchFamily="18" charset="0"/>
                <a:cs typeface="Times New Roman" panose="02020603050405020304" pitchFamily="18" charset="0"/>
              </a:rPr>
              <a:t> </a:t>
            </a:r>
            <a:endParaRPr lang="ru-RU" sz="1600" b="1" dirty="0" smtClean="0">
              <a:solidFill>
                <a:schemeClr val="bg1"/>
              </a:solidFill>
              <a:latin typeface="Times New Roman" panose="02020603050405020304" pitchFamily="18" charset="0"/>
              <a:cs typeface="Times New Roman" panose="02020603050405020304" pitchFamily="18" charset="0"/>
            </a:endParaRPr>
          </a:p>
          <a:p>
            <a:pPr indent="450000" algn="just"/>
            <a:r>
              <a:rPr lang="ru-RU" sz="1600" b="1" dirty="0" smtClean="0">
                <a:solidFill>
                  <a:schemeClr val="bg1"/>
                </a:solidFill>
                <a:latin typeface="Times New Roman" panose="02020603050405020304" pitchFamily="18" charset="0"/>
                <a:cs typeface="Times New Roman" panose="02020603050405020304" pitchFamily="18" charset="0"/>
              </a:rPr>
              <a:t>Планируемый </a:t>
            </a:r>
            <a:r>
              <a:rPr lang="ru-RU" sz="1600" b="1" dirty="0">
                <a:solidFill>
                  <a:schemeClr val="bg1"/>
                </a:solidFill>
                <a:latin typeface="Times New Roman" panose="02020603050405020304" pitchFamily="18" charset="0"/>
                <a:cs typeface="Times New Roman" panose="02020603050405020304" pitchFamily="18" charset="0"/>
              </a:rPr>
              <a:t>выпуск продукции:</a:t>
            </a:r>
          </a:p>
          <a:p>
            <a:pPr indent="450000" algn="just"/>
            <a:r>
              <a:rPr lang="ru-RU" sz="1600" dirty="0">
                <a:solidFill>
                  <a:schemeClr val="bg1"/>
                </a:solidFill>
                <a:latin typeface="Times New Roman" panose="02020603050405020304" pitchFamily="18" charset="0"/>
                <a:cs typeface="Times New Roman" panose="02020603050405020304" pitchFamily="18" charset="0"/>
              </a:rPr>
              <a:t>- комбикорм (кормовая масса - концентрированная, высокопротеиновая) - протеин от 30 % по </a:t>
            </a:r>
            <a:r>
              <a:rPr lang="ru-RU" sz="1600" dirty="0" err="1">
                <a:solidFill>
                  <a:schemeClr val="bg1"/>
                </a:solidFill>
                <a:latin typeface="Times New Roman" panose="02020603050405020304" pitchFamily="18" charset="0"/>
                <a:cs typeface="Times New Roman" panose="02020603050405020304" pitchFamily="18" charset="0"/>
              </a:rPr>
              <a:t>с.в</a:t>
            </a:r>
            <a:r>
              <a:rPr lang="ru-RU" sz="1600" dirty="0">
                <a:solidFill>
                  <a:schemeClr val="bg1"/>
                </a:solidFill>
                <a:latin typeface="Times New Roman" panose="02020603050405020304" pitchFamily="18" charset="0"/>
                <a:cs typeface="Times New Roman" panose="02020603050405020304" pitchFamily="18" charset="0"/>
              </a:rPr>
              <a:t>. (сепарация, вакуум-выпарка и сушка) - 10000 кг (сухая фаза) и 10000 литров спирта 96,0 - 96,6 % или </a:t>
            </a:r>
            <a:r>
              <a:rPr lang="ru-RU" sz="1600" dirty="0" err="1">
                <a:solidFill>
                  <a:schemeClr val="bg1"/>
                </a:solidFill>
                <a:latin typeface="Times New Roman" panose="02020603050405020304" pitchFamily="18" charset="0"/>
                <a:cs typeface="Times New Roman" panose="02020603050405020304" pitchFamily="18" charset="0"/>
              </a:rPr>
              <a:t>биоэтанола</a:t>
            </a:r>
            <a:r>
              <a:rPr lang="ru-RU" sz="1600" dirty="0">
                <a:solidFill>
                  <a:schemeClr val="bg1"/>
                </a:solidFill>
                <a:latin typeface="Times New Roman" panose="02020603050405020304" pitchFamily="18" charset="0"/>
                <a:cs typeface="Times New Roman" panose="02020603050405020304" pitchFamily="18" charset="0"/>
              </a:rPr>
              <a:t> 99,8 %;</a:t>
            </a:r>
          </a:p>
          <a:p>
            <a:pPr indent="450000" algn="just"/>
            <a:r>
              <a:rPr lang="ru-RU" sz="1600" dirty="0">
                <a:solidFill>
                  <a:schemeClr val="bg1"/>
                </a:solidFill>
                <a:latin typeface="Times New Roman" panose="02020603050405020304" pitchFamily="18" charset="0"/>
                <a:cs typeface="Times New Roman" panose="02020603050405020304" pitchFamily="18" charset="0"/>
              </a:rPr>
              <a:t>- комбикорм (кормовая масса - концентрированная, высокопротеиновая) - протеин от 30 % по </a:t>
            </a:r>
            <a:r>
              <a:rPr lang="ru-RU" sz="1600" dirty="0" err="1">
                <a:solidFill>
                  <a:schemeClr val="bg1"/>
                </a:solidFill>
                <a:latin typeface="Times New Roman" panose="02020603050405020304" pitchFamily="18" charset="0"/>
                <a:cs typeface="Times New Roman" panose="02020603050405020304" pitchFamily="18" charset="0"/>
              </a:rPr>
              <a:t>с.в</a:t>
            </a:r>
            <a:r>
              <a:rPr lang="ru-RU" sz="1600" dirty="0">
                <a:solidFill>
                  <a:schemeClr val="bg1"/>
                </a:solidFill>
                <a:latin typeface="Times New Roman" panose="02020603050405020304" pitchFamily="18" charset="0"/>
                <a:cs typeface="Times New Roman" panose="02020603050405020304" pitchFamily="18" charset="0"/>
              </a:rPr>
              <a:t>. (сепарация – до влажности 50 %) - 18000 кг и 10000 литров спирта 96,0 - 96,6 % или </a:t>
            </a:r>
            <a:r>
              <a:rPr lang="ru-RU" sz="1600" dirty="0" err="1">
                <a:solidFill>
                  <a:schemeClr val="bg1"/>
                </a:solidFill>
                <a:latin typeface="Times New Roman" panose="02020603050405020304" pitchFamily="18" charset="0"/>
                <a:cs typeface="Times New Roman" panose="02020603050405020304" pitchFamily="18" charset="0"/>
              </a:rPr>
              <a:t>биоэтанола</a:t>
            </a:r>
            <a:r>
              <a:rPr lang="ru-RU" sz="1600" dirty="0">
                <a:solidFill>
                  <a:schemeClr val="bg1"/>
                </a:solidFill>
                <a:latin typeface="Times New Roman" panose="02020603050405020304" pitchFamily="18" charset="0"/>
                <a:cs typeface="Times New Roman" panose="02020603050405020304" pitchFamily="18" charset="0"/>
              </a:rPr>
              <a:t> 99,8 %;</a:t>
            </a:r>
          </a:p>
          <a:p>
            <a:pPr indent="450000" algn="just"/>
            <a:r>
              <a:rPr lang="ru-RU" sz="1600" dirty="0">
                <a:solidFill>
                  <a:schemeClr val="bg1"/>
                </a:solidFill>
                <a:latin typeface="Times New Roman" panose="02020603050405020304" pitchFamily="18" charset="0"/>
                <a:cs typeface="Times New Roman" panose="02020603050405020304" pitchFamily="18" charset="0"/>
              </a:rPr>
              <a:t>- комбикорм (кормовая масса - высокопротеиновая) - протеин от 30 % по </a:t>
            </a:r>
            <a:r>
              <a:rPr lang="ru-RU" sz="1600" dirty="0" err="1">
                <a:solidFill>
                  <a:schemeClr val="bg1"/>
                </a:solidFill>
                <a:latin typeface="Times New Roman" panose="02020603050405020304" pitchFamily="18" charset="0"/>
                <a:cs typeface="Times New Roman" panose="02020603050405020304" pitchFamily="18" charset="0"/>
              </a:rPr>
              <a:t>с.в</a:t>
            </a:r>
            <a:r>
              <a:rPr lang="ru-RU" sz="1600" dirty="0">
                <a:solidFill>
                  <a:schemeClr val="bg1"/>
                </a:solidFill>
                <a:latin typeface="Times New Roman" panose="02020603050405020304" pitchFamily="18" charset="0"/>
                <a:cs typeface="Times New Roman" panose="02020603050405020304" pitchFamily="18" charset="0"/>
              </a:rPr>
              <a:t>. (без сепарации, без сушки) – до 120000 кг (жидкая фаза - влажность до </a:t>
            </a:r>
            <a:r>
              <a:rPr lang="ru-RU" sz="1600" dirty="0" smtClean="0">
                <a:solidFill>
                  <a:schemeClr val="bg1"/>
                </a:solidFill>
                <a:latin typeface="Times New Roman" panose="02020603050405020304" pitchFamily="18" charset="0"/>
                <a:cs typeface="Times New Roman" panose="02020603050405020304" pitchFamily="18" charset="0"/>
              </a:rPr>
              <a:t>90 %) </a:t>
            </a:r>
            <a:r>
              <a:rPr lang="ru-RU" sz="1600" dirty="0">
                <a:solidFill>
                  <a:schemeClr val="bg1"/>
                </a:solidFill>
                <a:latin typeface="Times New Roman" panose="02020603050405020304" pitchFamily="18" charset="0"/>
                <a:cs typeface="Times New Roman" panose="02020603050405020304" pitchFamily="18" charset="0"/>
              </a:rPr>
              <a:t>и 10000 литров спирта 96,0 - 96,6 % или </a:t>
            </a:r>
            <a:r>
              <a:rPr lang="ru-RU" sz="1600" dirty="0" err="1">
                <a:solidFill>
                  <a:schemeClr val="bg1"/>
                </a:solidFill>
                <a:latin typeface="Times New Roman" panose="02020603050405020304" pitchFamily="18" charset="0"/>
                <a:cs typeface="Times New Roman" panose="02020603050405020304" pitchFamily="18" charset="0"/>
              </a:rPr>
              <a:t>биоэтанола</a:t>
            </a:r>
            <a:r>
              <a:rPr lang="ru-RU" sz="1600" dirty="0">
                <a:solidFill>
                  <a:schemeClr val="bg1"/>
                </a:solidFill>
                <a:latin typeface="Times New Roman" panose="02020603050405020304" pitchFamily="18" charset="0"/>
                <a:cs typeface="Times New Roman" panose="02020603050405020304" pitchFamily="18" charset="0"/>
              </a:rPr>
              <a:t> 99,8 %.</a:t>
            </a: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8804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833792" y="6475827"/>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57</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899591" y="3534465"/>
            <a:ext cx="7482501" cy="3168352"/>
          </a:xfrm>
          <a:prstGeom prst="round2DiagRect">
            <a:avLst/>
          </a:prstGeom>
          <a:solidFill>
            <a:schemeClr val="accent6">
              <a:lumMod val="40000"/>
              <a:lumOff val="60000"/>
            </a:schemeClr>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000" algn="just"/>
            <a:r>
              <a:rPr lang="ru-RU" sz="1600" dirty="0" smtClean="0">
                <a:solidFill>
                  <a:schemeClr val="bg1"/>
                </a:solidFill>
                <a:latin typeface="Times New Roman" panose="02020603050405020304" pitchFamily="18" charset="0"/>
                <a:cs typeface="Times New Roman" panose="02020603050405020304" pitchFamily="18" charset="0"/>
              </a:rPr>
              <a:t>Контактные лица </a:t>
            </a:r>
            <a:r>
              <a:rPr lang="ru-RU" sz="1600" dirty="0">
                <a:solidFill>
                  <a:schemeClr val="bg1"/>
                </a:solidFill>
                <a:latin typeface="Times New Roman" panose="02020603050405020304" pitchFamily="18" charset="0"/>
                <a:cs typeface="Times New Roman" panose="02020603050405020304" pitchFamily="18" charset="0"/>
              </a:rPr>
              <a:t>по вопросам сотрудничества для реализации </a:t>
            </a:r>
            <a:r>
              <a:rPr lang="ru-RU" sz="1600" dirty="0" smtClean="0">
                <a:solidFill>
                  <a:schemeClr val="bg1"/>
                </a:solidFill>
                <a:latin typeface="Times New Roman" panose="02020603050405020304" pitchFamily="18" charset="0"/>
                <a:cs typeface="Times New Roman" panose="02020603050405020304" pitchFamily="18" charset="0"/>
              </a:rPr>
              <a:t>проекта: </a:t>
            </a: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Ø"/>
            </a:pPr>
            <a:r>
              <a:rPr lang="ru-RU" sz="1600" dirty="0" smtClean="0">
                <a:solidFill>
                  <a:schemeClr val="bg1"/>
                </a:solidFill>
                <a:latin typeface="Times New Roman" panose="02020603050405020304" pitchFamily="18" charset="0"/>
                <a:cs typeface="Times New Roman" panose="02020603050405020304" pitchFamily="18" charset="0"/>
              </a:rPr>
              <a:t>председатель Комитета </a:t>
            </a:r>
            <a:r>
              <a:rPr lang="ru-RU" sz="1600" dirty="0">
                <a:solidFill>
                  <a:schemeClr val="bg1"/>
                </a:solidFill>
                <a:latin typeface="Times New Roman" panose="02020603050405020304" pitchFamily="18" charset="0"/>
                <a:cs typeface="Times New Roman" panose="02020603050405020304" pitchFamily="18" charset="0"/>
              </a:rPr>
              <a:t>по экономике и развитию предпринимательства  администрации </a:t>
            </a:r>
            <a:r>
              <a:rPr lang="ru-RU" sz="1600" dirty="0" err="1">
                <a:solidFill>
                  <a:schemeClr val="bg1"/>
                </a:solidFill>
                <a:latin typeface="Times New Roman" panose="02020603050405020304" pitchFamily="18" charset="0"/>
                <a:cs typeface="Times New Roman" panose="02020603050405020304" pitchFamily="18" charset="0"/>
              </a:rPr>
              <a:t>Тулунского</a:t>
            </a:r>
            <a:r>
              <a:rPr lang="ru-RU" sz="1600" dirty="0">
                <a:solidFill>
                  <a:schemeClr val="bg1"/>
                </a:solidFill>
                <a:latin typeface="Times New Roman" panose="02020603050405020304" pitchFamily="18" charset="0"/>
                <a:cs typeface="Times New Roman" panose="02020603050405020304" pitchFamily="18" charset="0"/>
              </a:rPr>
              <a:t> муниципального района </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Пралич</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a:solidFill>
                  <a:schemeClr val="bg1"/>
                </a:solidFill>
                <a:latin typeface="Times New Roman" panose="02020603050405020304" pitchFamily="18" charset="0"/>
                <a:cs typeface="Times New Roman" panose="02020603050405020304" pitchFamily="18" charset="0"/>
              </a:rPr>
              <a:t>Ирина Викторовна, </a:t>
            </a:r>
            <a:r>
              <a:rPr lang="ru-RU" sz="1600" dirty="0" smtClean="0">
                <a:solidFill>
                  <a:schemeClr val="bg1"/>
                </a:solidFill>
                <a:latin typeface="Times New Roman" panose="02020603050405020304" pitchFamily="18" charset="0"/>
                <a:cs typeface="Times New Roman" panose="02020603050405020304" pitchFamily="18" charset="0"/>
              </a:rPr>
              <a:t>телефоны: +7 (39530) 4-71-29, +7 950-101-19-95, адрес электронной почты: tulunagro@yandex.ru;</a:t>
            </a:r>
          </a:p>
          <a:p>
            <a:pPr lvl="1" algn="just"/>
            <a:endParaRPr lang="ru-RU" sz="1600" dirty="0" smtClean="0">
              <a:solidFill>
                <a:schemeClr val="bg1"/>
              </a:solidFill>
              <a:latin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Ø"/>
            </a:pPr>
            <a:r>
              <a:rPr lang="ru-RU" sz="1600" dirty="0" smtClean="0">
                <a:solidFill>
                  <a:schemeClr val="bg1"/>
                </a:solidFill>
                <a:latin typeface="Times New Roman" panose="02020603050405020304" pitchFamily="18" charset="0"/>
                <a:cs typeface="Times New Roman" panose="02020603050405020304" pitchFamily="18" charset="0"/>
              </a:rPr>
              <a:t>начальник управления сельского хозяйства Комитета по экономике и развитию предпринимательства администрации </a:t>
            </a:r>
            <a:r>
              <a:rPr lang="ru-RU" sz="1600" dirty="0" err="1" smtClean="0">
                <a:solidFill>
                  <a:schemeClr val="bg1"/>
                </a:solidFill>
                <a:latin typeface="Times New Roman" panose="02020603050405020304" pitchFamily="18" charset="0"/>
                <a:cs typeface="Times New Roman" panose="02020603050405020304" pitchFamily="18" charset="0"/>
              </a:rPr>
              <a:t>Тулунского</a:t>
            </a:r>
            <a:r>
              <a:rPr lang="ru-RU" sz="1600" dirty="0" smtClean="0">
                <a:solidFill>
                  <a:schemeClr val="bg1"/>
                </a:solidFill>
                <a:latin typeface="Times New Roman" panose="02020603050405020304" pitchFamily="18" charset="0"/>
                <a:cs typeface="Times New Roman" panose="02020603050405020304" pitchFamily="18" charset="0"/>
              </a:rPr>
              <a:t> муниципального района – </a:t>
            </a:r>
            <a:r>
              <a:rPr lang="ru-RU" sz="1600" dirty="0" err="1" smtClean="0">
                <a:solidFill>
                  <a:schemeClr val="bg1"/>
                </a:solidFill>
                <a:latin typeface="Times New Roman" panose="02020603050405020304" pitchFamily="18" charset="0"/>
                <a:cs typeface="Times New Roman" panose="02020603050405020304" pitchFamily="18" charset="0"/>
              </a:rPr>
              <a:t>Лисичкина</a:t>
            </a:r>
            <a:r>
              <a:rPr lang="ru-RU" sz="1600" dirty="0" smtClean="0">
                <a:solidFill>
                  <a:schemeClr val="bg1"/>
                </a:solidFill>
                <a:latin typeface="Times New Roman" panose="02020603050405020304" pitchFamily="18" charset="0"/>
                <a:cs typeface="Times New Roman" panose="02020603050405020304" pitchFamily="18" charset="0"/>
              </a:rPr>
              <a:t> Татьяна </a:t>
            </a:r>
            <a:r>
              <a:rPr lang="ru-RU" sz="1600" dirty="0" err="1" smtClean="0">
                <a:solidFill>
                  <a:schemeClr val="bg1"/>
                </a:solidFill>
                <a:latin typeface="Times New Roman" panose="02020603050405020304" pitchFamily="18" charset="0"/>
                <a:cs typeface="Times New Roman" panose="02020603050405020304" pitchFamily="18" charset="0"/>
              </a:rPr>
              <a:t>Михайоловна</a:t>
            </a:r>
            <a:r>
              <a:rPr lang="ru-RU" sz="1600" dirty="0" smtClean="0">
                <a:solidFill>
                  <a:schemeClr val="bg1"/>
                </a:solidFill>
                <a:latin typeface="Times New Roman" panose="02020603050405020304" pitchFamily="18" charset="0"/>
                <a:cs typeface="Times New Roman" panose="02020603050405020304" pitchFamily="18" charset="0"/>
              </a:rPr>
              <a:t>, телефоны: 8 (39530) 4-71-30, +7 914-942-77-77, адрес электронной почты: tulunagro@yandex.ru.</a:t>
            </a:r>
            <a:endParaRPr lang="ru-RU" sz="1600" dirty="0">
              <a:solidFill>
                <a:schemeClr val="bg1"/>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839116" y="493219"/>
            <a:ext cx="3410546" cy="2706578"/>
          </a:xfrm>
          <a:prstGeom prst="rect">
            <a:avLst/>
          </a:prstGeom>
          <a:ln>
            <a:noFill/>
          </a:ln>
          <a:effectLst>
            <a:softEdge rad="112500"/>
          </a:effectLst>
        </p:spPr>
      </p:pic>
      <p:pic>
        <p:nvPicPr>
          <p:cNvPr id="12" name="Рисунок 11"/>
          <p:cNvPicPr>
            <a:picLocks noChangeAspect="1"/>
          </p:cNvPicPr>
          <p:nvPr/>
        </p:nvPicPr>
        <p:blipFill>
          <a:blip r:embed="rId4"/>
          <a:stretch>
            <a:fillRect/>
          </a:stretch>
        </p:blipFill>
        <p:spPr>
          <a:xfrm>
            <a:off x="6192950" y="1963014"/>
            <a:ext cx="1640842" cy="1539630"/>
          </a:xfrm>
          <a:prstGeom prst="rect">
            <a:avLst/>
          </a:prstGeom>
          <a:ln>
            <a:noFill/>
          </a:ln>
          <a:effectLst>
            <a:softEdge rad="112500"/>
          </a:effectLst>
        </p:spPr>
      </p:pic>
      <p:sp>
        <p:nvSpPr>
          <p:cNvPr id="13" name="Стрелка вниз 12"/>
          <p:cNvSpPr/>
          <p:nvPr/>
        </p:nvSpPr>
        <p:spPr>
          <a:xfrm rot="16200000">
            <a:off x="4668141" y="532270"/>
            <a:ext cx="751547" cy="1072398"/>
          </a:xfrm>
          <a:prstGeom prst="down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Рисунок 13"/>
          <p:cNvPicPr>
            <a:picLocks noChangeAspect="1"/>
          </p:cNvPicPr>
          <p:nvPr/>
        </p:nvPicPr>
        <p:blipFill>
          <a:blip r:embed="rId5"/>
          <a:stretch>
            <a:fillRect/>
          </a:stretch>
        </p:blipFill>
        <p:spPr>
          <a:xfrm>
            <a:off x="5642304" y="167883"/>
            <a:ext cx="2769805" cy="1763311"/>
          </a:xfrm>
          <a:prstGeom prst="rect">
            <a:avLst/>
          </a:prstGeom>
          <a:ln>
            <a:noFill/>
          </a:ln>
          <a:effectLst>
            <a:softEdge rad="112500"/>
          </a:effectLst>
        </p:spPr>
      </p:pic>
      <p:sp>
        <p:nvSpPr>
          <p:cNvPr id="9" name="Стрелка вниз 8"/>
          <p:cNvSpPr/>
          <p:nvPr/>
        </p:nvSpPr>
        <p:spPr>
          <a:xfrm rot="16200000">
            <a:off x="4668140" y="1953155"/>
            <a:ext cx="751547" cy="1072398"/>
          </a:xfrm>
          <a:prstGeom prst="down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50755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884368" y="6492875"/>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58</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914048" y="404664"/>
            <a:ext cx="7402368" cy="3024336"/>
          </a:xfrm>
          <a:prstGeom prst="round2DiagRect">
            <a:avLst/>
          </a:prstGeom>
          <a:solidFill>
            <a:schemeClr val="accent1">
              <a:lumMod val="40000"/>
              <a:lumOff val="6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C00000"/>
                </a:solidFill>
                <a:latin typeface="Times New Roman" panose="02020603050405020304" pitchFamily="18" charset="0"/>
                <a:cs typeface="Times New Roman" panose="02020603050405020304" pitchFamily="18" charset="0"/>
              </a:rPr>
              <a:t>Проект </a:t>
            </a:r>
            <a:r>
              <a:rPr lang="ru-RU" b="1" dirty="0">
                <a:solidFill>
                  <a:srgbClr val="C00000"/>
                </a:solidFill>
                <a:latin typeface="Times New Roman" panose="02020603050405020304" pitchFamily="18" charset="0"/>
                <a:cs typeface="Times New Roman" panose="02020603050405020304" pitchFamily="18" charset="0"/>
              </a:rPr>
              <a:t>«Строительство завода по переработке рапса </a:t>
            </a:r>
          </a:p>
          <a:p>
            <a:pPr algn="ctr"/>
            <a:r>
              <a:rPr lang="ru-RU" b="1" dirty="0">
                <a:solidFill>
                  <a:srgbClr val="C00000"/>
                </a:solidFill>
                <a:latin typeface="Times New Roman" panose="02020603050405020304" pitchFamily="18" charset="0"/>
                <a:cs typeface="Times New Roman" panose="02020603050405020304" pitchFamily="18" charset="0"/>
              </a:rPr>
              <a:t>на базе ООО «Рассвет»»</a:t>
            </a:r>
          </a:p>
          <a:p>
            <a:pPr indent="450000" algn="just"/>
            <a:endParaRPr lang="ru-RU" dirty="0">
              <a:solidFill>
                <a:schemeClr val="bg1"/>
              </a:solidFill>
              <a:latin typeface="Times New Roman" panose="02020603050405020304" pitchFamily="18" charset="0"/>
              <a:cs typeface="Times New Roman" panose="02020603050405020304" pitchFamily="18" charset="0"/>
            </a:endParaRPr>
          </a:p>
          <a:p>
            <a:pPr indent="450000" algn="just"/>
            <a:r>
              <a:rPr lang="ru-RU" b="1" dirty="0">
                <a:solidFill>
                  <a:schemeClr val="bg1"/>
                </a:solidFill>
                <a:latin typeface="Times New Roman" panose="02020603050405020304" pitchFamily="18" charset="0"/>
                <a:cs typeface="Times New Roman" panose="02020603050405020304" pitchFamily="18" charset="0"/>
              </a:rPr>
              <a:t>Цель проекта</a:t>
            </a:r>
            <a:r>
              <a:rPr lang="ru-RU" dirty="0">
                <a:solidFill>
                  <a:schemeClr val="bg1"/>
                </a:solidFill>
                <a:latin typeface="Times New Roman" panose="02020603050405020304" pitchFamily="18" charset="0"/>
                <a:cs typeface="Times New Roman" panose="02020603050405020304" pitchFamily="18" charset="0"/>
              </a:rPr>
              <a:t> - переработка рапса на масло.</a:t>
            </a:r>
          </a:p>
          <a:p>
            <a:pPr indent="450000" algn="just"/>
            <a:r>
              <a:rPr lang="ru-RU" b="1" dirty="0" smtClean="0">
                <a:solidFill>
                  <a:schemeClr val="bg1"/>
                </a:solidFill>
                <a:latin typeface="Times New Roman" panose="02020603050405020304" pitchFamily="18" charset="0"/>
                <a:cs typeface="Times New Roman" panose="02020603050405020304" pitchFamily="18" charset="0"/>
              </a:rPr>
              <a:t>Стоимость </a:t>
            </a:r>
            <a:r>
              <a:rPr lang="ru-RU" b="1" dirty="0">
                <a:solidFill>
                  <a:schemeClr val="bg1"/>
                </a:solidFill>
                <a:latin typeface="Times New Roman" panose="02020603050405020304" pitchFamily="18" charset="0"/>
                <a:cs typeface="Times New Roman" panose="02020603050405020304" pitchFamily="18" charset="0"/>
              </a:rPr>
              <a:t>проекта </a:t>
            </a:r>
            <a:r>
              <a:rPr lang="ru-RU" dirty="0">
                <a:solidFill>
                  <a:schemeClr val="bg1"/>
                </a:solidFill>
                <a:latin typeface="Times New Roman" panose="02020603050405020304" pitchFamily="18" charset="0"/>
                <a:cs typeface="Times New Roman" panose="02020603050405020304" pitchFamily="18" charset="0"/>
              </a:rPr>
              <a:t>– </a:t>
            </a:r>
            <a:r>
              <a:rPr lang="ru-RU" b="1" dirty="0">
                <a:solidFill>
                  <a:srgbClr val="FF0000"/>
                </a:solidFill>
                <a:latin typeface="Times New Roman" panose="02020603050405020304" pitchFamily="18" charset="0"/>
                <a:cs typeface="Times New Roman" panose="02020603050405020304" pitchFamily="18" charset="0"/>
              </a:rPr>
              <a:t>7 млрд. руб. </a:t>
            </a:r>
            <a:r>
              <a:rPr lang="ru-RU" dirty="0">
                <a:solidFill>
                  <a:schemeClr val="bg1"/>
                </a:solidFill>
                <a:latin typeface="Times New Roman" panose="02020603050405020304" pitchFamily="18" charset="0"/>
                <a:cs typeface="Times New Roman" panose="02020603050405020304" pitchFamily="18" charset="0"/>
              </a:rPr>
              <a:t>(</a:t>
            </a:r>
            <a:r>
              <a:rPr lang="ru-RU" dirty="0" err="1">
                <a:solidFill>
                  <a:schemeClr val="bg1"/>
                </a:solidFill>
                <a:latin typeface="Times New Roman" panose="02020603050405020304" pitchFamily="18" charset="0"/>
                <a:cs typeface="Times New Roman" panose="02020603050405020304" pitchFamily="18" charset="0"/>
              </a:rPr>
              <a:t>софинансирование</a:t>
            </a:r>
            <a:r>
              <a:rPr lang="ru-RU" dirty="0">
                <a:solidFill>
                  <a:schemeClr val="bg1"/>
                </a:solidFill>
                <a:latin typeface="Times New Roman" panose="02020603050405020304" pitchFamily="18" charset="0"/>
                <a:cs typeface="Times New Roman" panose="02020603050405020304" pitchFamily="18" charset="0"/>
              </a:rPr>
              <a:t> </a:t>
            </a:r>
            <a:r>
              <a:rPr lang="ru-RU" dirty="0" smtClean="0">
                <a:solidFill>
                  <a:schemeClr val="bg1"/>
                </a:solidFill>
                <a:latin typeface="Times New Roman" panose="02020603050405020304" pitchFamily="18" charset="0"/>
                <a:cs typeface="Times New Roman" panose="02020603050405020304" pitchFamily="18" charset="0"/>
              </a:rPr>
              <a:t>областного </a:t>
            </a:r>
            <a:r>
              <a:rPr lang="ru-RU" dirty="0">
                <a:solidFill>
                  <a:schemeClr val="bg1"/>
                </a:solidFill>
                <a:latin typeface="Times New Roman" panose="02020603050405020304" pitchFamily="18" charset="0"/>
                <a:cs typeface="Times New Roman" panose="02020603050405020304" pitchFamily="18" charset="0"/>
              </a:rPr>
              <a:t>бюджета</a:t>
            </a:r>
            <a:r>
              <a:rPr lang="ru-RU" dirty="0" smtClean="0">
                <a:solidFill>
                  <a:schemeClr val="bg1"/>
                </a:solidFill>
                <a:latin typeface="Times New Roman" panose="02020603050405020304" pitchFamily="18" charset="0"/>
                <a:cs typeface="Times New Roman" panose="02020603050405020304" pitchFamily="18" charset="0"/>
              </a:rPr>
              <a:t>).</a:t>
            </a:r>
          </a:p>
          <a:p>
            <a:pPr indent="450000" algn="just"/>
            <a:r>
              <a:rPr lang="ru-RU" b="1" dirty="0" smtClean="0">
                <a:solidFill>
                  <a:schemeClr val="bg1"/>
                </a:solidFill>
                <a:latin typeface="Times New Roman" panose="02020603050405020304" pitchFamily="18" charset="0"/>
                <a:cs typeface="Times New Roman" panose="02020603050405020304" pitchFamily="18" charset="0"/>
              </a:rPr>
              <a:t>Объем переработки </a:t>
            </a:r>
            <a:r>
              <a:rPr lang="ru-RU" dirty="0" smtClean="0">
                <a:solidFill>
                  <a:schemeClr val="bg1"/>
                </a:solidFill>
                <a:latin typeface="Times New Roman" panose="02020603050405020304" pitchFamily="18" charset="0"/>
                <a:cs typeface="Times New Roman" panose="02020603050405020304" pitchFamily="18" charset="0"/>
              </a:rPr>
              <a:t>– 100 тыс. тонн в год.</a:t>
            </a:r>
            <a:endParaRPr lang="ru-RU" dirty="0">
              <a:solidFill>
                <a:schemeClr val="bg1"/>
              </a:solidFill>
              <a:latin typeface="Times New Roman" panose="02020603050405020304" pitchFamily="18" charset="0"/>
              <a:cs typeface="Times New Roman" panose="02020603050405020304" pitchFamily="18" charset="0"/>
            </a:endParaRPr>
          </a:p>
          <a:p>
            <a:pPr indent="450000" algn="just"/>
            <a:r>
              <a:rPr lang="ru-RU" dirty="0" smtClean="0">
                <a:solidFill>
                  <a:schemeClr val="bg1"/>
                </a:solidFill>
                <a:latin typeface="Times New Roman" panose="02020603050405020304" pitchFamily="18" charset="0"/>
                <a:cs typeface="Times New Roman" panose="02020603050405020304" pitchFamily="18" charset="0"/>
              </a:rPr>
              <a:t>Контактные </a:t>
            </a:r>
            <a:r>
              <a:rPr lang="ru-RU" dirty="0">
                <a:solidFill>
                  <a:schemeClr val="bg1"/>
                </a:solidFill>
                <a:latin typeface="Times New Roman" panose="02020603050405020304" pitchFamily="18" charset="0"/>
                <a:cs typeface="Times New Roman" panose="02020603050405020304" pitchFamily="18" charset="0"/>
              </a:rPr>
              <a:t>данные по вопросам сотрудничества</a:t>
            </a:r>
            <a:r>
              <a:rPr lang="ru-RU" dirty="0" smtClean="0">
                <a:solidFill>
                  <a:schemeClr val="bg1"/>
                </a:solidFill>
                <a:latin typeface="Times New Roman" panose="02020603050405020304" pitchFamily="18" charset="0"/>
                <a:cs typeface="Times New Roman" panose="02020603050405020304" pitchFamily="18" charset="0"/>
              </a:rPr>
              <a:t>: генеральный директор ООО «Рассвет» </a:t>
            </a:r>
            <a:r>
              <a:rPr lang="ru-RU" dirty="0">
                <a:solidFill>
                  <a:schemeClr val="bg1"/>
                </a:solidFill>
                <a:latin typeface="Times New Roman" panose="02020603050405020304" pitchFamily="18" charset="0"/>
                <a:cs typeface="Times New Roman" panose="02020603050405020304" pitchFamily="18" charset="0"/>
              </a:rPr>
              <a:t>Терентьев Алексей Николаевич, </a:t>
            </a:r>
            <a:r>
              <a:rPr lang="ru-RU" dirty="0" smtClean="0">
                <a:solidFill>
                  <a:schemeClr val="bg1"/>
                </a:solidFill>
                <a:latin typeface="Times New Roman" panose="02020603050405020304" pitchFamily="18" charset="0"/>
                <a:cs typeface="Times New Roman" panose="02020603050405020304" pitchFamily="18" charset="0"/>
              </a:rPr>
              <a:t>телефон: +7 950-122-30-01</a:t>
            </a:r>
            <a:r>
              <a:rPr lang="ru-RU" dirty="0">
                <a:solidFill>
                  <a:schemeClr val="bg1"/>
                </a:solidFill>
                <a:latin typeface="Times New Roman" panose="02020603050405020304" pitchFamily="18" charset="0"/>
                <a:cs typeface="Times New Roman" panose="02020603050405020304" pitchFamily="18" charset="0"/>
              </a:rPr>
              <a:t>.</a:t>
            </a:r>
          </a:p>
        </p:txBody>
      </p:sp>
      <p:pic>
        <p:nvPicPr>
          <p:cNvPr id="2" name="Рисунок 1"/>
          <p:cNvPicPr>
            <a:picLocks noChangeAspect="1"/>
          </p:cNvPicPr>
          <p:nvPr/>
        </p:nvPicPr>
        <p:blipFill>
          <a:blip r:embed="rId3"/>
          <a:stretch>
            <a:fillRect/>
          </a:stretch>
        </p:blipFill>
        <p:spPr>
          <a:xfrm>
            <a:off x="2915816" y="3745287"/>
            <a:ext cx="3672408" cy="2713635"/>
          </a:xfrm>
          <a:prstGeom prst="rect">
            <a:avLst/>
          </a:prstGeom>
          <a:ln>
            <a:noFill/>
          </a:ln>
          <a:effectLst>
            <a:softEdge rad="112500"/>
          </a:effectLst>
        </p:spPr>
      </p:pic>
    </p:spTree>
    <p:extLst>
      <p:ext uri="{BB962C8B-B14F-4D97-AF65-F5344CB8AC3E}">
        <p14:creationId xmlns:p14="http://schemas.microsoft.com/office/powerpoint/2010/main" val="23838444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59</a:t>
            </a:fld>
            <a:endParaRPr lang="ru-RU" sz="1200" dirty="0">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827585" y="0"/>
            <a:ext cx="7524836" cy="6858000"/>
          </a:xfrm>
          <a:prstGeom prst="round2DiagRect">
            <a:avLst/>
          </a:prstGeom>
          <a:solidFill>
            <a:schemeClr val="accent2">
              <a:lumMod val="20000"/>
              <a:lumOff val="80000"/>
            </a:scheme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000" algn="ctr"/>
            <a:endParaRPr lang="ru-RU" b="1" dirty="0" smtClean="0">
              <a:solidFill>
                <a:srgbClr val="C00000"/>
              </a:solidFill>
              <a:latin typeface="Times New Roman" panose="02020603050405020304" pitchFamily="18" charset="0"/>
              <a:cs typeface="Times New Roman" panose="02020603050405020304" pitchFamily="18" charset="0"/>
            </a:endParaRPr>
          </a:p>
          <a:p>
            <a:pPr indent="450000" algn="ctr"/>
            <a:endParaRPr lang="ru-RU" b="1" dirty="0">
              <a:solidFill>
                <a:srgbClr val="C00000"/>
              </a:solidFill>
              <a:latin typeface="Times New Roman" panose="02020603050405020304" pitchFamily="18" charset="0"/>
              <a:cs typeface="Times New Roman" panose="02020603050405020304" pitchFamily="18" charset="0"/>
            </a:endParaRPr>
          </a:p>
          <a:p>
            <a:pPr indent="450000" algn="ctr"/>
            <a:endParaRPr lang="ru-RU" b="1" dirty="0" smtClean="0">
              <a:solidFill>
                <a:srgbClr val="C00000"/>
              </a:solidFill>
              <a:latin typeface="Times New Roman" panose="02020603050405020304" pitchFamily="18" charset="0"/>
              <a:cs typeface="Times New Roman" panose="02020603050405020304" pitchFamily="18" charset="0"/>
            </a:endParaRPr>
          </a:p>
          <a:p>
            <a:pPr algn="ctr"/>
            <a:r>
              <a:rPr lang="ru-RU" b="1" dirty="0" smtClean="0">
                <a:solidFill>
                  <a:srgbClr val="C00000"/>
                </a:solidFill>
                <a:latin typeface="Times New Roman" panose="02020603050405020304" pitchFamily="18" charset="0"/>
                <a:cs typeface="Times New Roman" panose="02020603050405020304" pitchFamily="18" charset="0"/>
              </a:rPr>
              <a:t>Проект «Туристический потенциал»</a:t>
            </a: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r>
              <a:rPr lang="ru-RU" sz="1550" b="1" dirty="0" smtClean="0">
                <a:solidFill>
                  <a:schemeClr val="bg1"/>
                </a:solidFill>
                <a:latin typeface="Times New Roman" panose="02020603050405020304" pitchFamily="18" charset="0"/>
                <a:cs typeface="Times New Roman" panose="02020603050405020304" pitchFamily="18" charset="0"/>
              </a:rPr>
              <a:t>Цель проекта: </a:t>
            </a:r>
            <a:r>
              <a:rPr lang="ru-RU" sz="1550" dirty="0" smtClean="0">
                <a:solidFill>
                  <a:schemeClr val="bg1"/>
                </a:solidFill>
                <a:latin typeface="Times New Roman" panose="02020603050405020304" pitchFamily="18" charset="0"/>
                <a:cs typeface="Times New Roman" panose="02020603050405020304" pitchFamily="18" charset="0"/>
              </a:rPr>
              <a:t>содействие сохранению деревни, природного и культурного наследия сельской местности на территории </a:t>
            </a:r>
            <a:r>
              <a:rPr lang="ru-RU" sz="1550" dirty="0" err="1" smtClean="0">
                <a:solidFill>
                  <a:schemeClr val="bg1"/>
                </a:solidFill>
                <a:latin typeface="Times New Roman" panose="02020603050405020304" pitchFamily="18" charset="0"/>
                <a:cs typeface="Times New Roman" panose="02020603050405020304" pitchFamily="18" charset="0"/>
              </a:rPr>
              <a:t>Тулунского</a:t>
            </a:r>
            <a:r>
              <a:rPr lang="ru-RU" sz="1550" dirty="0" smtClean="0">
                <a:solidFill>
                  <a:schemeClr val="bg1"/>
                </a:solidFill>
                <a:latin typeface="Times New Roman" panose="02020603050405020304" pitchFamily="18" charset="0"/>
                <a:cs typeface="Times New Roman" panose="02020603050405020304" pitchFamily="18" charset="0"/>
              </a:rPr>
              <a:t> района.</a:t>
            </a:r>
          </a:p>
          <a:p>
            <a:pPr indent="450000" algn="just"/>
            <a:r>
              <a:rPr lang="ru-RU" sz="1550" b="1" dirty="0" smtClean="0">
                <a:solidFill>
                  <a:schemeClr val="bg1"/>
                </a:solidFill>
                <a:latin typeface="Times New Roman" panose="02020603050405020304" pitchFamily="18" charset="0"/>
                <a:cs typeface="Times New Roman" panose="02020603050405020304" pitchFamily="18" charset="0"/>
              </a:rPr>
              <a:t>Меры поддержки: </a:t>
            </a:r>
            <a:r>
              <a:rPr lang="ru-RU" sz="1550" dirty="0" smtClean="0">
                <a:solidFill>
                  <a:schemeClr val="bg1"/>
                </a:solidFill>
                <a:latin typeface="Times New Roman" panose="02020603050405020304" pitchFamily="18" charset="0"/>
                <a:cs typeface="Times New Roman" panose="02020603050405020304" pitchFamily="18" charset="0"/>
              </a:rPr>
              <a:t>организация взаимодействия с предприятиями и предпринимателями </a:t>
            </a:r>
            <a:r>
              <a:rPr lang="ru-RU" sz="1550" dirty="0" err="1" smtClean="0">
                <a:solidFill>
                  <a:schemeClr val="bg1"/>
                </a:solidFill>
                <a:latin typeface="Times New Roman" panose="02020603050405020304" pitchFamily="18" charset="0"/>
                <a:cs typeface="Times New Roman" panose="02020603050405020304" pitchFamily="18" charset="0"/>
              </a:rPr>
              <a:t>Тулунского</a:t>
            </a:r>
            <a:r>
              <a:rPr lang="ru-RU" sz="1550" dirty="0" smtClean="0">
                <a:solidFill>
                  <a:schemeClr val="bg1"/>
                </a:solidFill>
                <a:latin typeface="Times New Roman" panose="02020603050405020304" pitchFamily="18" charset="0"/>
                <a:cs typeface="Times New Roman" panose="02020603050405020304" pitchFamily="18" charset="0"/>
              </a:rPr>
              <a:t> района, помощь в привлечении квалифицированных кадров.</a:t>
            </a:r>
          </a:p>
          <a:p>
            <a:pPr indent="450000" algn="just"/>
            <a:r>
              <a:rPr lang="ru-RU" sz="1550" dirty="0" smtClean="0">
                <a:solidFill>
                  <a:schemeClr val="bg1"/>
                </a:solidFill>
                <a:latin typeface="Times New Roman" panose="02020603050405020304" pitchFamily="18" charset="0"/>
                <a:cs typeface="Times New Roman" panose="02020603050405020304" pitchFamily="18" charset="0"/>
              </a:rPr>
              <a:t>По инициативе </a:t>
            </a:r>
            <a:r>
              <a:rPr lang="ru-RU" sz="1550" dirty="0" err="1" smtClean="0">
                <a:solidFill>
                  <a:schemeClr val="bg1"/>
                </a:solidFill>
                <a:latin typeface="Times New Roman" panose="02020603050405020304" pitchFamily="18" charset="0"/>
                <a:cs typeface="Times New Roman" panose="02020603050405020304" pitchFamily="18" charset="0"/>
              </a:rPr>
              <a:t>Тулунской</a:t>
            </a:r>
            <a:r>
              <a:rPr lang="ru-RU" sz="1550" dirty="0" smtClean="0">
                <a:solidFill>
                  <a:schemeClr val="bg1"/>
                </a:solidFill>
                <a:latin typeface="Times New Roman" panose="02020603050405020304" pitchFamily="18" charset="0"/>
                <a:cs typeface="Times New Roman" panose="02020603050405020304" pitchFamily="18" charset="0"/>
              </a:rPr>
              <a:t> городской общественной организации поддержки молодёжных социальных проектов и творческих инициатив «</a:t>
            </a:r>
            <a:r>
              <a:rPr lang="ru-RU" sz="1550" dirty="0" err="1" smtClean="0">
                <a:solidFill>
                  <a:schemeClr val="bg1"/>
                </a:solidFill>
                <a:latin typeface="Times New Roman" panose="02020603050405020304" pitchFamily="18" charset="0"/>
                <a:cs typeface="Times New Roman" panose="02020603050405020304" pitchFamily="18" charset="0"/>
              </a:rPr>
              <a:t>Тулун.ру</a:t>
            </a:r>
            <a:r>
              <a:rPr lang="ru-RU" sz="1550" dirty="0" smtClean="0">
                <a:solidFill>
                  <a:schemeClr val="bg1"/>
                </a:solidFill>
                <a:latin typeface="Times New Roman" panose="02020603050405020304" pitchFamily="18" charset="0"/>
                <a:cs typeface="Times New Roman" panose="02020603050405020304" pitchFamily="18" charset="0"/>
              </a:rPr>
              <a:t>» в партнёрстве с Администрацией </a:t>
            </a:r>
            <a:r>
              <a:rPr lang="ru-RU" sz="1550" dirty="0" err="1" smtClean="0">
                <a:solidFill>
                  <a:schemeClr val="bg1"/>
                </a:solidFill>
                <a:latin typeface="Times New Roman" panose="02020603050405020304" pitchFamily="18" charset="0"/>
                <a:cs typeface="Times New Roman" panose="02020603050405020304" pitchFamily="18" charset="0"/>
              </a:rPr>
              <a:t>Тулунского</a:t>
            </a:r>
            <a:r>
              <a:rPr lang="ru-RU" sz="1550" dirty="0" smtClean="0">
                <a:solidFill>
                  <a:schemeClr val="bg1"/>
                </a:solidFill>
                <a:latin typeface="Times New Roman" panose="02020603050405020304" pitchFamily="18" charset="0"/>
                <a:cs typeface="Times New Roman" panose="02020603050405020304" pitchFamily="18" charset="0"/>
              </a:rPr>
              <a:t> муниципального района и МКУК «</a:t>
            </a:r>
            <a:r>
              <a:rPr lang="ru-RU" sz="1550" dirty="0" err="1" smtClean="0">
                <a:solidFill>
                  <a:schemeClr val="bg1"/>
                </a:solidFill>
                <a:latin typeface="Times New Roman" panose="02020603050405020304" pitchFamily="18" charset="0"/>
                <a:cs typeface="Times New Roman" panose="02020603050405020304" pitchFamily="18" charset="0"/>
              </a:rPr>
              <a:t>Межпоселенческая</a:t>
            </a:r>
            <a:r>
              <a:rPr lang="ru-RU" sz="1550" dirty="0" smtClean="0">
                <a:solidFill>
                  <a:schemeClr val="bg1"/>
                </a:solidFill>
                <a:latin typeface="Times New Roman" panose="02020603050405020304" pitchFamily="18" charset="0"/>
                <a:cs typeface="Times New Roman" panose="02020603050405020304" pitchFamily="18" charset="0"/>
              </a:rPr>
              <a:t> центральная библиотека им. Г. С. Виноградова» в июне 2017 и июне 2018 года были подготовлены и проведены два сельских маршрута: «Тулунский сказ» по сёлам района, в которых в 19 веке собирал фольклор </a:t>
            </a:r>
            <a:r>
              <a:rPr lang="ru-RU" sz="1550" dirty="0" err="1">
                <a:solidFill>
                  <a:schemeClr val="bg1"/>
                </a:solidFill>
                <a:latin typeface="Times New Roman" panose="02020603050405020304" pitchFamily="18" charset="0"/>
                <a:cs typeface="Times New Roman" panose="02020603050405020304" pitchFamily="18" charset="0"/>
              </a:rPr>
              <a:t>т</a:t>
            </a:r>
            <a:r>
              <a:rPr lang="ru-RU" sz="1550" dirty="0" err="1" smtClean="0">
                <a:solidFill>
                  <a:schemeClr val="bg1"/>
                </a:solidFill>
                <a:latin typeface="Times New Roman" panose="02020603050405020304" pitchFamily="18" charset="0"/>
                <a:cs typeface="Times New Roman" panose="02020603050405020304" pitchFamily="18" charset="0"/>
              </a:rPr>
              <a:t>улунский</a:t>
            </a:r>
            <a:r>
              <a:rPr lang="ru-RU" sz="1550" dirty="0" smtClean="0">
                <a:solidFill>
                  <a:schemeClr val="bg1"/>
                </a:solidFill>
                <a:latin typeface="Times New Roman" panose="02020603050405020304" pitchFamily="18" charset="0"/>
                <a:cs typeface="Times New Roman" panose="02020603050405020304" pitchFamily="18" charset="0"/>
              </a:rPr>
              <a:t> учёный, этнограф - Георгий Семёнович Виноградов, и «Люди места».</a:t>
            </a:r>
          </a:p>
          <a:p>
            <a:pPr indent="450000" algn="just"/>
            <a:r>
              <a:rPr lang="ru-RU" sz="1550" dirty="0" smtClean="0">
                <a:solidFill>
                  <a:schemeClr val="bg1"/>
                </a:solidFill>
                <a:latin typeface="Times New Roman" panose="02020603050405020304" pitchFamily="18" charset="0"/>
                <a:cs typeface="Times New Roman" panose="02020603050405020304" pitchFamily="18" charset="0"/>
              </a:rPr>
              <a:t>Эти два маршрута – маршруты выходного дня. Были опробованы в качестве экспериментальных. По заключению был сделан вывод, позволяющий говорить о способности наших сельских жителей принимать гостей, устраивать событийные мероприятия, в целом, при комплексном развитии данной сферы можно сказать, что в </a:t>
            </a:r>
            <a:r>
              <a:rPr lang="ru-RU" sz="1550" dirty="0" err="1" smtClean="0">
                <a:solidFill>
                  <a:schemeClr val="bg1"/>
                </a:solidFill>
                <a:latin typeface="Times New Roman" panose="02020603050405020304" pitchFamily="18" charset="0"/>
                <a:cs typeface="Times New Roman" panose="02020603050405020304" pitchFamily="18" charset="0"/>
              </a:rPr>
              <a:t>Тулунском</a:t>
            </a:r>
            <a:r>
              <a:rPr lang="ru-RU" sz="1550" dirty="0" smtClean="0">
                <a:solidFill>
                  <a:schemeClr val="bg1"/>
                </a:solidFill>
                <a:latin typeface="Times New Roman" panose="02020603050405020304" pitchFamily="18" charset="0"/>
                <a:cs typeface="Times New Roman" panose="02020603050405020304" pitchFamily="18" charset="0"/>
              </a:rPr>
              <a:t> районе целесообразно развивать сельский, событийный, гастрономический туризм.</a:t>
            </a:r>
          </a:p>
          <a:p>
            <a:pPr indent="450000" algn="just"/>
            <a:r>
              <a:rPr lang="ru-RU" sz="1550" dirty="0">
                <a:solidFill>
                  <a:schemeClr val="bg1"/>
                </a:solidFill>
                <a:latin typeface="Times New Roman" panose="02020603050405020304" pitchFamily="18" charset="0"/>
                <a:cs typeface="Times New Roman" panose="02020603050405020304" pitchFamily="18" charset="0"/>
              </a:rPr>
              <a:t>По вопросу инвестиционной привлекательности сельских поселений нашего района по результатам проведенного анализа, можно сказать следующее. </a:t>
            </a:r>
            <a:endParaRPr lang="ru-RU" sz="1550" dirty="0" smtClean="0">
              <a:solidFill>
                <a:schemeClr val="bg1"/>
              </a:solidFill>
              <a:latin typeface="Times New Roman" panose="02020603050405020304" pitchFamily="18" charset="0"/>
              <a:cs typeface="Times New Roman" panose="02020603050405020304" pitchFamily="18" charset="0"/>
            </a:endParaRPr>
          </a:p>
          <a:p>
            <a:pPr indent="450000" algn="just"/>
            <a:r>
              <a:rPr lang="ru-RU" sz="1550" dirty="0" smtClean="0">
                <a:solidFill>
                  <a:schemeClr val="bg1"/>
                </a:solidFill>
                <a:latin typeface="Times New Roman" panose="02020603050405020304" pitchFamily="18" charset="0"/>
                <a:cs typeface="Times New Roman" panose="02020603050405020304" pitchFamily="18" charset="0"/>
              </a:rPr>
              <a:t>Наш </a:t>
            </a:r>
            <a:r>
              <a:rPr lang="ru-RU" sz="1550" dirty="0">
                <a:solidFill>
                  <a:schemeClr val="bg1"/>
                </a:solidFill>
                <a:latin typeface="Times New Roman" panose="02020603050405020304" pitchFamily="18" charset="0"/>
                <a:cs typeface="Times New Roman" panose="02020603050405020304" pitchFamily="18" charset="0"/>
              </a:rPr>
              <a:t>район  не славится «громкими» достопримечательностями, у нас нет памятников культурного наследия и национальных парков. Но, у нас есть именно наша самобытность и уникальность. В нашем районе есть что показать, есть над чем поработать в сфере развития туризма.</a:t>
            </a:r>
            <a:endParaRPr lang="ru-RU" sz="1550" dirty="0" smtClean="0">
              <a:solidFill>
                <a:schemeClr val="bg1"/>
              </a:solidFill>
              <a:latin typeface="Times New Roman" panose="02020603050405020304" pitchFamily="18" charset="0"/>
              <a:cs typeface="Times New Roman" panose="02020603050405020304" pitchFamily="18" charset="0"/>
            </a:endParaRPr>
          </a:p>
          <a:p>
            <a:pPr indent="450000" algn="ctr"/>
            <a:endParaRPr lang="ru-RU" sz="1600" b="1" dirty="0">
              <a:solidFill>
                <a:srgbClr val="C00000"/>
              </a:solidFill>
              <a:latin typeface="Times New Roman" panose="02020603050405020304" pitchFamily="18" charset="0"/>
              <a:cs typeface="Times New Roman" panose="02020603050405020304" pitchFamily="18" charset="0"/>
            </a:endParaRPr>
          </a:p>
          <a:p>
            <a:pPr indent="450000" algn="ctr"/>
            <a:endParaRPr lang="ru-RU" b="1" dirty="0" smtClean="0">
              <a:solidFill>
                <a:srgbClr val="C00000"/>
              </a:solidFill>
              <a:latin typeface="Times New Roman" panose="02020603050405020304" pitchFamily="18" charset="0"/>
              <a:cs typeface="Times New Roman" panose="02020603050405020304" pitchFamily="18" charset="0"/>
            </a:endParaRPr>
          </a:p>
          <a:p>
            <a:pPr indent="450000" algn="ctr"/>
            <a:endParaRPr lang="ru-RU" b="1" dirty="0" smtClean="0">
              <a:solidFill>
                <a:srgbClr val="C00000"/>
              </a:solidFill>
              <a:latin typeface="Times New Roman" panose="02020603050405020304" pitchFamily="18" charset="0"/>
              <a:cs typeface="Times New Roman" panose="02020603050405020304" pitchFamily="18" charset="0"/>
            </a:endParaRPr>
          </a:p>
          <a:p>
            <a:pPr indent="450000" algn="ctr"/>
            <a:endParaRPr lang="ru-RU" sz="1600" b="1" dirty="0" smtClean="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3088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Блок-схема: альтернативный процесс 4"/>
          <p:cNvSpPr/>
          <p:nvPr/>
        </p:nvSpPr>
        <p:spPr>
          <a:xfrm>
            <a:off x="3203848" y="3136903"/>
            <a:ext cx="5184576" cy="2050919"/>
          </a:xfrm>
          <a:prstGeom prst="flowChartAlternateProcess">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solidFill>
                  <a:schemeClr val="bg1"/>
                </a:solidFill>
                <a:latin typeface="Times New Roman" pitchFamily="18" charset="0"/>
                <a:cs typeface="Times New Roman" pitchFamily="18" charset="0"/>
              </a:rPr>
              <a:t>Условия для развития туризма и отдыха: экологическая составляющая; наличие источников лечебных (минеральных) вод; возможность реализации </a:t>
            </a:r>
            <a:r>
              <a:rPr lang="ru-RU" sz="2000" dirty="0" smtClean="0">
                <a:solidFill>
                  <a:schemeClr val="bg1"/>
                </a:solidFill>
                <a:latin typeface="Times New Roman" pitchFamily="18" charset="0"/>
                <a:cs typeface="Times New Roman" pitchFamily="18" charset="0"/>
              </a:rPr>
              <a:t>сельского, этнографического</a:t>
            </a:r>
            <a:r>
              <a:rPr lang="ru-RU" sz="2000" dirty="0">
                <a:solidFill>
                  <a:schemeClr val="bg1"/>
                </a:solidFill>
                <a:latin typeface="Times New Roman" pitchFamily="18" charset="0"/>
                <a:cs typeface="Times New Roman" pitchFamily="18" charset="0"/>
              </a:rPr>
              <a:t>, экстремального (охота, рыбалка) туризма.</a:t>
            </a:r>
          </a:p>
        </p:txBody>
      </p:sp>
      <p:sp>
        <p:nvSpPr>
          <p:cNvPr id="6" name="Блок-схема: альтернативный процесс 5"/>
          <p:cNvSpPr/>
          <p:nvPr/>
        </p:nvSpPr>
        <p:spPr>
          <a:xfrm>
            <a:off x="3203847" y="1702576"/>
            <a:ext cx="5184577" cy="1279223"/>
          </a:xfrm>
          <a:prstGeom prst="flowChartAlternateProcess">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solidFill>
                  <a:schemeClr val="bg1"/>
                </a:solidFill>
                <a:latin typeface="Times New Roman" pitchFamily="18" charset="0"/>
                <a:cs typeface="Times New Roman" pitchFamily="18" charset="0"/>
              </a:rPr>
              <a:t>Условия для развития сельскохозяйственной деятельности (животноводство, выращивание кормовых культур, разведение рыб).</a:t>
            </a:r>
          </a:p>
        </p:txBody>
      </p:sp>
      <p:sp>
        <p:nvSpPr>
          <p:cNvPr id="7" name="Блок-схема: альтернативный процесс 6"/>
          <p:cNvSpPr/>
          <p:nvPr/>
        </p:nvSpPr>
        <p:spPr>
          <a:xfrm>
            <a:off x="3167843" y="5380383"/>
            <a:ext cx="5184578" cy="1285056"/>
          </a:xfrm>
          <a:prstGeom prst="flowChartAlternateProcess">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solidFill>
                  <a:schemeClr val="bg1"/>
                </a:solidFill>
                <a:latin typeface="Times New Roman" pitchFamily="18" charset="0"/>
                <a:cs typeface="Times New Roman" pitchFamily="18" charset="0"/>
              </a:rPr>
              <a:t>Налоговые льготы, устанавливаемые региональным правительством для отдельных видов деятельности.</a:t>
            </a:r>
          </a:p>
        </p:txBody>
      </p:sp>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1" y="5380383"/>
            <a:ext cx="1800201" cy="12311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Номер слайда 1"/>
          <p:cNvSpPr>
            <a:spLocks noGrp="1"/>
          </p:cNvSpPr>
          <p:nvPr>
            <p:ph type="sldNum" sz="quarter" idx="12"/>
          </p:nvPr>
        </p:nvSpPr>
        <p:spPr>
          <a:xfrm>
            <a:off x="7815488" y="6492875"/>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6</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3" name="Скругленный прямоугольник 2"/>
          <p:cNvSpPr/>
          <p:nvPr/>
        </p:nvSpPr>
        <p:spPr>
          <a:xfrm>
            <a:off x="3203848" y="260648"/>
            <a:ext cx="5112568" cy="1248392"/>
          </a:xfrm>
          <a:prstGeom prst="roundRect">
            <a:avLst/>
          </a:prstGeom>
          <a:solidFill>
            <a:schemeClr val="tx1">
              <a:lumMod val="8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dirty="0">
                <a:solidFill>
                  <a:schemeClr val="bg1"/>
                </a:solidFill>
                <a:latin typeface="Times New Roman" panose="02020603050405020304" pitchFamily="18" charset="0"/>
                <a:cs typeface="Times New Roman" panose="02020603050405020304" pitchFamily="18" charset="0"/>
              </a:rPr>
              <a:t>Низкая стоимость </a:t>
            </a:r>
            <a:r>
              <a:rPr lang="ru-RU" sz="2000" dirty="0" smtClean="0">
                <a:solidFill>
                  <a:schemeClr val="bg1"/>
                </a:solidFill>
                <a:latin typeface="Times New Roman" panose="02020603050405020304" pitchFamily="18" charset="0"/>
                <a:cs typeface="Times New Roman" panose="02020603050405020304" pitchFamily="18" charset="0"/>
              </a:rPr>
              <a:t>электрической энергии для промышленных предприятий. </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1" y="260648"/>
            <a:ext cx="1800200" cy="12099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932" y="3429000"/>
            <a:ext cx="1911270" cy="1440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AutoShape 8" descr="Picture backgrou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1" name="Рисунок 10"/>
          <p:cNvPicPr>
            <a:picLocks noChangeAspect="1"/>
          </p:cNvPicPr>
          <p:nvPr/>
        </p:nvPicPr>
        <p:blipFill>
          <a:blip r:embed="rId5"/>
          <a:stretch>
            <a:fillRect/>
          </a:stretch>
        </p:blipFill>
        <p:spPr>
          <a:xfrm>
            <a:off x="1106932" y="1702576"/>
            <a:ext cx="1880889" cy="1308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263327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812360" y="6492875"/>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60</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792879" y="476672"/>
            <a:ext cx="7524836" cy="5883275"/>
          </a:xfrm>
          <a:prstGeom prst="round2DiagRect">
            <a:avLst/>
          </a:prstGeom>
          <a:solidFill>
            <a:schemeClr val="accent2">
              <a:lumMod val="20000"/>
              <a:lumOff val="80000"/>
            </a:scheme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1. </a:t>
            </a:r>
            <a:r>
              <a:rPr lang="ru-RU" sz="1600" b="1" dirty="0" smtClean="0">
                <a:solidFill>
                  <a:srgbClr val="C00000"/>
                </a:solidFill>
                <a:latin typeface="Times New Roman" panose="02020603050405020304" pitchFamily="18" charset="0"/>
                <a:cs typeface="Times New Roman" panose="02020603050405020304" pitchFamily="18" charset="0"/>
              </a:rPr>
              <a:t>Село </a:t>
            </a:r>
            <a:r>
              <a:rPr lang="ru-RU" sz="1600" b="1" dirty="0" err="1" smtClean="0">
                <a:solidFill>
                  <a:srgbClr val="C00000"/>
                </a:solidFill>
                <a:latin typeface="Times New Roman" panose="02020603050405020304" pitchFamily="18" charset="0"/>
                <a:cs typeface="Times New Roman" panose="02020603050405020304" pitchFamily="18" charset="0"/>
              </a:rPr>
              <a:t>Бадар</a:t>
            </a:r>
            <a:r>
              <a:rPr lang="ru-RU" sz="1600" b="1" dirty="0" smtClean="0">
                <a:solidFill>
                  <a:srgbClr val="C00000"/>
                </a:solidFill>
                <a:latin typeface="Times New Roman" panose="02020603050405020304" pitchFamily="18" charset="0"/>
                <a:cs typeface="Times New Roman" panose="02020603050405020304" pitchFamily="18" charset="0"/>
              </a:rPr>
              <a:t> - </a:t>
            </a:r>
            <a:r>
              <a:rPr lang="ru-RU" sz="1600" dirty="0">
                <a:solidFill>
                  <a:schemeClr val="bg1"/>
                </a:solidFill>
                <a:latin typeface="Times New Roman" panose="02020603050405020304" pitchFamily="18" charset="0"/>
                <a:cs typeface="Times New Roman" panose="02020603050405020304" pitchFamily="18" charset="0"/>
              </a:rPr>
              <a:t>единственный в своем роде музей истории СССР. Возможен перевод музея на интерактивный уровень</a:t>
            </a:r>
            <a:r>
              <a:rPr lang="ru-RU" sz="1600" dirty="0" smtClean="0">
                <a:solidFill>
                  <a:schemeClr val="bg1"/>
                </a:solidFill>
                <a:latin typeface="Times New Roman" panose="02020603050405020304" pitchFamily="18" charset="0"/>
                <a:cs typeface="Times New Roman" panose="02020603050405020304" pitchFamily="18" charset="0"/>
              </a:rPr>
              <a:t>.</a:t>
            </a: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2. </a:t>
            </a:r>
            <a:r>
              <a:rPr lang="ru-RU" sz="1600" b="1" dirty="0" smtClean="0">
                <a:solidFill>
                  <a:srgbClr val="C00000"/>
                </a:solidFill>
                <a:latin typeface="Times New Roman" panose="02020603050405020304" pitchFamily="18" charset="0"/>
                <a:cs typeface="Times New Roman" panose="02020603050405020304" pitchFamily="18" charset="0"/>
              </a:rPr>
              <a:t>Деревня </a:t>
            </a:r>
            <a:r>
              <a:rPr lang="ru-RU" sz="1600" b="1" dirty="0">
                <a:solidFill>
                  <a:srgbClr val="C00000"/>
                </a:solidFill>
                <a:latin typeface="Times New Roman" panose="02020603050405020304" pitchFamily="18" charset="0"/>
                <a:cs typeface="Times New Roman" panose="02020603050405020304" pitchFamily="18" charset="0"/>
              </a:rPr>
              <a:t>Афанасьева </a:t>
            </a:r>
            <a:r>
              <a:rPr lang="ru-RU" sz="1600" dirty="0">
                <a:solidFill>
                  <a:schemeClr val="bg1"/>
                </a:solidFill>
                <a:latin typeface="Times New Roman" panose="02020603050405020304" pitchFamily="18" charset="0"/>
                <a:cs typeface="Times New Roman" panose="02020603050405020304" pitchFamily="18" charset="0"/>
              </a:rPr>
              <a:t>– наши удалые казаки, фирменный чай «от  Атамана». Возможно доработать до казачьего хутора. </a:t>
            </a:r>
            <a:r>
              <a:rPr lang="ru-RU" sz="1600" dirty="0" smtClean="0">
                <a:solidFill>
                  <a:schemeClr val="bg1"/>
                </a:solidFill>
                <a:latin typeface="Times New Roman" panose="02020603050405020304" pitchFamily="18" charset="0"/>
                <a:cs typeface="Times New Roman" panose="02020603050405020304" pitchFamily="18" charset="0"/>
              </a:rPr>
              <a:t>Необходимо </a:t>
            </a:r>
            <a:r>
              <a:rPr lang="ru-RU" sz="1600" dirty="0">
                <a:solidFill>
                  <a:schemeClr val="bg1"/>
                </a:solidFill>
                <a:latin typeface="Times New Roman" panose="02020603050405020304" pitchFamily="18" charset="0"/>
                <a:cs typeface="Times New Roman" panose="02020603050405020304" pitchFamily="18" charset="0"/>
              </a:rPr>
              <a:t>оказать помощь в реализации фирменного чая. Создан детско-юношеский казачий клуб «Ратник», оформлен краеведческий уголок «Сибирское казачество». Казачьи костюмы, песни, танец с саблями, старинный говор казаков, их игры, обряды и обычаи, и конечно, национальные вкуснейшие </a:t>
            </a:r>
            <a:r>
              <a:rPr lang="ru-RU" sz="1600" dirty="0" smtClean="0">
                <a:solidFill>
                  <a:schemeClr val="bg1"/>
                </a:solidFill>
                <a:latin typeface="Times New Roman" panose="02020603050405020304" pitchFamily="18" charset="0"/>
                <a:cs typeface="Times New Roman" panose="02020603050405020304" pitchFamily="18" charset="0"/>
              </a:rPr>
              <a:t>блюда.</a:t>
            </a: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b="1" dirty="0">
              <a:solidFill>
                <a:srgbClr val="C00000"/>
              </a:solidFill>
              <a:latin typeface="Times New Roman" panose="02020603050405020304" pitchFamily="18" charset="0"/>
              <a:cs typeface="Times New Roman" panose="02020603050405020304" pitchFamily="18" charset="0"/>
            </a:endParaRPr>
          </a:p>
          <a:p>
            <a:pPr indent="450000" algn="just"/>
            <a:endParaRPr lang="ru-RU" sz="1600" b="1" dirty="0" smtClean="0">
              <a:solidFill>
                <a:srgbClr val="C00000"/>
              </a:solidFill>
              <a:latin typeface="Times New Roman" panose="02020603050405020304" pitchFamily="18" charset="0"/>
              <a:cs typeface="Times New Roman" panose="02020603050405020304" pitchFamily="18" charset="0"/>
            </a:endParaRPr>
          </a:p>
          <a:p>
            <a:pPr indent="450000" algn="ctr"/>
            <a:endParaRPr lang="ru-RU" b="1" dirty="0">
              <a:solidFill>
                <a:srgbClr val="C00000"/>
              </a:solidFill>
              <a:latin typeface="Times New Roman" panose="02020603050405020304" pitchFamily="18" charset="0"/>
              <a:cs typeface="Times New Roman" panose="02020603050405020304" pitchFamily="18" charset="0"/>
            </a:endParaRPr>
          </a:p>
          <a:p>
            <a:pPr indent="450000" algn="ctr"/>
            <a:endParaRPr lang="ru-RU" b="1" dirty="0" smtClean="0">
              <a:solidFill>
                <a:srgbClr val="C00000"/>
              </a:solidFill>
              <a:latin typeface="Times New Roman" panose="02020603050405020304" pitchFamily="18" charset="0"/>
              <a:cs typeface="Times New Roman" panose="02020603050405020304" pitchFamily="18" charset="0"/>
            </a:endParaRPr>
          </a:p>
          <a:p>
            <a:pPr indent="450000" algn="ctr"/>
            <a:endParaRPr lang="ru-RU" b="1" dirty="0">
              <a:solidFill>
                <a:srgbClr val="C00000"/>
              </a:solidFill>
              <a:latin typeface="Times New Roman" panose="02020603050405020304" pitchFamily="18" charset="0"/>
              <a:cs typeface="Times New Roman" panose="02020603050405020304" pitchFamily="18" charset="0"/>
            </a:endParaRPr>
          </a:p>
          <a:p>
            <a:pPr indent="450000" algn="ctr"/>
            <a:endParaRPr lang="ru-RU" b="1" dirty="0">
              <a:solidFill>
                <a:srgbClr val="C00000"/>
              </a:solidFill>
              <a:latin typeface="Times New Roman" panose="02020603050405020304" pitchFamily="18" charset="0"/>
              <a:cs typeface="Times New Roman" panose="02020603050405020304" pitchFamily="18" charset="0"/>
            </a:endParaRPr>
          </a:p>
          <a:p>
            <a:pPr indent="450000" algn="ctr"/>
            <a:endParaRPr lang="ru-RU" b="1" dirty="0" smtClean="0">
              <a:solidFill>
                <a:srgbClr val="C00000"/>
              </a:solidFill>
              <a:latin typeface="Times New Roman" panose="02020603050405020304" pitchFamily="18" charset="0"/>
              <a:cs typeface="Times New Roman" panose="02020603050405020304" pitchFamily="18" charset="0"/>
            </a:endParaRPr>
          </a:p>
          <a:p>
            <a:pPr indent="450000" algn="ctr"/>
            <a:endParaRPr lang="ru-RU" b="1" dirty="0" smtClean="0">
              <a:solidFill>
                <a:srgbClr val="C00000"/>
              </a:solidFill>
              <a:latin typeface="Times New Roman" panose="02020603050405020304" pitchFamily="18" charset="0"/>
              <a:cs typeface="Times New Roman" panose="02020603050405020304" pitchFamily="18" charset="0"/>
            </a:endParaRPr>
          </a:p>
          <a:p>
            <a:pPr indent="450000" algn="ctr"/>
            <a:endParaRPr lang="ru-RU" sz="1600" b="1" dirty="0" smtClean="0">
              <a:solidFill>
                <a:srgbClr val="C00000"/>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2893277"/>
            <a:ext cx="4248472" cy="3128011"/>
          </a:xfrm>
          <a:prstGeom prst="rect">
            <a:avLst/>
          </a:prstGeom>
          <a:ln>
            <a:noFill/>
          </a:ln>
          <a:effectLst>
            <a:softEdge rad="112500"/>
          </a:effectLst>
        </p:spPr>
      </p:pic>
    </p:spTree>
    <p:extLst>
      <p:ext uri="{BB962C8B-B14F-4D97-AF65-F5344CB8AC3E}">
        <p14:creationId xmlns:p14="http://schemas.microsoft.com/office/powerpoint/2010/main" val="39279918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869398" y="6496014"/>
            <a:ext cx="591033" cy="320301"/>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61</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827585" y="260648"/>
            <a:ext cx="7524836" cy="6043450"/>
          </a:xfrm>
          <a:prstGeom prst="round2DiagRect">
            <a:avLst/>
          </a:prstGeom>
          <a:solidFill>
            <a:schemeClr val="accent2">
              <a:lumMod val="20000"/>
              <a:lumOff val="80000"/>
            </a:scheme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3. </a:t>
            </a:r>
            <a:r>
              <a:rPr lang="ru-RU" sz="1600" b="1" dirty="0" smtClean="0">
                <a:solidFill>
                  <a:srgbClr val="C00000"/>
                </a:solidFill>
                <a:latin typeface="Times New Roman" panose="02020603050405020304" pitchFamily="18" charset="0"/>
                <a:cs typeface="Times New Roman" panose="02020603050405020304" pitchFamily="18" charset="0"/>
              </a:rPr>
              <a:t>Село </a:t>
            </a:r>
            <a:r>
              <a:rPr lang="ru-RU" sz="1600" b="1" dirty="0" err="1">
                <a:solidFill>
                  <a:srgbClr val="C00000"/>
                </a:solidFill>
                <a:latin typeface="Times New Roman" panose="02020603050405020304" pitchFamily="18" charset="0"/>
                <a:cs typeface="Times New Roman" panose="02020603050405020304" pitchFamily="18" charset="0"/>
              </a:rPr>
              <a:t>Усть-Кульск</a:t>
            </a:r>
            <a:r>
              <a:rPr lang="ru-RU" sz="1600" b="1" dirty="0">
                <a:solidFill>
                  <a:srgbClr val="C00000"/>
                </a:solidFill>
                <a:latin typeface="Times New Roman" panose="02020603050405020304" pitchFamily="18" charset="0"/>
                <a:cs typeface="Times New Roman" panose="02020603050405020304" pitchFamily="18" charset="0"/>
              </a:rPr>
              <a:t> </a:t>
            </a:r>
            <a:r>
              <a:rPr lang="ru-RU" sz="1600" dirty="0">
                <a:solidFill>
                  <a:schemeClr val="bg1"/>
                </a:solidFill>
                <a:latin typeface="Times New Roman" panose="02020603050405020304" pitchFamily="18" charset="0"/>
                <a:cs typeface="Times New Roman" panose="02020603050405020304" pitchFamily="18" charset="0"/>
              </a:rPr>
              <a:t>– уникальное село с белорусскими корнями, возможно возродить белорусскую культуру. А живописное расположение села, озеро с рыбой и река только дополняют общую картину.</a:t>
            </a:r>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4. Мы </a:t>
            </a:r>
            <a:r>
              <a:rPr lang="ru-RU" sz="1600" dirty="0">
                <a:solidFill>
                  <a:schemeClr val="bg1"/>
                </a:solidFill>
                <a:latin typeface="Times New Roman" panose="02020603050405020304" pitchFamily="18" charset="0"/>
                <a:cs typeface="Times New Roman" panose="02020603050405020304" pitchFamily="18" charset="0"/>
              </a:rPr>
              <a:t>можем гордиться </a:t>
            </a:r>
            <a:r>
              <a:rPr lang="ru-RU" sz="1600" b="1" dirty="0">
                <a:solidFill>
                  <a:srgbClr val="C00000"/>
                </a:solidFill>
                <a:latin typeface="Times New Roman" panose="02020603050405020304" pitchFamily="18" charset="0"/>
                <a:cs typeface="Times New Roman" panose="02020603050405020304" pitchFamily="18" charset="0"/>
              </a:rPr>
              <a:t>селом Аршан </a:t>
            </a:r>
            <a:r>
              <a:rPr lang="ru-RU" sz="1600" dirty="0">
                <a:solidFill>
                  <a:schemeClr val="bg1"/>
                </a:solidFill>
                <a:latin typeface="Times New Roman" panose="02020603050405020304" pitchFamily="18" charset="0"/>
                <a:cs typeface="Times New Roman" panose="02020603050405020304" pitchFamily="18" charset="0"/>
              </a:rPr>
              <a:t>– оно расположено в уникальном, </a:t>
            </a:r>
            <a:r>
              <a:rPr lang="ru-RU" sz="1600" dirty="0" smtClean="0">
                <a:solidFill>
                  <a:schemeClr val="bg1"/>
                </a:solidFill>
                <a:latin typeface="Times New Roman" panose="02020603050405020304" pitchFamily="18" charset="0"/>
                <a:cs typeface="Times New Roman" panose="02020603050405020304" pitchFamily="18" charset="0"/>
              </a:rPr>
              <a:t>экологически чистом месте</a:t>
            </a:r>
            <a:r>
              <a:rPr lang="ru-RU" sz="1600" dirty="0">
                <a:solidFill>
                  <a:schemeClr val="bg1"/>
                </a:solidFill>
                <a:latin typeface="Times New Roman" panose="02020603050405020304" pitchFamily="18" charset="0"/>
                <a:cs typeface="Times New Roman" panose="02020603050405020304" pitchFamily="18" charset="0"/>
              </a:rPr>
              <a:t>, данное село создано для развития экологического туризма. Местные долгожители будут только рады возможностям заработать в качестве гидов по лесам с целью сборов дикоросов, любительской рыбалки, таежной бани с таежными травами и настоящим медом. Село Аршан – это то село, с которого нужно начинать развивать точечный туризм, и именно экологический туризм. </a:t>
            </a: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b="1" dirty="0">
              <a:solidFill>
                <a:srgbClr val="C00000"/>
              </a:solidFill>
              <a:latin typeface="Times New Roman" panose="02020603050405020304" pitchFamily="18" charset="0"/>
              <a:cs typeface="Times New Roman" panose="02020603050405020304" pitchFamily="18" charset="0"/>
            </a:endParaRPr>
          </a:p>
          <a:p>
            <a:pPr indent="450000" algn="just"/>
            <a:endParaRPr lang="ru-RU" sz="1600" b="1" dirty="0" smtClean="0">
              <a:solidFill>
                <a:srgbClr val="C00000"/>
              </a:solidFill>
              <a:latin typeface="Times New Roman" panose="02020603050405020304" pitchFamily="18" charset="0"/>
              <a:cs typeface="Times New Roman" panose="02020603050405020304" pitchFamily="18" charset="0"/>
            </a:endParaRPr>
          </a:p>
          <a:p>
            <a:pPr indent="450000" algn="ctr"/>
            <a:endParaRPr lang="ru-RU" b="1" dirty="0">
              <a:solidFill>
                <a:srgbClr val="C00000"/>
              </a:solidFill>
              <a:latin typeface="Times New Roman" panose="02020603050405020304" pitchFamily="18" charset="0"/>
              <a:cs typeface="Times New Roman" panose="02020603050405020304" pitchFamily="18" charset="0"/>
            </a:endParaRPr>
          </a:p>
          <a:p>
            <a:pPr indent="450000" algn="ctr"/>
            <a:endParaRPr lang="ru-RU" b="1" dirty="0" smtClean="0">
              <a:solidFill>
                <a:srgbClr val="C00000"/>
              </a:solidFill>
              <a:latin typeface="Times New Roman" panose="02020603050405020304" pitchFamily="18" charset="0"/>
              <a:cs typeface="Times New Roman" panose="02020603050405020304" pitchFamily="18" charset="0"/>
            </a:endParaRPr>
          </a:p>
          <a:p>
            <a:pPr indent="450000" algn="ctr"/>
            <a:endParaRPr lang="ru-RU" b="1" dirty="0">
              <a:solidFill>
                <a:srgbClr val="C00000"/>
              </a:solidFill>
              <a:latin typeface="Times New Roman" panose="02020603050405020304" pitchFamily="18" charset="0"/>
              <a:cs typeface="Times New Roman" panose="02020603050405020304" pitchFamily="18" charset="0"/>
            </a:endParaRPr>
          </a:p>
          <a:p>
            <a:pPr indent="450000" algn="ctr"/>
            <a:endParaRPr lang="ru-RU" b="1" dirty="0">
              <a:solidFill>
                <a:srgbClr val="C00000"/>
              </a:solidFill>
              <a:latin typeface="Times New Roman" panose="02020603050405020304" pitchFamily="18" charset="0"/>
              <a:cs typeface="Times New Roman" panose="02020603050405020304" pitchFamily="18" charset="0"/>
            </a:endParaRPr>
          </a:p>
          <a:p>
            <a:pPr indent="450000" algn="ctr"/>
            <a:endParaRPr lang="ru-RU" b="1" dirty="0" smtClean="0">
              <a:solidFill>
                <a:srgbClr val="C00000"/>
              </a:solidFill>
              <a:latin typeface="Times New Roman" panose="02020603050405020304" pitchFamily="18" charset="0"/>
              <a:cs typeface="Times New Roman" panose="02020603050405020304" pitchFamily="18" charset="0"/>
            </a:endParaRPr>
          </a:p>
          <a:p>
            <a:pPr indent="450000" algn="ctr"/>
            <a:endParaRPr lang="ru-RU" b="1" dirty="0" smtClean="0">
              <a:solidFill>
                <a:srgbClr val="C00000"/>
              </a:solidFill>
              <a:latin typeface="Times New Roman" panose="02020603050405020304" pitchFamily="18" charset="0"/>
              <a:cs typeface="Times New Roman" panose="02020603050405020304" pitchFamily="18" charset="0"/>
            </a:endParaRPr>
          </a:p>
          <a:p>
            <a:pPr indent="450000" algn="ctr"/>
            <a:endParaRPr lang="ru-RU" sz="1600" b="1" dirty="0" smtClean="0">
              <a:solidFill>
                <a:srgbClr val="C00000"/>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1115616" y="3718357"/>
            <a:ext cx="3344088" cy="2414148"/>
          </a:xfrm>
          <a:prstGeom prst="rect">
            <a:avLst/>
          </a:prstGeom>
        </p:spPr>
      </p:pic>
      <p:pic>
        <p:nvPicPr>
          <p:cNvPr id="7" name="Рисунок 6"/>
          <p:cNvPicPr>
            <a:picLocks noChangeAspect="1"/>
          </p:cNvPicPr>
          <p:nvPr/>
        </p:nvPicPr>
        <p:blipFill>
          <a:blip r:embed="rId4"/>
          <a:stretch>
            <a:fillRect/>
          </a:stretch>
        </p:blipFill>
        <p:spPr>
          <a:xfrm>
            <a:off x="4668522" y="2996952"/>
            <a:ext cx="3257350" cy="2282711"/>
          </a:xfrm>
          <a:prstGeom prst="rect">
            <a:avLst/>
          </a:prstGeom>
        </p:spPr>
      </p:pic>
    </p:spTree>
    <p:extLst>
      <p:ext uri="{BB962C8B-B14F-4D97-AF65-F5344CB8AC3E}">
        <p14:creationId xmlns:p14="http://schemas.microsoft.com/office/powerpoint/2010/main" val="24823096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815659" y="6492875"/>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62</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8" name="Прямоугольник с двумя скругленными противолежащими углами 7"/>
          <p:cNvSpPr/>
          <p:nvPr/>
        </p:nvSpPr>
        <p:spPr>
          <a:xfrm>
            <a:off x="827584" y="381615"/>
            <a:ext cx="7560839" cy="6071721"/>
          </a:xfrm>
          <a:prstGeom prst="round2DiagRect">
            <a:avLst/>
          </a:prstGeom>
          <a:solidFill>
            <a:schemeClr val="accent2">
              <a:lumMod val="20000"/>
              <a:lumOff val="80000"/>
            </a:scheme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000" algn="just"/>
            <a:r>
              <a:rPr lang="ru-RU" sz="1600" dirty="0" smtClean="0">
                <a:solidFill>
                  <a:schemeClr val="bg1"/>
                </a:solidFill>
                <a:latin typeface="Times New Roman" panose="02020603050405020304" pitchFamily="18" charset="0"/>
                <a:cs typeface="Times New Roman" panose="02020603050405020304" pitchFamily="18" charset="0"/>
              </a:rPr>
              <a:t>5. </a:t>
            </a:r>
            <a:r>
              <a:rPr lang="ru-RU" sz="1600" b="1" dirty="0" smtClean="0">
                <a:solidFill>
                  <a:srgbClr val="C00000"/>
                </a:solidFill>
                <a:latin typeface="Times New Roman" panose="02020603050405020304" pitchFamily="18" charset="0"/>
                <a:cs typeface="Times New Roman" panose="02020603050405020304" pitchFamily="18" charset="0"/>
              </a:rPr>
              <a:t>Село </a:t>
            </a:r>
            <a:r>
              <a:rPr lang="ru-RU" sz="1600" b="1" dirty="0" err="1">
                <a:solidFill>
                  <a:srgbClr val="C00000"/>
                </a:solidFill>
                <a:latin typeface="Times New Roman" panose="02020603050405020304" pitchFamily="18" charset="0"/>
                <a:cs typeface="Times New Roman" panose="02020603050405020304" pitchFamily="18" charset="0"/>
              </a:rPr>
              <a:t>Гадалей</a:t>
            </a:r>
            <a:r>
              <a:rPr lang="ru-RU" sz="1600" b="1" dirty="0">
                <a:solidFill>
                  <a:srgbClr val="C00000"/>
                </a:solidFill>
                <a:latin typeface="Times New Roman" panose="02020603050405020304" pitchFamily="18" charset="0"/>
                <a:cs typeface="Times New Roman" panose="02020603050405020304" pitchFamily="18" charset="0"/>
              </a:rPr>
              <a:t> </a:t>
            </a:r>
            <a:r>
              <a:rPr lang="ru-RU" sz="1600" dirty="0">
                <a:solidFill>
                  <a:schemeClr val="bg1"/>
                </a:solidFill>
                <a:latin typeface="Times New Roman" panose="02020603050405020304" pitchFamily="18" charset="0"/>
                <a:cs typeface="Times New Roman" panose="02020603050405020304" pitchFamily="18" charset="0"/>
              </a:rPr>
              <a:t>– село трех Героев, с уникальной природой, чистыми озерами и рекой.</a:t>
            </a: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6. </a:t>
            </a:r>
            <a:r>
              <a:rPr lang="ru-RU" sz="1600" b="1" dirty="0" smtClean="0">
                <a:solidFill>
                  <a:srgbClr val="C00000"/>
                </a:solidFill>
                <a:latin typeface="Times New Roman" panose="02020603050405020304" pitchFamily="18" charset="0"/>
                <a:cs typeface="Times New Roman" panose="02020603050405020304" pitchFamily="18" charset="0"/>
              </a:rPr>
              <a:t>Село </a:t>
            </a:r>
            <a:r>
              <a:rPr lang="ru-RU" sz="1600" b="1" dirty="0" err="1">
                <a:solidFill>
                  <a:srgbClr val="C00000"/>
                </a:solidFill>
                <a:latin typeface="Times New Roman" panose="02020603050405020304" pitchFamily="18" charset="0"/>
                <a:cs typeface="Times New Roman" panose="02020603050405020304" pitchFamily="18" charset="0"/>
              </a:rPr>
              <a:t>Умыган</a:t>
            </a:r>
            <a:r>
              <a:rPr lang="ru-RU" sz="1600" b="1" dirty="0">
                <a:solidFill>
                  <a:srgbClr val="C00000"/>
                </a:solidFill>
                <a:latin typeface="Times New Roman" panose="02020603050405020304" pitchFamily="18" charset="0"/>
                <a:cs typeface="Times New Roman" panose="02020603050405020304" pitchFamily="18" charset="0"/>
              </a:rPr>
              <a:t> </a:t>
            </a:r>
            <a:r>
              <a:rPr lang="ru-RU" sz="1600" dirty="0">
                <a:solidFill>
                  <a:schemeClr val="bg1"/>
                </a:solidFill>
                <a:latin typeface="Times New Roman" panose="02020603050405020304" pitchFamily="18" charset="0"/>
                <a:cs typeface="Times New Roman" panose="02020603050405020304" pitchFamily="18" charset="0"/>
              </a:rPr>
              <a:t>– село, где в КДЦ развивают народное творчество и рукоделие, ткацкое ремесло. </a:t>
            </a:r>
            <a:r>
              <a:rPr lang="ru-RU" sz="1600" dirty="0" smtClean="0">
                <a:solidFill>
                  <a:schemeClr val="bg1"/>
                </a:solidFill>
                <a:latin typeface="Times New Roman" panose="02020603050405020304" pitchFamily="18" charset="0"/>
                <a:cs typeface="Times New Roman" panose="02020603050405020304" pitchFamily="18" charset="0"/>
              </a:rPr>
              <a:t>Имеется </a:t>
            </a:r>
            <a:r>
              <a:rPr lang="ru-RU" sz="1600" dirty="0">
                <a:solidFill>
                  <a:schemeClr val="bg1"/>
                </a:solidFill>
                <a:latin typeface="Times New Roman" panose="02020603050405020304" pitchFamily="18" charset="0"/>
                <a:cs typeface="Times New Roman" panose="02020603050405020304" pitchFamily="18" charset="0"/>
              </a:rPr>
              <a:t>масса природных достопримечательностей, в относительной близи – Голубая гора и </a:t>
            </a:r>
            <a:r>
              <a:rPr lang="ru-RU" sz="1600" dirty="0" smtClean="0">
                <a:solidFill>
                  <a:schemeClr val="bg1"/>
                </a:solidFill>
                <a:latin typeface="Times New Roman" panose="02020603050405020304" pitchFamily="18" charset="0"/>
                <a:cs typeface="Times New Roman" panose="02020603050405020304" pitchFamily="18" charset="0"/>
              </a:rPr>
              <a:t>Крутой </a:t>
            </a:r>
            <a:r>
              <a:rPr lang="ru-RU" sz="1600" dirty="0">
                <a:solidFill>
                  <a:schemeClr val="bg1"/>
                </a:solidFill>
                <a:latin typeface="Times New Roman" panose="02020603050405020304" pitchFamily="18" charset="0"/>
                <a:cs typeface="Times New Roman" panose="02020603050405020304" pitchFamily="18" charset="0"/>
              </a:rPr>
              <a:t>ключ</a:t>
            </a:r>
            <a:r>
              <a:rPr lang="ru-RU" sz="1600" dirty="0" smtClean="0">
                <a:solidFill>
                  <a:schemeClr val="bg1"/>
                </a:solidFill>
                <a:latin typeface="Times New Roman" panose="02020603050405020304" pitchFamily="18" charset="0"/>
                <a:cs typeface="Times New Roman" panose="02020603050405020304" pitchFamily="18" charset="0"/>
              </a:rPr>
              <a:t>. Основатели </a:t>
            </a:r>
            <a:r>
              <a:rPr lang="ru-RU" sz="1600" dirty="0">
                <a:solidFill>
                  <a:schemeClr val="bg1"/>
                </a:solidFill>
                <a:latin typeface="Times New Roman" panose="02020603050405020304" pitchFamily="18" charset="0"/>
                <a:cs typeface="Times New Roman" panose="02020603050405020304" pitchFamily="18" charset="0"/>
              </a:rPr>
              <a:t>села </a:t>
            </a:r>
            <a:r>
              <a:rPr lang="ru-RU" sz="1600" dirty="0" err="1">
                <a:solidFill>
                  <a:schemeClr val="bg1"/>
                </a:solidFill>
                <a:latin typeface="Times New Roman" panose="02020603050405020304" pitchFamily="18" charset="0"/>
                <a:cs typeface="Times New Roman" panose="02020603050405020304" pitchFamily="18" charset="0"/>
              </a:rPr>
              <a:t>Умыган</a:t>
            </a:r>
            <a:r>
              <a:rPr lang="ru-RU" sz="1600" dirty="0">
                <a:solidFill>
                  <a:schemeClr val="bg1"/>
                </a:solidFill>
                <a:latin typeface="Times New Roman" panose="02020603050405020304" pitchFamily="18" charset="0"/>
                <a:cs typeface="Times New Roman" panose="02020603050405020304" pitchFamily="18" charset="0"/>
              </a:rPr>
              <a:t> – белорусские  переселенцы. </a:t>
            </a:r>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Также </a:t>
            </a:r>
            <a:r>
              <a:rPr lang="ru-RU" sz="1600" dirty="0">
                <a:solidFill>
                  <a:schemeClr val="bg1"/>
                </a:solidFill>
                <a:latin typeface="Times New Roman" panose="02020603050405020304" pitchFamily="18" charset="0"/>
                <a:cs typeface="Times New Roman" panose="02020603050405020304" pitchFamily="18" charset="0"/>
              </a:rPr>
              <a:t>в с</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err="1" smtClean="0">
                <a:solidFill>
                  <a:schemeClr val="bg1"/>
                </a:solidFill>
                <a:latin typeface="Times New Roman" panose="02020603050405020304" pitchFamily="18" charset="0"/>
                <a:cs typeface="Times New Roman" panose="02020603050405020304" pitchFamily="18" charset="0"/>
              </a:rPr>
              <a:t>Умыган</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a:solidFill>
                  <a:schemeClr val="bg1"/>
                </a:solidFill>
                <a:latin typeface="Times New Roman" panose="02020603050405020304" pitchFamily="18" charset="0"/>
                <a:cs typeface="Times New Roman" panose="02020603050405020304" pitchFamily="18" charset="0"/>
              </a:rPr>
              <a:t>проживает старейшая жительница села </a:t>
            </a:r>
            <a:r>
              <a:rPr lang="ru-RU" sz="1600" dirty="0" err="1">
                <a:solidFill>
                  <a:schemeClr val="bg1"/>
                </a:solidFill>
                <a:latin typeface="Times New Roman" panose="02020603050405020304" pitchFamily="18" charset="0"/>
                <a:cs typeface="Times New Roman" panose="02020603050405020304" pitchFamily="18" charset="0"/>
              </a:rPr>
              <a:t>Штанцова</a:t>
            </a:r>
            <a:r>
              <a:rPr lang="ru-RU" sz="1600" dirty="0">
                <a:solidFill>
                  <a:schemeClr val="bg1"/>
                </a:solidFill>
                <a:latin typeface="Times New Roman" panose="02020603050405020304" pitchFamily="18" charset="0"/>
                <a:cs typeface="Times New Roman" panose="02020603050405020304" pitchFamily="18" charset="0"/>
              </a:rPr>
              <a:t> Любовь </a:t>
            </a:r>
            <a:r>
              <a:rPr lang="ru-RU" sz="1600" dirty="0" err="1">
                <a:solidFill>
                  <a:schemeClr val="bg1"/>
                </a:solidFill>
                <a:latin typeface="Times New Roman" panose="02020603050405020304" pitchFamily="18" charset="0"/>
                <a:cs typeface="Times New Roman" panose="02020603050405020304" pitchFamily="18" charset="0"/>
              </a:rPr>
              <a:t>Никоноровна</a:t>
            </a:r>
            <a:r>
              <a:rPr lang="ru-RU" sz="1600" dirty="0">
                <a:solidFill>
                  <a:schemeClr val="bg1"/>
                </a:solidFill>
                <a:latin typeface="Times New Roman" panose="02020603050405020304" pitchFamily="18" charset="0"/>
                <a:cs typeface="Times New Roman" panose="02020603050405020304" pitchFamily="18" charset="0"/>
              </a:rPr>
              <a:t>, усадьба которой поражает до глубины души: резные </a:t>
            </a:r>
            <a:r>
              <a:rPr lang="ru-RU" sz="1600" dirty="0" smtClean="0">
                <a:solidFill>
                  <a:schemeClr val="bg1"/>
                </a:solidFill>
                <a:latin typeface="Times New Roman" panose="02020603050405020304" pitchFamily="18" charset="0"/>
                <a:cs typeface="Times New Roman" panose="02020603050405020304" pitchFamily="18" charset="0"/>
              </a:rPr>
              <a:t>ставни, </a:t>
            </a:r>
            <a:r>
              <a:rPr lang="ru-RU" sz="1600" dirty="0">
                <a:solidFill>
                  <a:schemeClr val="bg1"/>
                </a:solidFill>
                <a:latin typeface="Times New Roman" panose="02020603050405020304" pitchFamily="18" charset="0"/>
                <a:cs typeface="Times New Roman" panose="02020603050405020304" pitchFamily="18" charset="0"/>
              </a:rPr>
              <a:t>заборы, фигуры, украшавшие крыши дома, кухни, бани, огромное количество клумб и цветников во дворе, выполненных с фантазией и оригинальностью, постройки необычной архитектуры. </a:t>
            </a:r>
            <a:r>
              <a:rPr lang="ru-RU" sz="1600" dirty="0" smtClean="0">
                <a:solidFill>
                  <a:schemeClr val="bg1"/>
                </a:solidFill>
                <a:latin typeface="Times New Roman" panose="02020603050405020304" pitchFamily="18" charset="0"/>
                <a:cs typeface="Times New Roman" panose="02020603050405020304" pitchFamily="18" charset="0"/>
              </a:rPr>
              <a:t>Любовь </a:t>
            </a:r>
            <a:r>
              <a:rPr lang="ru-RU" sz="1600" dirty="0" err="1">
                <a:solidFill>
                  <a:schemeClr val="bg1"/>
                </a:solidFill>
                <a:latin typeface="Times New Roman" panose="02020603050405020304" pitchFamily="18" charset="0"/>
                <a:cs typeface="Times New Roman" panose="02020603050405020304" pitchFamily="18" charset="0"/>
              </a:rPr>
              <a:t>Никоноровна</a:t>
            </a:r>
            <a:r>
              <a:rPr lang="ru-RU" sz="1600" dirty="0">
                <a:solidFill>
                  <a:schemeClr val="bg1"/>
                </a:solidFill>
                <a:latin typeface="Times New Roman" panose="02020603050405020304" pitchFamily="18" charset="0"/>
                <a:cs typeface="Times New Roman" panose="02020603050405020304" pitchFamily="18" charset="0"/>
              </a:rPr>
              <a:t> может стать просто кладезем для полевых исследований говоров и фольклора, сохранившихся на территории </a:t>
            </a:r>
            <a:r>
              <a:rPr lang="ru-RU" sz="1600" dirty="0" err="1">
                <a:solidFill>
                  <a:schemeClr val="bg1"/>
                </a:solidFill>
                <a:latin typeface="Times New Roman" panose="02020603050405020304" pitchFamily="18" charset="0"/>
                <a:cs typeface="Times New Roman" panose="02020603050405020304" pitchFamily="18" charset="0"/>
              </a:rPr>
              <a:t>Тулунского</a:t>
            </a:r>
            <a:r>
              <a:rPr lang="ru-RU" sz="1600" dirty="0">
                <a:solidFill>
                  <a:schemeClr val="bg1"/>
                </a:solidFill>
                <a:latin typeface="Times New Roman" panose="02020603050405020304" pitchFamily="18" charset="0"/>
                <a:cs typeface="Times New Roman" panose="02020603050405020304" pitchFamily="18" charset="0"/>
              </a:rPr>
              <a:t> района, для научных сотрудников, изучающих русский язык, фольклор и этнографию. </a:t>
            </a:r>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stretch>
            <a:fillRect/>
          </a:stretch>
        </p:blipFill>
        <p:spPr>
          <a:xfrm>
            <a:off x="1326561" y="3941823"/>
            <a:ext cx="3261547" cy="2295362"/>
          </a:xfrm>
          <a:prstGeom prst="rect">
            <a:avLst/>
          </a:prstGeom>
        </p:spPr>
      </p:pic>
      <p:pic>
        <p:nvPicPr>
          <p:cNvPr id="3" name="Рисунок 2"/>
          <p:cNvPicPr>
            <a:picLocks noChangeAspect="1"/>
          </p:cNvPicPr>
          <p:nvPr/>
        </p:nvPicPr>
        <p:blipFill>
          <a:blip r:embed="rId4"/>
          <a:stretch>
            <a:fillRect/>
          </a:stretch>
        </p:blipFill>
        <p:spPr>
          <a:xfrm>
            <a:off x="4980132" y="3965941"/>
            <a:ext cx="3016267" cy="2295362"/>
          </a:xfrm>
          <a:prstGeom prst="rect">
            <a:avLst/>
          </a:prstGeom>
        </p:spPr>
      </p:pic>
    </p:spTree>
    <p:extLst>
      <p:ext uri="{BB962C8B-B14F-4D97-AF65-F5344CB8AC3E}">
        <p14:creationId xmlns:p14="http://schemas.microsoft.com/office/powerpoint/2010/main" val="199538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63</a:t>
            </a:fld>
            <a:endParaRPr lang="ru-RU" sz="1200" dirty="0">
              <a:latin typeface="Times New Roman" panose="02020603050405020304" pitchFamily="18" charset="0"/>
              <a:cs typeface="Times New Roman" panose="02020603050405020304" pitchFamily="18" charset="0"/>
            </a:endParaRPr>
          </a:p>
        </p:txBody>
      </p:sp>
      <p:sp>
        <p:nvSpPr>
          <p:cNvPr id="8" name="Прямоугольник с двумя скругленными противолежащими углами 7"/>
          <p:cNvSpPr/>
          <p:nvPr/>
        </p:nvSpPr>
        <p:spPr>
          <a:xfrm>
            <a:off x="827584" y="0"/>
            <a:ext cx="7560839" cy="6858000"/>
          </a:xfrm>
          <a:prstGeom prst="round2DiagRect">
            <a:avLst/>
          </a:prstGeom>
          <a:solidFill>
            <a:schemeClr val="accent2">
              <a:lumMod val="20000"/>
              <a:lumOff val="80000"/>
            </a:scheme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000" algn="just"/>
            <a:r>
              <a:rPr lang="ru-RU" sz="1600" dirty="0" smtClean="0">
                <a:solidFill>
                  <a:schemeClr val="bg1"/>
                </a:solidFill>
                <a:latin typeface="Times New Roman" panose="02020603050405020304" pitchFamily="18" charset="0"/>
                <a:cs typeface="Times New Roman" panose="02020603050405020304" pitchFamily="18" charset="0"/>
              </a:rPr>
              <a:t>7. </a:t>
            </a:r>
            <a:r>
              <a:rPr lang="ru-RU" sz="1600" b="1" dirty="0" smtClean="0">
                <a:solidFill>
                  <a:srgbClr val="C00000"/>
                </a:solidFill>
                <a:latin typeface="Times New Roman" panose="02020603050405020304" pitchFamily="18" charset="0"/>
                <a:cs typeface="Times New Roman" panose="02020603050405020304" pitchFamily="18" charset="0"/>
              </a:rPr>
              <a:t>Поселок </a:t>
            </a:r>
            <a:r>
              <a:rPr lang="ru-RU" sz="1600" b="1" dirty="0" err="1">
                <a:solidFill>
                  <a:srgbClr val="C00000"/>
                </a:solidFill>
                <a:latin typeface="Times New Roman" panose="02020603050405020304" pitchFamily="18" charset="0"/>
                <a:cs typeface="Times New Roman" panose="02020603050405020304" pitchFamily="18" charset="0"/>
              </a:rPr>
              <a:t>Иннокентьевский</a:t>
            </a:r>
            <a:r>
              <a:rPr lang="ru-RU" sz="1600" b="1" dirty="0">
                <a:solidFill>
                  <a:srgbClr val="C00000"/>
                </a:solidFill>
                <a:latin typeface="Times New Roman" panose="02020603050405020304" pitchFamily="18" charset="0"/>
                <a:cs typeface="Times New Roman" panose="02020603050405020304" pitchFamily="18" charset="0"/>
              </a:rPr>
              <a:t> </a:t>
            </a:r>
            <a:r>
              <a:rPr lang="ru-RU" sz="1600" dirty="0">
                <a:solidFill>
                  <a:schemeClr val="bg1"/>
                </a:solidFill>
                <a:latin typeface="Times New Roman" panose="02020603050405020304" pitchFamily="18" charset="0"/>
                <a:cs typeface="Times New Roman" panose="02020603050405020304" pitchFamily="18" charset="0"/>
              </a:rPr>
              <a:t>- пешая прогулка (информация о когда-то существующем винокуренном заводе, посещение поклонного Креста, обелиска воинам Вов), посещение Орловского родника (возможность набрать с собой воды в приготовленные заранее емкости</a:t>
            </a:r>
            <a:r>
              <a:rPr lang="ru-RU" sz="1600" dirty="0" smtClean="0">
                <a:solidFill>
                  <a:schemeClr val="bg1"/>
                </a:solidFill>
                <a:latin typeface="Times New Roman" panose="02020603050405020304" pitchFamily="18" charset="0"/>
                <a:cs typeface="Times New Roman" panose="02020603050405020304" pitchFamily="18" charset="0"/>
              </a:rPr>
              <a:t>).</a:t>
            </a: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8. </a:t>
            </a:r>
            <a:r>
              <a:rPr lang="ru-RU" sz="1600" b="1" dirty="0" smtClean="0">
                <a:solidFill>
                  <a:srgbClr val="C00000"/>
                </a:solidFill>
                <a:latin typeface="Times New Roman" panose="02020603050405020304" pitchFamily="18" charset="0"/>
                <a:cs typeface="Times New Roman" panose="02020603050405020304" pitchFamily="18" charset="0"/>
              </a:rPr>
              <a:t>Село  Килим </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a:solidFill>
                  <a:schemeClr val="bg1"/>
                </a:solidFill>
                <a:latin typeface="Times New Roman" panose="02020603050405020304" pitchFamily="18" charset="0"/>
                <a:cs typeface="Times New Roman" panose="02020603050405020304" pitchFamily="18" charset="0"/>
              </a:rPr>
              <a:t>связано с Ю.Ю</a:t>
            </a:r>
            <a:r>
              <a:rPr lang="ru-RU" sz="1600" dirty="0" smtClean="0">
                <a:solidFill>
                  <a:schemeClr val="bg1"/>
                </a:solidFill>
                <a:latin typeface="Times New Roman" panose="02020603050405020304" pitchFamily="18" charset="0"/>
                <a:cs typeface="Times New Roman" panose="02020603050405020304" pitchFamily="18" charset="0"/>
              </a:rPr>
              <a:t>. Тюковым</a:t>
            </a:r>
            <a:r>
              <a:rPr lang="ru-RU" sz="1600" dirty="0">
                <a:solidFill>
                  <a:schemeClr val="bg1"/>
                </a:solidFill>
                <a:latin typeface="Times New Roman" panose="02020603050405020304" pitchFamily="18" charset="0"/>
                <a:cs typeface="Times New Roman" panose="02020603050405020304" pitchFamily="18" charset="0"/>
              </a:rPr>
              <a:t>. </a:t>
            </a:r>
            <a:r>
              <a:rPr lang="ru-RU" sz="1600" dirty="0" smtClean="0">
                <a:solidFill>
                  <a:schemeClr val="bg1"/>
                </a:solidFill>
                <a:latin typeface="Times New Roman" panose="02020603050405020304" pitchFamily="18" charset="0"/>
                <a:cs typeface="Times New Roman" panose="02020603050405020304" pitchFamily="18" charset="0"/>
              </a:rPr>
              <a:t>Юрий </a:t>
            </a:r>
            <a:r>
              <a:rPr lang="ru-RU" sz="1600" dirty="0">
                <a:solidFill>
                  <a:schemeClr val="bg1"/>
                </a:solidFill>
                <a:latin typeface="Times New Roman" panose="02020603050405020304" pitchFamily="18" charset="0"/>
                <a:cs typeface="Times New Roman" panose="02020603050405020304" pitchFamily="18" charset="0"/>
              </a:rPr>
              <a:t>Юрьевич занимается разведением диких парнокопытных (маралы, лоси, олени). Можно создать интерактивную площадку. Есть красивая часовня, озеро, баня и домики на берегу живописного озера, чистый сосновый бор. Есть музей, в котором собрано очень много различных экспонатов: предметы русской старины (бытовые, орудия труда, могильные плиты); времен Великой Отечественной войны (пистолеты, гильзы, ордена и даже остатки упавшего в годы войны неподалеку от деревни самолета</a:t>
            </a:r>
            <a:r>
              <a:rPr lang="ru-RU" sz="1600" dirty="0" smtClean="0">
                <a:solidFill>
                  <a:schemeClr val="bg1"/>
                </a:solidFill>
                <a:latin typeface="Times New Roman" panose="02020603050405020304" pitchFamily="18" charset="0"/>
                <a:cs typeface="Times New Roman" panose="02020603050405020304" pitchFamily="18" charset="0"/>
              </a:rPr>
              <a:t>); </a:t>
            </a:r>
            <a:r>
              <a:rPr lang="ru-RU" sz="1600" dirty="0">
                <a:solidFill>
                  <a:schemeClr val="bg1"/>
                </a:solidFill>
                <a:latin typeface="Times New Roman" panose="02020603050405020304" pitchFamily="18" charset="0"/>
                <a:cs typeface="Times New Roman" panose="02020603050405020304" pitchFamily="18" charset="0"/>
              </a:rPr>
              <a:t>советского периода (нумизматика, портреты и плакаты с изображением вождя </a:t>
            </a:r>
            <a:r>
              <a:rPr lang="ru-RU" sz="1600" dirty="0" smtClean="0">
                <a:solidFill>
                  <a:schemeClr val="bg1"/>
                </a:solidFill>
                <a:latin typeface="Times New Roman" panose="02020603050405020304" pitchFamily="18" charset="0"/>
                <a:cs typeface="Times New Roman" panose="02020603050405020304" pitchFamily="18" charset="0"/>
              </a:rPr>
              <a:t>революции, </a:t>
            </a:r>
            <a:r>
              <a:rPr lang="ru-RU" sz="1600" dirty="0">
                <a:solidFill>
                  <a:schemeClr val="bg1"/>
                </a:solidFill>
                <a:latin typeface="Times New Roman" panose="02020603050405020304" pitchFamily="18" charset="0"/>
                <a:cs typeface="Times New Roman" panose="02020603050405020304" pitchFamily="18" charset="0"/>
              </a:rPr>
              <a:t>предметы быта и орудия труда советского народа) и многое-многое </a:t>
            </a:r>
            <a:r>
              <a:rPr lang="ru-RU" sz="1600" dirty="0" smtClean="0">
                <a:solidFill>
                  <a:schemeClr val="bg1"/>
                </a:solidFill>
                <a:latin typeface="Times New Roman" panose="02020603050405020304" pitchFamily="18" charset="0"/>
                <a:cs typeface="Times New Roman" panose="02020603050405020304" pitchFamily="18" charset="0"/>
              </a:rPr>
              <a:t>другое.</a:t>
            </a:r>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1195980" y="4221088"/>
            <a:ext cx="3231160" cy="2426418"/>
          </a:xfrm>
          <a:prstGeom prst="rect">
            <a:avLst/>
          </a:prstGeom>
        </p:spPr>
      </p:pic>
      <p:pic>
        <p:nvPicPr>
          <p:cNvPr id="5" name="Рисунок 4"/>
          <p:cNvPicPr>
            <a:picLocks noChangeAspect="1"/>
          </p:cNvPicPr>
          <p:nvPr/>
        </p:nvPicPr>
        <p:blipFill>
          <a:blip r:embed="rId4"/>
          <a:stretch>
            <a:fillRect/>
          </a:stretch>
        </p:blipFill>
        <p:spPr>
          <a:xfrm>
            <a:off x="4752574" y="3767113"/>
            <a:ext cx="3310415" cy="2481287"/>
          </a:xfrm>
          <a:prstGeom prst="rect">
            <a:avLst/>
          </a:prstGeom>
        </p:spPr>
      </p:pic>
    </p:spTree>
    <p:extLst>
      <p:ext uri="{BB962C8B-B14F-4D97-AF65-F5344CB8AC3E}">
        <p14:creationId xmlns:p14="http://schemas.microsoft.com/office/powerpoint/2010/main" val="21126052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lgn="ctr"/>
            <a:fld id="{6B54CF04-829E-4533-9E22-1DEDBBC55A26}" type="slidenum">
              <a:rPr lang="ru-RU" sz="1200" smtClean="0">
                <a:latin typeface="Times New Roman" panose="02020603050405020304" pitchFamily="18" charset="0"/>
                <a:cs typeface="Times New Roman" panose="02020603050405020304" pitchFamily="18" charset="0"/>
              </a:rPr>
              <a:pPr algn="ctr"/>
              <a:t>64</a:t>
            </a:fld>
            <a:endParaRPr lang="ru-RU" sz="1200" dirty="0">
              <a:latin typeface="Times New Roman" panose="02020603050405020304" pitchFamily="18" charset="0"/>
              <a:cs typeface="Times New Roman" panose="02020603050405020304" pitchFamily="18" charset="0"/>
            </a:endParaRPr>
          </a:p>
        </p:txBody>
      </p:sp>
      <p:sp>
        <p:nvSpPr>
          <p:cNvPr id="8" name="Прямоугольник с двумя скругленными противолежащими углами 7"/>
          <p:cNvSpPr/>
          <p:nvPr/>
        </p:nvSpPr>
        <p:spPr>
          <a:xfrm>
            <a:off x="827584" y="256128"/>
            <a:ext cx="7544106" cy="6269215"/>
          </a:xfrm>
          <a:prstGeom prst="round2DiagRect">
            <a:avLst/>
          </a:prstGeom>
          <a:solidFill>
            <a:schemeClr val="accent2">
              <a:lumMod val="20000"/>
              <a:lumOff val="80000"/>
            </a:scheme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000" algn="just"/>
            <a:r>
              <a:rPr lang="ru-RU" sz="1600" dirty="0" smtClean="0">
                <a:solidFill>
                  <a:schemeClr val="bg1"/>
                </a:solidFill>
                <a:latin typeface="Times New Roman" panose="02020603050405020304" pitchFamily="18" charset="0"/>
                <a:cs typeface="Times New Roman" panose="02020603050405020304" pitchFamily="18" charset="0"/>
              </a:rPr>
              <a:t>9. </a:t>
            </a:r>
            <a:r>
              <a:rPr lang="ru-RU" sz="1600" b="1" dirty="0" smtClean="0">
                <a:solidFill>
                  <a:srgbClr val="C00000"/>
                </a:solidFill>
                <a:latin typeface="Times New Roman" panose="02020603050405020304" pitchFamily="18" charset="0"/>
                <a:cs typeface="Times New Roman" panose="02020603050405020304" pitchFamily="18" charset="0"/>
              </a:rPr>
              <a:t>Поселок 4-ое отделение ГСС. </a:t>
            </a:r>
            <a:r>
              <a:rPr lang="ru-RU" sz="1600" dirty="0" smtClean="0">
                <a:solidFill>
                  <a:schemeClr val="bg1"/>
                </a:solidFill>
                <a:latin typeface="Times New Roman" panose="02020603050405020304" pitchFamily="18" charset="0"/>
                <a:cs typeface="Times New Roman" panose="02020603050405020304" pitchFamily="18" charset="0"/>
              </a:rPr>
              <a:t>Возможно организовать пешую экскурсию по поселку (информация об истории возникновения поселка, первых поселенцах, домах, улице, современная инфраструктура, посещение музея Государственной селекционной станции, выезд на опытные селекционные поля, встреча с руководителем  федерального государственного бюджетного научного учреждения «Иркутский научно-исследовательский институт сельского хозяйства», посещение метеостанции, знакомство с ее работой. </a:t>
            </a:r>
          </a:p>
          <a:p>
            <a:pPr indent="450000" algn="just"/>
            <a:r>
              <a:rPr lang="ru-RU" sz="1600" dirty="0" smtClean="0">
                <a:solidFill>
                  <a:schemeClr val="bg1"/>
                </a:solidFill>
                <a:latin typeface="Times New Roman" panose="02020603050405020304" pitchFamily="18" charset="0"/>
                <a:cs typeface="Times New Roman" panose="02020603050405020304" pitchFamily="18" charset="0"/>
              </a:rPr>
              <a:t>10.</a:t>
            </a:r>
            <a:r>
              <a:rPr lang="ru-RU" sz="1600" b="1" dirty="0" smtClean="0">
                <a:solidFill>
                  <a:srgbClr val="C00000"/>
                </a:solidFill>
                <a:latin typeface="Times New Roman" panose="02020603050405020304" pitchFamily="18" charset="0"/>
                <a:cs typeface="Times New Roman" panose="02020603050405020304" pitchFamily="18" charset="0"/>
              </a:rPr>
              <a:t> Село Гуран </a:t>
            </a:r>
            <a:r>
              <a:rPr lang="ru-RU" sz="1600" dirty="0" smtClean="0">
                <a:solidFill>
                  <a:schemeClr val="bg1"/>
                </a:solidFill>
                <a:latin typeface="Times New Roman" panose="02020603050405020304" pitchFamily="18" charset="0"/>
                <a:cs typeface="Times New Roman" panose="02020603050405020304" pitchFamily="18" charset="0"/>
              </a:rPr>
              <a:t>– есть Центр ремесел, история. Возможно проработать в комплексе по вопросу реализации сувенирной продукции. </a:t>
            </a: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smtClean="0">
              <a:solidFill>
                <a:schemeClr val="bg1"/>
              </a:solidFill>
              <a:latin typeface="Times New Roman" panose="02020603050405020304" pitchFamily="18" charset="0"/>
              <a:cs typeface="Times New Roman" panose="02020603050405020304" pitchFamily="18" charset="0"/>
            </a:endParaRP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4520633" y="3352473"/>
            <a:ext cx="3523793" cy="2353260"/>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2996952"/>
            <a:ext cx="2645706" cy="3312368"/>
          </a:xfrm>
          <a:prstGeom prst="rect">
            <a:avLst/>
          </a:prstGeom>
          <a:ln>
            <a:noFill/>
          </a:ln>
          <a:effectLst>
            <a:softEdge rad="112500"/>
          </a:effectLst>
        </p:spPr>
      </p:pic>
    </p:spTree>
    <p:extLst>
      <p:ext uri="{BB962C8B-B14F-4D97-AF65-F5344CB8AC3E}">
        <p14:creationId xmlns:p14="http://schemas.microsoft.com/office/powerpoint/2010/main" val="1667025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810106" y="6471661"/>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65</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8" name="Прямоугольник с двумя скругленными противолежащими углами 7"/>
          <p:cNvSpPr/>
          <p:nvPr/>
        </p:nvSpPr>
        <p:spPr>
          <a:xfrm>
            <a:off x="827584" y="476672"/>
            <a:ext cx="7560839" cy="3456384"/>
          </a:xfrm>
          <a:prstGeom prst="round2DiagRect">
            <a:avLst/>
          </a:prstGeom>
          <a:solidFill>
            <a:schemeClr val="accent2">
              <a:lumMod val="20000"/>
              <a:lumOff val="80000"/>
            </a:schemeClr>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000" algn="just"/>
            <a:r>
              <a:rPr lang="ru-RU" sz="1600" dirty="0" smtClean="0">
                <a:solidFill>
                  <a:schemeClr val="bg1"/>
                </a:solidFill>
                <a:latin typeface="Times New Roman" panose="02020603050405020304" pitchFamily="18" charset="0"/>
                <a:cs typeface="Times New Roman" panose="02020603050405020304" pitchFamily="18" charset="0"/>
              </a:rPr>
              <a:t>Контактные лица по вопросам сотрудничества для реализации проекта:</a:t>
            </a:r>
          </a:p>
          <a:p>
            <a:pPr indent="450000" algn="just"/>
            <a:endParaRPr lang="ru-RU" sz="1600" dirty="0">
              <a:solidFill>
                <a:schemeClr val="bg1"/>
              </a:solidFill>
              <a:latin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ü"/>
            </a:pPr>
            <a:r>
              <a:rPr lang="ru-RU" sz="1600" dirty="0" smtClean="0">
                <a:solidFill>
                  <a:schemeClr val="bg1"/>
                </a:solidFill>
                <a:latin typeface="Times New Roman" panose="02020603050405020304" pitchFamily="18" charset="0"/>
                <a:cs typeface="Times New Roman" panose="02020603050405020304" pitchFamily="18" charset="0"/>
              </a:rPr>
              <a:t>председатель Комитета </a:t>
            </a:r>
            <a:r>
              <a:rPr lang="ru-RU" sz="1600" dirty="0">
                <a:solidFill>
                  <a:schemeClr val="bg1"/>
                </a:solidFill>
                <a:latin typeface="Times New Roman" panose="02020603050405020304" pitchFamily="18" charset="0"/>
                <a:cs typeface="Times New Roman" panose="02020603050405020304" pitchFamily="18" charset="0"/>
              </a:rPr>
              <a:t>по экономике и развитию предпринимательства  администрации </a:t>
            </a:r>
            <a:r>
              <a:rPr lang="ru-RU" sz="1600" dirty="0" err="1">
                <a:solidFill>
                  <a:schemeClr val="bg1"/>
                </a:solidFill>
                <a:latin typeface="Times New Roman" panose="02020603050405020304" pitchFamily="18" charset="0"/>
                <a:cs typeface="Times New Roman" panose="02020603050405020304" pitchFamily="18" charset="0"/>
              </a:rPr>
              <a:t>Тулунского</a:t>
            </a:r>
            <a:r>
              <a:rPr lang="ru-RU" sz="1600" dirty="0">
                <a:solidFill>
                  <a:schemeClr val="bg1"/>
                </a:solidFill>
                <a:latin typeface="Times New Roman" panose="02020603050405020304" pitchFamily="18" charset="0"/>
                <a:cs typeface="Times New Roman" panose="02020603050405020304" pitchFamily="18" charset="0"/>
              </a:rPr>
              <a:t> муниципального района – </a:t>
            </a:r>
            <a:r>
              <a:rPr lang="ru-RU" sz="1600" dirty="0" err="1" smtClean="0">
                <a:solidFill>
                  <a:schemeClr val="bg1"/>
                </a:solidFill>
                <a:latin typeface="Times New Roman" panose="02020603050405020304" pitchFamily="18" charset="0"/>
                <a:cs typeface="Times New Roman" panose="02020603050405020304" pitchFamily="18" charset="0"/>
              </a:rPr>
              <a:t>Пралич</a:t>
            </a:r>
            <a:r>
              <a:rPr lang="ru-RU" sz="1600" dirty="0" smtClean="0">
                <a:solidFill>
                  <a:schemeClr val="bg1"/>
                </a:solidFill>
                <a:latin typeface="Times New Roman" panose="02020603050405020304" pitchFamily="18" charset="0"/>
                <a:cs typeface="Times New Roman" panose="02020603050405020304" pitchFamily="18" charset="0"/>
              </a:rPr>
              <a:t> Ирина Викторовна, телефоны: +7 </a:t>
            </a:r>
            <a:r>
              <a:rPr lang="ru-RU" sz="1600" dirty="0">
                <a:solidFill>
                  <a:schemeClr val="bg1"/>
                </a:solidFill>
                <a:latin typeface="Times New Roman" panose="02020603050405020304" pitchFamily="18" charset="0"/>
                <a:cs typeface="Times New Roman" panose="02020603050405020304" pitchFamily="18" charset="0"/>
              </a:rPr>
              <a:t>(39530) </a:t>
            </a:r>
            <a:r>
              <a:rPr lang="ru-RU" sz="1600" dirty="0" smtClean="0">
                <a:solidFill>
                  <a:schemeClr val="bg1"/>
                </a:solidFill>
                <a:latin typeface="Times New Roman" panose="02020603050405020304" pitchFamily="18" charset="0"/>
                <a:cs typeface="Times New Roman" panose="02020603050405020304" pitchFamily="18" charset="0"/>
              </a:rPr>
              <a:t>4-71-29, +7 950-101-19-95, адрес электронной почты: </a:t>
            </a:r>
            <a:r>
              <a:rPr lang="en-US" sz="1600" dirty="0" err="1">
                <a:solidFill>
                  <a:schemeClr val="bg1"/>
                </a:solidFill>
                <a:latin typeface="Times New Roman" panose="02020603050405020304" pitchFamily="18" charset="0"/>
                <a:cs typeface="Times New Roman" panose="02020603050405020304" pitchFamily="18" charset="0"/>
              </a:rPr>
              <a:t>tulunagro</a:t>
            </a:r>
            <a:r>
              <a:rPr lang="ru-RU" sz="1600" dirty="0">
                <a:solidFill>
                  <a:schemeClr val="bg1"/>
                </a:solidFill>
                <a:latin typeface="Times New Roman" panose="02020603050405020304" pitchFamily="18" charset="0"/>
                <a:cs typeface="Times New Roman" panose="02020603050405020304" pitchFamily="18" charset="0"/>
              </a:rPr>
              <a:t>@</a:t>
            </a:r>
            <a:r>
              <a:rPr lang="en-US" sz="1600" dirty="0" err="1">
                <a:solidFill>
                  <a:schemeClr val="bg1"/>
                </a:solidFill>
                <a:latin typeface="Times New Roman" panose="02020603050405020304" pitchFamily="18" charset="0"/>
                <a:cs typeface="Times New Roman" panose="02020603050405020304" pitchFamily="18" charset="0"/>
              </a:rPr>
              <a:t>yandex</a:t>
            </a:r>
            <a:r>
              <a:rPr lang="ru-RU" sz="1600" dirty="0">
                <a:solidFill>
                  <a:schemeClr val="bg1"/>
                </a:solidFill>
                <a:latin typeface="Times New Roman" panose="02020603050405020304" pitchFamily="18" charset="0"/>
                <a:cs typeface="Times New Roman" panose="02020603050405020304" pitchFamily="18" charset="0"/>
              </a:rPr>
              <a:t>.</a:t>
            </a:r>
            <a:r>
              <a:rPr lang="en-US" sz="1600" dirty="0" err="1" smtClean="0">
                <a:solidFill>
                  <a:schemeClr val="bg1"/>
                </a:solidFill>
                <a:latin typeface="Times New Roman" panose="02020603050405020304" pitchFamily="18" charset="0"/>
                <a:cs typeface="Times New Roman" panose="02020603050405020304" pitchFamily="18" charset="0"/>
              </a:rPr>
              <a:t>ru</a:t>
            </a:r>
            <a:r>
              <a:rPr lang="ru-RU" sz="1600" dirty="0" smtClean="0">
                <a:solidFill>
                  <a:schemeClr val="bg1"/>
                </a:solidFill>
                <a:latin typeface="Times New Roman" panose="02020603050405020304" pitchFamily="18" charset="0"/>
                <a:cs typeface="Times New Roman" panose="02020603050405020304" pitchFamily="18" charset="0"/>
              </a:rPr>
              <a:t>;</a:t>
            </a:r>
          </a:p>
          <a:p>
            <a:pPr lvl="1" algn="just"/>
            <a:endParaRPr lang="ru-RU" sz="1600" dirty="0" smtClean="0">
              <a:solidFill>
                <a:schemeClr val="bg1"/>
              </a:solidFill>
              <a:latin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ü"/>
            </a:pPr>
            <a:r>
              <a:rPr lang="ru-RU" sz="1600" dirty="0" smtClean="0">
                <a:solidFill>
                  <a:schemeClr val="bg1"/>
                </a:solidFill>
                <a:latin typeface="Times New Roman" panose="02020603050405020304" pitchFamily="18" charset="0"/>
                <a:cs typeface="Times New Roman" panose="02020603050405020304" pitchFamily="18" charset="0"/>
              </a:rPr>
              <a:t>главный специалист по развитию туризма и потребительского рынка отдела по развитию предпринимательства Комитета по экономике и развитию администрации </a:t>
            </a:r>
            <a:r>
              <a:rPr lang="ru-RU" sz="1600" dirty="0" err="1" smtClean="0">
                <a:solidFill>
                  <a:schemeClr val="bg1"/>
                </a:solidFill>
                <a:latin typeface="Times New Roman" panose="02020603050405020304" pitchFamily="18" charset="0"/>
                <a:cs typeface="Times New Roman" panose="02020603050405020304" pitchFamily="18" charset="0"/>
              </a:rPr>
              <a:t>Тулунского</a:t>
            </a:r>
            <a:r>
              <a:rPr lang="ru-RU" sz="1600" dirty="0" smtClean="0">
                <a:solidFill>
                  <a:schemeClr val="bg1"/>
                </a:solidFill>
                <a:latin typeface="Times New Roman" panose="02020603050405020304" pitchFamily="18" charset="0"/>
                <a:cs typeface="Times New Roman" panose="02020603050405020304" pitchFamily="18" charset="0"/>
              </a:rPr>
              <a:t> муниципального района – Семенова Елена Михайловна, телефоны: +7 (39530) 4-11-62, +7 904-155-33-83, адрес электронной почты: tulraion.bizbes@yandex.ru.</a:t>
            </a:r>
            <a:endParaRPr lang="ru-RU" sz="1600" dirty="0">
              <a:solidFill>
                <a:schemeClr val="bg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4293096"/>
            <a:ext cx="2842288" cy="2276872"/>
          </a:xfrm>
          <a:prstGeom prst="rect">
            <a:avLst/>
          </a:prstGeom>
          <a:ln>
            <a:noFill/>
          </a:ln>
          <a:effectLst>
            <a:softEdge rad="112500"/>
          </a:effectLst>
        </p:spPr>
      </p:pic>
    </p:spTree>
    <p:extLst>
      <p:ext uri="{BB962C8B-B14F-4D97-AF65-F5344CB8AC3E}">
        <p14:creationId xmlns:p14="http://schemas.microsoft.com/office/powerpoint/2010/main" val="23637345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0" y="1"/>
            <a:ext cx="9144000" cy="800452"/>
          </a:xfrm>
        </p:spPr>
        <p:txBody>
          <a:bodyPr>
            <a:normAutofit/>
          </a:bodyPr>
          <a:lstStyle/>
          <a:p>
            <a:pPr algn="ctr"/>
            <a:r>
              <a:rPr lang="ru-RU" sz="2400" b="1" dirty="0" smtClean="0">
                <a:solidFill>
                  <a:srgbClr val="006699"/>
                </a:solidFill>
                <a:latin typeface="Times New Roman" panose="02020603050405020304" pitchFamily="18" charset="0"/>
                <a:cs typeface="Times New Roman" panose="02020603050405020304" pitchFamily="18" charset="0"/>
              </a:rPr>
              <a:t>23. </a:t>
            </a:r>
            <a:r>
              <a:rPr lang="ru-RU" sz="2400" b="1" dirty="0">
                <a:solidFill>
                  <a:srgbClr val="006699"/>
                </a:solidFill>
                <a:latin typeface="Times New Roman" panose="02020603050405020304" pitchFamily="18" charset="0"/>
                <a:cs typeface="Times New Roman" panose="02020603050405020304" pitchFamily="18" charset="0"/>
              </a:rPr>
              <a:t>Контакты Администрации </a:t>
            </a:r>
            <a:br>
              <a:rPr lang="ru-RU" sz="2400" b="1" dirty="0">
                <a:solidFill>
                  <a:srgbClr val="006699"/>
                </a:solidFill>
                <a:latin typeface="Times New Roman" panose="02020603050405020304" pitchFamily="18" charset="0"/>
                <a:cs typeface="Times New Roman" panose="02020603050405020304" pitchFamily="18" charset="0"/>
              </a:rPr>
            </a:br>
            <a:r>
              <a:rPr lang="ru-RU" sz="2400" b="1" dirty="0" err="1">
                <a:solidFill>
                  <a:srgbClr val="006699"/>
                </a:solidFill>
                <a:latin typeface="Times New Roman" panose="02020603050405020304" pitchFamily="18" charset="0"/>
                <a:cs typeface="Times New Roman" panose="02020603050405020304" pitchFamily="18" charset="0"/>
              </a:rPr>
              <a:t>Тулунского</a:t>
            </a:r>
            <a:r>
              <a:rPr lang="ru-RU" sz="2400" b="1" dirty="0">
                <a:solidFill>
                  <a:srgbClr val="006699"/>
                </a:solidFill>
                <a:latin typeface="Times New Roman" panose="02020603050405020304" pitchFamily="18" charset="0"/>
                <a:cs typeface="Times New Roman" panose="02020603050405020304" pitchFamily="18" charset="0"/>
              </a:rPr>
              <a:t> муниципального района</a:t>
            </a:r>
          </a:p>
        </p:txBody>
      </p:sp>
      <p:sp>
        <p:nvSpPr>
          <p:cNvPr id="4" name="Номер слайда 3"/>
          <p:cNvSpPr>
            <a:spLocks noGrp="1"/>
          </p:cNvSpPr>
          <p:nvPr>
            <p:ph type="sldNum" sz="quarter" idx="12"/>
          </p:nvPr>
        </p:nvSpPr>
        <p:spPr>
          <a:xfrm>
            <a:off x="7826475" y="6490333"/>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66</a:t>
            </a:fld>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10" name="Объект 2"/>
          <p:cNvSpPr txBox="1">
            <a:spLocks/>
          </p:cNvSpPr>
          <p:nvPr/>
        </p:nvSpPr>
        <p:spPr>
          <a:xfrm>
            <a:off x="683568" y="2132856"/>
            <a:ext cx="8460432" cy="1584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ru-RU" sz="1600" b="1" dirty="0">
                <a:solidFill>
                  <a:srgbClr val="0033CC"/>
                </a:solidFill>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marL="0" indent="0" algn="ctr">
              <a:lnSpc>
                <a:spcPct val="100000"/>
              </a:lnSpc>
              <a:spcBef>
                <a:spcPts val="0"/>
              </a:spcBef>
              <a:buFont typeface="Arial" panose="020B0604020202020204" pitchFamily="34" charset="0"/>
              <a:buNone/>
            </a:pPr>
            <a:endParaRPr lang="ru-RU" sz="1400" dirty="0">
              <a:latin typeface="Times New Roman" panose="02020603050405020304" pitchFamily="18" charset="0"/>
              <a:cs typeface="Times New Roman" panose="02020603050405020304" pitchFamily="18" charset="0"/>
            </a:endParaRPr>
          </a:p>
        </p:txBody>
      </p:sp>
      <p:sp>
        <p:nvSpPr>
          <p:cNvPr id="8" name="Объект 2"/>
          <p:cNvSpPr txBox="1">
            <a:spLocks/>
          </p:cNvSpPr>
          <p:nvPr/>
        </p:nvSpPr>
        <p:spPr>
          <a:xfrm>
            <a:off x="827584" y="908720"/>
            <a:ext cx="7560840" cy="59492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just">
              <a:lnSpc>
                <a:spcPct val="100000"/>
              </a:lnSpc>
              <a:spcBef>
                <a:spcPts val="0"/>
              </a:spcBef>
              <a:buFont typeface="Arial" panose="020B0604020202020204" pitchFamily="34" charset="0"/>
              <a:buNone/>
            </a:pPr>
            <a:r>
              <a:rPr lang="ru-RU" sz="1600" dirty="0">
                <a:solidFill>
                  <a:schemeClr val="bg1"/>
                </a:solidFill>
                <a:latin typeface="Times New Roman" panose="02020603050405020304" pitchFamily="18" charset="0"/>
                <a:cs typeface="Times New Roman" panose="02020603050405020304" pitchFamily="18" charset="0"/>
              </a:rPr>
              <a:t>По всем возникающим у Вас вопросам и предложениям Вы можете обращаться в Администрацию </a:t>
            </a:r>
            <a:r>
              <a:rPr lang="ru-RU" sz="1600" dirty="0" err="1">
                <a:solidFill>
                  <a:schemeClr val="bg1"/>
                </a:solidFill>
                <a:latin typeface="Times New Roman" panose="02020603050405020304" pitchFamily="18" charset="0"/>
                <a:cs typeface="Times New Roman" panose="02020603050405020304" pitchFamily="18" charset="0"/>
              </a:rPr>
              <a:t>Тулунского</a:t>
            </a:r>
            <a:r>
              <a:rPr lang="ru-RU" sz="1600" dirty="0">
                <a:solidFill>
                  <a:schemeClr val="bg1"/>
                </a:solidFill>
                <a:latin typeface="Times New Roman" panose="02020603050405020304" pitchFamily="18" charset="0"/>
                <a:cs typeface="Times New Roman" panose="02020603050405020304" pitchFamily="18" charset="0"/>
              </a:rPr>
              <a:t> муниципального района.</a:t>
            </a:r>
          </a:p>
          <a:p>
            <a:pPr marL="0" indent="450000" algn="just">
              <a:lnSpc>
                <a:spcPct val="100000"/>
              </a:lnSpc>
              <a:spcBef>
                <a:spcPts val="0"/>
              </a:spcBef>
              <a:buFont typeface="Arial" panose="020B0604020202020204" pitchFamily="34" charset="0"/>
              <a:buNone/>
            </a:pPr>
            <a:endParaRPr lang="ru-RU" sz="1600" dirty="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a:solidFill>
                  <a:schemeClr val="bg1"/>
                </a:solidFill>
                <a:latin typeface="Times New Roman" panose="02020603050405020304" pitchFamily="18" charset="0"/>
                <a:cs typeface="Times New Roman" panose="02020603050405020304" pitchFamily="18" charset="0"/>
              </a:rPr>
              <a:t>Адрес: 665268, Иркутская область, г. Тулун, ул. Ленина, 75 </a:t>
            </a:r>
          </a:p>
          <a:p>
            <a:pPr marL="0" indent="450000" algn="just">
              <a:lnSpc>
                <a:spcPct val="100000"/>
              </a:lnSpc>
              <a:spcBef>
                <a:spcPts val="0"/>
              </a:spcBef>
              <a:buNone/>
            </a:pP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Мэр </a:t>
            </a:r>
            <a:r>
              <a:rPr lang="ru-RU" sz="1600" dirty="0" err="1" smtClean="0">
                <a:solidFill>
                  <a:schemeClr val="bg1"/>
                </a:solidFill>
                <a:latin typeface="Times New Roman" panose="02020603050405020304" pitchFamily="18" charset="0"/>
                <a:cs typeface="Times New Roman" panose="02020603050405020304" pitchFamily="18" charset="0"/>
              </a:rPr>
              <a:t>Тулунского</a:t>
            </a:r>
            <a:r>
              <a:rPr lang="ru-RU" sz="1600" dirty="0" smtClean="0">
                <a:solidFill>
                  <a:schemeClr val="bg1"/>
                </a:solidFill>
                <a:latin typeface="Times New Roman" panose="02020603050405020304" pitchFamily="18" charset="0"/>
                <a:cs typeface="Times New Roman" panose="02020603050405020304" pitchFamily="18" charset="0"/>
              </a:rPr>
              <a:t> муниципального района  - Тюков Александр Юрьевич</a:t>
            </a:r>
          </a:p>
          <a:p>
            <a:pPr marL="0" indent="450000" algn="just">
              <a:lnSpc>
                <a:spcPct val="100000"/>
              </a:lnSpc>
              <a:spcBef>
                <a:spcPts val="0"/>
              </a:spcBef>
              <a:buNone/>
            </a:pPr>
            <a:endParaRPr lang="ru-RU" sz="1600" dirty="0" smtClean="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a:solidFill>
                  <a:schemeClr val="bg1"/>
                </a:solidFill>
                <a:latin typeface="Times New Roman" panose="02020603050405020304" pitchFamily="18" charset="0"/>
                <a:cs typeface="Times New Roman" panose="02020603050405020304" pitchFamily="18" charset="0"/>
              </a:rPr>
              <a:t> </a:t>
            </a:r>
            <a:r>
              <a:rPr lang="ru-RU" sz="1600" dirty="0" smtClean="0">
                <a:solidFill>
                  <a:schemeClr val="bg1"/>
                </a:solidFill>
                <a:latin typeface="Times New Roman" panose="02020603050405020304" pitchFamily="18" charset="0"/>
                <a:cs typeface="Times New Roman" panose="02020603050405020304" pitchFamily="18" charset="0"/>
              </a:rPr>
              <a:t>                  телефон: +7 </a:t>
            </a:r>
            <a:r>
              <a:rPr lang="ru-RU" sz="1600" dirty="0">
                <a:solidFill>
                  <a:schemeClr val="bg1"/>
                </a:solidFill>
                <a:latin typeface="Times New Roman" panose="02020603050405020304" pitchFamily="18" charset="0"/>
                <a:cs typeface="Times New Roman" panose="02020603050405020304" pitchFamily="18" charset="0"/>
              </a:rPr>
              <a:t>(39530) 4-09-25</a:t>
            </a:r>
          </a:p>
          <a:p>
            <a:pPr marL="0" indent="450000" algn="just">
              <a:lnSpc>
                <a:spcPct val="100000"/>
              </a:lnSpc>
              <a:spcBef>
                <a:spcPts val="0"/>
              </a:spcBef>
              <a:buNone/>
            </a:pPr>
            <a:r>
              <a:rPr lang="ru-RU" sz="1600" dirty="0">
                <a:solidFill>
                  <a:schemeClr val="bg1"/>
                </a:solidFill>
                <a:latin typeface="Times New Roman" panose="02020603050405020304" pitchFamily="18" charset="0"/>
                <a:cs typeface="Times New Roman" panose="02020603050405020304" pitchFamily="18" charset="0"/>
              </a:rPr>
              <a:t>                </a:t>
            </a:r>
            <a:r>
              <a:rPr lang="ru-RU" sz="1600" dirty="0" smtClean="0">
                <a:solidFill>
                  <a:schemeClr val="bg1"/>
                </a:solidFill>
                <a:latin typeface="Times New Roman" panose="02020603050405020304" pitchFamily="18" charset="0"/>
                <a:cs typeface="Times New Roman" panose="02020603050405020304" pitchFamily="18" charset="0"/>
              </a:rPr>
              <a:t>   адрес электронной почты</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mertulr@irmail.ru</a:t>
            </a:r>
            <a:endParaRPr lang="ru-RU" sz="1600" dirty="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endParaRPr lang="ru-RU" sz="1600"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Первый </a:t>
            </a:r>
            <a:r>
              <a:rPr lang="ru-RU" sz="1600" dirty="0">
                <a:solidFill>
                  <a:schemeClr val="bg1"/>
                </a:solidFill>
                <a:latin typeface="Times New Roman" panose="02020603050405020304" pitchFamily="18" charset="0"/>
                <a:cs typeface="Times New Roman" panose="02020603050405020304" pitchFamily="18" charset="0"/>
              </a:rPr>
              <a:t>заместитель мэра </a:t>
            </a:r>
            <a:r>
              <a:rPr lang="ru-RU" sz="1600" dirty="0" err="1">
                <a:solidFill>
                  <a:schemeClr val="bg1"/>
                </a:solidFill>
                <a:latin typeface="Times New Roman" panose="02020603050405020304" pitchFamily="18" charset="0"/>
                <a:cs typeface="Times New Roman" panose="02020603050405020304" pitchFamily="18" charset="0"/>
              </a:rPr>
              <a:t>Тулунского</a:t>
            </a:r>
            <a:r>
              <a:rPr lang="ru-RU" sz="1600" dirty="0">
                <a:solidFill>
                  <a:schemeClr val="bg1"/>
                </a:solidFill>
                <a:latin typeface="Times New Roman" panose="02020603050405020304" pitchFamily="18" charset="0"/>
                <a:cs typeface="Times New Roman" panose="02020603050405020304" pitchFamily="18" charset="0"/>
              </a:rPr>
              <a:t> муниципального </a:t>
            </a:r>
            <a:r>
              <a:rPr lang="ru-RU" sz="1600" dirty="0" smtClean="0">
                <a:solidFill>
                  <a:schemeClr val="bg1"/>
                </a:solidFill>
                <a:latin typeface="Times New Roman" panose="02020603050405020304" pitchFamily="18" charset="0"/>
                <a:cs typeface="Times New Roman" panose="02020603050405020304" pitchFamily="18" charset="0"/>
              </a:rPr>
              <a:t>района (инвестиционный уполномоченный) – </a:t>
            </a:r>
            <a:r>
              <a:rPr lang="ru-RU" sz="1600" dirty="0" err="1" smtClean="0">
                <a:solidFill>
                  <a:schemeClr val="bg1"/>
                </a:solidFill>
                <a:latin typeface="Times New Roman" panose="02020603050405020304" pitchFamily="18" charset="0"/>
                <a:cs typeface="Times New Roman" panose="02020603050405020304" pitchFamily="18" charset="0"/>
              </a:rPr>
              <a:t>Вознюк</a:t>
            </a:r>
            <a:r>
              <a:rPr lang="ru-RU" sz="1600" dirty="0" smtClean="0">
                <a:solidFill>
                  <a:schemeClr val="bg1"/>
                </a:solidFill>
                <a:latin typeface="Times New Roman" panose="02020603050405020304" pitchFamily="18" charset="0"/>
                <a:cs typeface="Times New Roman" panose="02020603050405020304" pitchFamily="18" charset="0"/>
              </a:rPr>
              <a:t> Андрей </a:t>
            </a:r>
            <a:r>
              <a:rPr lang="ru-RU" sz="1600" dirty="0" err="1" smtClean="0">
                <a:solidFill>
                  <a:schemeClr val="bg1"/>
                </a:solidFill>
                <a:latin typeface="Times New Roman" panose="02020603050405020304" pitchFamily="18" charset="0"/>
                <a:cs typeface="Times New Roman" panose="02020603050405020304" pitchFamily="18" charset="0"/>
              </a:rPr>
              <a:t>Васитльевич</a:t>
            </a: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a:t>
            </a:r>
            <a:r>
              <a:rPr lang="ru-RU" sz="1600" dirty="0" smtClean="0">
                <a:solidFill>
                  <a:schemeClr val="bg1"/>
                </a:solidFill>
                <a:latin typeface="Times New Roman" panose="02020603050405020304" pitchFamily="18" charset="0"/>
                <a:cs typeface="Times New Roman" panose="02020603050405020304" pitchFamily="18" charset="0"/>
              </a:rPr>
              <a:t>телефон: +7 </a:t>
            </a:r>
            <a:r>
              <a:rPr lang="ru-RU" sz="1600" dirty="0">
                <a:solidFill>
                  <a:schemeClr val="bg1"/>
                </a:solidFill>
                <a:latin typeface="Times New Roman" panose="02020603050405020304" pitchFamily="18" charset="0"/>
                <a:cs typeface="Times New Roman" panose="02020603050405020304" pitchFamily="18" charset="0"/>
              </a:rPr>
              <a:t>(39530) </a:t>
            </a:r>
            <a:r>
              <a:rPr lang="ru-RU" sz="1600" dirty="0" smtClean="0">
                <a:solidFill>
                  <a:schemeClr val="bg1"/>
                </a:solidFill>
                <a:latin typeface="Times New Roman" panose="02020603050405020304" pitchFamily="18" charset="0"/>
                <a:cs typeface="Times New Roman" panose="02020603050405020304" pitchFamily="18" charset="0"/>
              </a:rPr>
              <a:t>2-10-31</a:t>
            </a:r>
            <a:endParaRPr lang="ru-RU" sz="1600" dirty="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                   адрес электронной почты</a:t>
            </a:r>
            <a:r>
              <a:rPr lang="en-US" sz="1600" dirty="0" smtClean="0">
                <a:solidFill>
                  <a:schemeClr val="bg1"/>
                </a:solidFill>
                <a:latin typeface="Times New Roman" panose="02020603050405020304" pitchFamily="18" charset="0"/>
                <a:cs typeface="Times New Roman" panose="02020603050405020304" pitchFamily="18" charset="0"/>
              </a:rPr>
              <a:t>:</a:t>
            </a:r>
            <a:r>
              <a:rPr lang="ru-RU" sz="1600" dirty="0" smtClean="0">
                <a:solidFill>
                  <a:schemeClr val="bg1"/>
                </a:solidFill>
                <a:latin typeface="Times New Roman" panose="02020603050405020304" pitchFamily="18" charset="0"/>
                <a:cs typeface="Times New Roman" panose="02020603050405020304" pitchFamily="18" charset="0"/>
              </a:rPr>
              <a:t> </a:t>
            </a:r>
            <a:r>
              <a:rPr lang="en-US" sz="1600" dirty="0" smtClean="0">
                <a:solidFill>
                  <a:schemeClr val="bg1"/>
                </a:solidFill>
                <a:latin typeface="Times New Roman" panose="02020603050405020304" pitchFamily="18" charset="0"/>
                <a:cs typeface="Times New Roman" panose="02020603050405020304" pitchFamily="18" charset="0"/>
              </a:rPr>
              <a:t>voznyuk1968@yandex.ru</a:t>
            </a:r>
            <a:r>
              <a:rPr lang="en-US" sz="1600" dirty="0">
                <a:solidFill>
                  <a:schemeClr val="bg1"/>
                </a:solidFill>
                <a:latin typeface="Times New Roman" panose="02020603050405020304" pitchFamily="18" charset="0"/>
                <a:cs typeface="Times New Roman" panose="02020603050405020304" pitchFamily="18" charset="0"/>
              </a:rPr>
              <a:t>.</a:t>
            </a:r>
            <a:endParaRPr lang="ru-RU" sz="1600" dirty="0" smtClean="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smtClean="0">
                <a:solidFill>
                  <a:schemeClr val="bg1"/>
                </a:solidFill>
                <a:latin typeface="Times New Roman" panose="02020603050405020304" pitchFamily="18" charset="0"/>
                <a:cs typeface="Times New Roman" panose="02020603050405020304" pitchFamily="18" charset="0"/>
              </a:rPr>
              <a:t>Председатель Комитета </a:t>
            </a:r>
            <a:r>
              <a:rPr lang="ru-RU" sz="1600" dirty="0">
                <a:solidFill>
                  <a:schemeClr val="bg1"/>
                </a:solidFill>
                <a:latin typeface="Times New Roman" panose="02020603050405020304" pitchFamily="18" charset="0"/>
                <a:cs typeface="Times New Roman" panose="02020603050405020304" pitchFamily="18" charset="0"/>
              </a:rPr>
              <a:t>по экономике и развитию предпринимательства администрации </a:t>
            </a:r>
            <a:r>
              <a:rPr lang="ru-RU" sz="1600" dirty="0" err="1">
                <a:solidFill>
                  <a:schemeClr val="bg1"/>
                </a:solidFill>
                <a:latin typeface="Times New Roman" panose="02020603050405020304" pitchFamily="18" charset="0"/>
                <a:cs typeface="Times New Roman" panose="02020603050405020304" pitchFamily="18" charset="0"/>
              </a:rPr>
              <a:t>Тулунского</a:t>
            </a:r>
            <a:r>
              <a:rPr lang="ru-RU" sz="1600" dirty="0">
                <a:solidFill>
                  <a:schemeClr val="bg1"/>
                </a:solidFill>
                <a:latin typeface="Times New Roman" panose="02020603050405020304" pitchFamily="18" charset="0"/>
                <a:cs typeface="Times New Roman" panose="02020603050405020304" pitchFamily="18" charset="0"/>
              </a:rPr>
              <a:t> муниципального района – </a:t>
            </a:r>
            <a:r>
              <a:rPr lang="ru-RU" sz="1600" dirty="0" err="1" smtClean="0">
                <a:solidFill>
                  <a:schemeClr val="bg1"/>
                </a:solidFill>
                <a:latin typeface="Times New Roman" panose="02020603050405020304" pitchFamily="18" charset="0"/>
                <a:cs typeface="Times New Roman" panose="02020603050405020304" pitchFamily="18" charset="0"/>
              </a:rPr>
              <a:t>Пралич</a:t>
            </a:r>
            <a:r>
              <a:rPr lang="ru-RU" sz="1600" dirty="0" smtClean="0">
                <a:solidFill>
                  <a:schemeClr val="bg1"/>
                </a:solidFill>
                <a:latin typeface="Times New Roman" panose="02020603050405020304" pitchFamily="18" charset="0"/>
                <a:cs typeface="Times New Roman" panose="02020603050405020304" pitchFamily="18" charset="0"/>
              </a:rPr>
              <a:t> Ирина Викторовна</a:t>
            </a:r>
            <a:endParaRPr lang="ru-RU" sz="1600" dirty="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endParaRPr lang="ru-RU" sz="1600" dirty="0">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   </a:t>
            </a:r>
            <a:r>
              <a:rPr lang="ru-RU" sz="1600" dirty="0" smtClean="0">
                <a:solidFill>
                  <a:schemeClr val="bg1"/>
                </a:solidFill>
                <a:latin typeface="Times New Roman" panose="02020603050405020304" pitchFamily="18" charset="0"/>
                <a:cs typeface="Times New Roman" panose="02020603050405020304" pitchFamily="18" charset="0"/>
              </a:rPr>
              <a:t>телефон: +7 </a:t>
            </a:r>
            <a:r>
              <a:rPr lang="ru-RU" sz="1600" dirty="0">
                <a:solidFill>
                  <a:schemeClr val="bg1"/>
                </a:solidFill>
                <a:latin typeface="Times New Roman" panose="02020603050405020304" pitchFamily="18" charset="0"/>
                <a:cs typeface="Times New Roman" panose="02020603050405020304" pitchFamily="18" charset="0"/>
              </a:rPr>
              <a:t>(39530) </a:t>
            </a:r>
            <a:r>
              <a:rPr lang="ru-RU" sz="1600" dirty="0" smtClean="0">
                <a:solidFill>
                  <a:schemeClr val="bg1"/>
                </a:solidFill>
                <a:latin typeface="Times New Roman" panose="02020603050405020304" pitchFamily="18" charset="0"/>
                <a:cs typeface="Times New Roman" panose="02020603050405020304" pitchFamily="18" charset="0"/>
              </a:rPr>
              <a:t>4-</a:t>
            </a:r>
            <a:r>
              <a:rPr lang="en-US" sz="1600" dirty="0" smtClean="0">
                <a:solidFill>
                  <a:schemeClr val="bg1"/>
                </a:solidFill>
                <a:latin typeface="Times New Roman" panose="02020603050405020304" pitchFamily="18" charset="0"/>
                <a:cs typeface="Times New Roman" panose="02020603050405020304" pitchFamily="18" charset="0"/>
              </a:rPr>
              <a:t>71</a:t>
            </a:r>
            <a:r>
              <a:rPr lang="ru-RU" sz="1600" dirty="0" smtClean="0">
                <a:solidFill>
                  <a:schemeClr val="bg1"/>
                </a:solidFill>
                <a:latin typeface="Times New Roman" panose="02020603050405020304" pitchFamily="18" charset="0"/>
                <a:cs typeface="Times New Roman" panose="02020603050405020304" pitchFamily="18" charset="0"/>
              </a:rPr>
              <a:t>-</a:t>
            </a:r>
            <a:r>
              <a:rPr lang="en-US" sz="1600" dirty="0" smtClean="0">
                <a:solidFill>
                  <a:schemeClr val="bg1"/>
                </a:solidFill>
                <a:latin typeface="Times New Roman" panose="02020603050405020304" pitchFamily="18" charset="0"/>
                <a:cs typeface="Times New Roman" panose="02020603050405020304" pitchFamily="18" charset="0"/>
              </a:rPr>
              <a:t>29</a:t>
            </a:r>
            <a:endParaRPr lang="ru-RU" sz="1600" dirty="0">
              <a:solidFill>
                <a:schemeClr val="bg1"/>
              </a:solidFill>
              <a:latin typeface="Times New Roman" panose="02020603050405020304" pitchFamily="18" charset="0"/>
              <a:cs typeface="Times New Roman" panose="02020603050405020304" pitchFamily="18" charset="0"/>
            </a:endParaRPr>
          </a:p>
          <a:p>
            <a:pPr marL="0" indent="450000" algn="just">
              <a:lnSpc>
                <a:spcPct val="100000"/>
              </a:lnSpc>
              <a:spcBef>
                <a:spcPts val="0"/>
              </a:spcBef>
              <a:buNone/>
            </a:pPr>
            <a:r>
              <a:rPr lang="ru-RU" sz="1600" dirty="0">
                <a:solidFill>
                  <a:schemeClr val="bg1"/>
                </a:solidFill>
                <a:latin typeface="Times New Roman" panose="02020603050405020304" pitchFamily="18" charset="0"/>
                <a:cs typeface="Times New Roman" panose="02020603050405020304" pitchFamily="18" charset="0"/>
              </a:rPr>
              <a:t>               </a:t>
            </a:r>
            <a:r>
              <a:rPr lang="ru-RU" sz="1600" dirty="0" smtClean="0">
                <a:solidFill>
                  <a:schemeClr val="bg1"/>
                </a:solidFill>
                <a:latin typeface="Times New Roman" panose="02020603050405020304" pitchFamily="18" charset="0"/>
                <a:cs typeface="Times New Roman" panose="02020603050405020304" pitchFamily="18" charset="0"/>
              </a:rPr>
              <a:t>    адрес электронной почты:</a:t>
            </a:r>
            <a:r>
              <a:rPr lang="en-US" sz="1600" dirty="0" smtClean="0">
                <a:solidFill>
                  <a:schemeClr val="bg1"/>
                </a:solidFill>
                <a:latin typeface="Times New Roman" panose="02020603050405020304" pitchFamily="18" charset="0"/>
                <a:cs typeface="Times New Roman" panose="02020603050405020304" pitchFamily="18" charset="0"/>
              </a:rPr>
              <a:t> tulunagro@yandex.ru</a:t>
            </a:r>
            <a:endParaRPr lang="ru-RU" sz="1600" dirty="0">
              <a:solidFill>
                <a:schemeClr val="bg1"/>
              </a:solidFill>
              <a:latin typeface="Times New Roman" panose="02020603050405020304" pitchFamily="18" charset="0"/>
              <a:cs typeface="Times New Roman" panose="02020603050405020304" pitchFamily="18" charset="0"/>
            </a:endParaRPr>
          </a:p>
        </p:txBody>
      </p:sp>
      <p:sp>
        <p:nvSpPr>
          <p:cNvPr id="5" name="AutoShape 2" descr="Picture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2" name="Рисунок 21"/>
          <p:cNvPicPr>
            <a:picLocks noChangeAspect="1"/>
          </p:cNvPicPr>
          <p:nvPr/>
        </p:nvPicPr>
        <p:blipFill>
          <a:blip r:embed="rId3"/>
          <a:stretch>
            <a:fillRect/>
          </a:stretch>
        </p:blipFill>
        <p:spPr>
          <a:xfrm>
            <a:off x="6588224" y="5445224"/>
            <a:ext cx="1676384" cy="1343298"/>
          </a:xfrm>
          <a:prstGeom prst="rect">
            <a:avLst/>
          </a:prstGeom>
        </p:spPr>
      </p:pic>
      <p:pic>
        <p:nvPicPr>
          <p:cNvPr id="24" name="Рисунок 23"/>
          <p:cNvPicPr>
            <a:picLocks noChangeAspect="1"/>
          </p:cNvPicPr>
          <p:nvPr/>
        </p:nvPicPr>
        <p:blipFill>
          <a:blip r:embed="rId4"/>
          <a:stretch>
            <a:fillRect/>
          </a:stretch>
        </p:blipFill>
        <p:spPr>
          <a:xfrm>
            <a:off x="1331640" y="2604190"/>
            <a:ext cx="787900" cy="633261"/>
          </a:xfrm>
          <a:prstGeom prst="rect">
            <a:avLst/>
          </a:prstGeom>
        </p:spPr>
      </p:pic>
      <p:pic>
        <p:nvPicPr>
          <p:cNvPr id="25" name="Рисунок 24"/>
          <p:cNvPicPr>
            <a:picLocks noChangeAspect="1"/>
          </p:cNvPicPr>
          <p:nvPr/>
        </p:nvPicPr>
        <p:blipFill>
          <a:blip r:embed="rId5"/>
          <a:stretch>
            <a:fillRect/>
          </a:stretch>
        </p:blipFill>
        <p:spPr>
          <a:xfrm>
            <a:off x="1314041" y="4005064"/>
            <a:ext cx="805499" cy="644399"/>
          </a:xfrm>
          <a:prstGeom prst="rect">
            <a:avLst/>
          </a:prstGeom>
        </p:spPr>
      </p:pic>
      <p:pic>
        <p:nvPicPr>
          <p:cNvPr id="26" name="Рисунок 25"/>
          <p:cNvPicPr>
            <a:picLocks noChangeAspect="1"/>
          </p:cNvPicPr>
          <p:nvPr/>
        </p:nvPicPr>
        <p:blipFill>
          <a:blip r:embed="rId5"/>
          <a:stretch>
            <a:fillRect/>
          </a:stretch>
        </p:blipFill>
        <p:spPr>
          <a:xfrm>
            <a:off x="1331640" y="5517232"/>
            <a:ext cx="795425" cy="636340"/>
          </a:xfrm>
          <a:prstGeom prst="rect">
            <a:avLst/>
          </a:prstGeom>
        </p:spPr>
      </p:pic>
    </p:spTree>
    <p:extLst>
      <p:ext uri="{BB962C8B-B14F-4D97-AF65-F5344CB8AC3E}">
        <p14:creationId xmlns:p14="http://schemas.microsoft.com/office/powerpoint/2010/main" val="223340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0"/>
            <a:ext cx="9144000" cy="476672"/>
          </a:xfrm>
        </p:spPr>
        <p:txBody>
          <a:bodyPr>
            <a:noAutofit/>
          </a:bodyPr>
          <a:lstStyle/>
          <a:p>
            <a:pPr algn="ctr"/>
            <a:r>
              <a:rPr lang="ru-RU" sz="2400" b="1" dirty="0">
                <a:solidFill>
                  <a:srgbClr val="006699"/>
                </a:solidFill>
                <a:effectLst/>
                <a:latin typeface="Times New Roman" panose="02020603050405020304" pitchFamily="18" charset="0"/>
                <a:cs typeface="Times New Roman" panose="02020603050405020304" pitchFamily="18" charset="0"/>
              </a:rPr>
              <a:t>2. Историческая справка</a:t>
            </a:r>
          </a:p>
        </p:txBody>
      </p:sp>
      <p:sp>
        <p:nvSpPr>
          <p:cNvPr id="2" name="Объект 1"/>
          <p:cNvSpPr>
            <a:spLocks noGrp="1"/>
          </p:cNvSpPr>
          <p:nvPr>
            <p:ph idx="1"/>
          </p:nvPr>
        </p:nvSpPr>
        <p:spPr>
          <a:xfrm>
            <a:off x="755576" y="548680"/>
            <a:ext cx="7848871" cy="3528392"/>
          </a:xfrm>
        </p:spPr>
        <p:txBody>
          <a:bodyPr>
            <a:noAutofit/>
          </a:bodyPr>
          <a:lstStyle/>
          <a:p>
            <a:pPr marL="0" indent="450000" algn="just">
              <a:lnSpc>
                <a:spcPct val="100000"/>
              </a:lnSpc>
              <a:spcBef>
                <a:spcPts val="0"/>
              </a:spcBef>
              <a:buNone/>
            </a:pPr>
            <a:r>
              <a:rPr lang="ru-RU" sz="1600" dirty="0">
                <a:solidFill>
                  <a:schemeClr val="bg1"/>
                </a:solidFill>
                <a:latin typeface="Times New Roman" pitchFamily="18" charset="0"/>
                <a:cs typeface="Times New Roman" pitchFamily="18" charset="0"/>
              </a:rPr>
              <a:t>Точную дату начала освоения </a:t>
            </a:r>
            <a:r>
              <a:rPr lang="ru-RU" sz="1600" dirty="0" err="1">
                <a:solidFill>
                  <a:schemeClr val="bg1"/>
                </a:solidFill>
                <a:latin typeface="Times New Roman" pitchFamily="18" charset="0"/>
                <a:cs typeface="Times New Roman" pitchFamily="18" charset="0"/>
              </a:rPr>
              <a:t>Тулунских</a:t>
            </a:r>
            <a:r>
              <a:rPr lang="ru-RU" sz="1600" dirty="0">
                <a:solidFill>
                  <a:schemeClr val="bg1"/>
                </a:solidFill>
                <a:latin typeface="Times New Roman" pitchFamily="18" charset="0"/>
                <a:cs typeface="Times New Roman" pitchFamily="18" charset="0"/>
              </a:rPr>
              <a:t> таежных мест никто из историков не берется назвать. Есть только предположительные сведения о том, как буряты-кочевники, следуя по сибирским рекам, останавливались в облюбованных ими местах и как могли обживали их. Свидетельством тому и  бурятские названия большинства наших старинных сел и деревень: </a:t>
            </a:r>
            <a:r>
              <a:rPr lang="ru-RU" sz="1600" dirty="0" err="1">
                <a:solidFill>
                  <a:schemeClr val="bg1"/>
                </a:solidFill>
                <a:latin typeface="Times New Roman" pitchFamily="18" charset="0"/>
                <a:cs typeface="Times New Roman" pitchFamily="18" charset="0"/>
              </a:rPr>
              <a:t>Едогон</a:t>
            </a:r>
            <a:r>
              <a:rPr lang="ru-RU" sz="1600" dirty="0">
                <a:solidFill>
                  <a:schemeClr val="bg1"/>
                </a:solidFill>
                <a:latin typeface="Times New Roman" pitchFamily="18" charset="0"/>
                <a:cs typeface="Times New Roman" pitchFamily="18" charset="0"/>
              </a:rPr>
              <a:t>; </a:t>
            </a:r>
            <a:r>
              <a:rPr lang="ru-RU" sz="1600" dirty="0" err="1">
                <a:solidFill>
                  <a:schemeClr val="bg1"/>
                </a:solidFill>
                <a:latin typeface="Times New Roman" pitchFamily="18" charset="0"/>
                <a:cs typeface="Times New Roman" pitchFamily="18" charset="0"/>
              </a:rPr>
              <a:t>Икей</a:t>
            </a:r>
            <a:r>
              <a:rPr lang="ru-RU" sz="1600" dirty="0">
                <a:solidFill>
                  <a:schemeClr val="bg1"/>
                </a:solidFill>
                <a:latin typeface="Times New Roman" pitchFamily="18" charset="0"/>
                <a:cs typeface="Times New Roman" pitchFamily="18" charset="0"/>
              </a:rPr>
              <a:t>; Гуран; </a:t>
            </a:r>
            <a:r>
              <a:rPr lang="ru-RU" sz="1600" dirty="0" err="1">
                <a:solidFill>
                  <a:schemeClr val="bg1"/>
                </a:solidFill>
                <a:latin typeface="Times New Roman" pitchFamily="18" charset="0"/>
                <a:cs typeface="Times New Roman" pitchFamily="18" charset="0"/>
              </a:rPr>
              <a:t>Бурхун</a:t>
            </a:r>
            <a:r>
              <a:rPr lang="ru-RU" sz="1600" dirty="0">
                <a:solidFill>
                  <a:schemeClr val="bg1"/>
                </a:solidFill>
                <a:latin typeface="Times New Roman" pitchFamily="18" charset="0"/>
                <a:cs typeface="Times New Roman" pitchFamily="18" charset="0"/>
              </a:rPr>
              <a:t>; </a:t>
            </a:r>
            <a:r>
              <a:rPr lang="ru-RU" sz="1600" dirty="0" err="1">
                <a:solidFill>
                  <a:schemeClr val="bg1"/>
                </a:solidFill>
                <a:latin typeface="Times New Roman" pitchFamily="18" charset="0"/>
                <a:cs typeface="Times New Roman" pitchFamily="18" charset="0"/>
              </a:rPr>
              <a:t>Изегол</a:t>
            </a:r>
            <a:r>
              <a:rPr lang="ru-RU" sz="1600" dirty="0">
                <a:solidFill>
                  <a:schemeClr val="bg1"/>
                </a:solidFill>
                <a:latin typeface="Times New Roman" pitchFamily="18" charset="0"/>
                <a:cs typeface="Times New Roman" pitchFamily="18" charset="0"/>
              </a:rPr>
              <a:t>,  </a:t>
            </a:r>
            <a:r>
              <a:rPr lang="ru-RU" sz="1600" dirty="0" err="1">
                <a:solidFill>
                  <a:schemeClr val="bg1"/>
                </a:solidFill>
                <a:latin typeface="Times New Roman" pitchFamily="18" charset="0"/>
                <a:cs typeface="Times New Roman" pitchFamily="18" charset="0"/>
              </a:rPr>
              <a:t>Мугун</a:t>
            </a:r>
            <a:r>
              <a:rPr lang="ru-RU" sz="1600" dirty="0">
                <a:solidFill>
                  <a:schemeClr val="bg1"/>
                </a:solidFill>
                <a:latin typeface="Times New Roman" pitchFamily="18" charset="0"/>
                <a:cs typeface="Times New Roman" pitchFamily="18" charset="0"/>
              </a:rPr>
              <a:t>,; </a:t>
            </a:r>
            <a:r>
              <a:rPr lang="ru-RU" sz="1600" dirty="0" err="1">
                <a:solidFill>
                  <a:schemeClr val="bg1"/>
                </a:solidFill>
                <a:latin typeface="Times New Roman" pitchFamily="18" charset="0"/>
                <a:cs typeface="Times New Roman" pitchFamily="18" charset="0"/>
              </a:rPr>
              <a:t>Гадалей</a:t>
            </a:r>
            <a:r>
              <a:rPr lang="ru-RU" sz="1600" dirty="0">
                <a:solidFill>
                  <a:schemeClr val="bg1"/>
                </a:solidFill>
                <a:latin typeface="Times New Roman" pitchFamily="18" charset="0"/>
                <a:cs typeface="Times New Roman" pitchFamily="18" charset="0"/>
              </a:rPr>
              <a:t>; Шерагул и другие. Да и сам Тулун в переводе с бурятского – кожаный  мешок. Казаки-переселенцы коренным образом изменили быт и традиции территории, но особенный толчок развитию сельского хозяйства, да и обустройства деревень дали так называемые </a:t>
            </a:r>
            <a:r>
              <a:rPr lang="ru-RU" sz="1600" dirty="0" err="1">
                <a:solidFill>
                  <a:schemeClr val="bg1"/>
                </a:solidFill>
                <a:latin typeface="Times New Roman" pitchFamily="18" charset="0"/>
                <a:cs typeface="Times New Roman" pitchFamily="18" charset="0"/>
              </a:rPr>
              <a:t>Столыпинские</a:t>
            </a:r>
            <a:r>
              <a:rPr lang="ru-RU" sz="1600" dirty="0">
                <a:solidFill>
                  <a:schemeClr val="bg1"/>
                </a:solidFill>
                <a:latin typeface="Times New Roman" pitchFamily="18" charset="0"/>
                <a:cs typeface="Times New Roman" pitchFamily="18" charset="0"/>
              </a:rPr>
              <a:t> реформы, когда через государственную программу развития сибирских территорий в наши места прибыли переселенцы из Украины, Белоруссии, Российских губерний. Многие улицы </a:t>
            </a:r>
            <a:r>
              <a:rPr lang="ru-RU" sz="1600" dirty="0" err="1">
                <a:solidFill>
                  <a:schemeClr val="bg1"/>
                </a:solidFill>
                <a:latin typeface="Times New Roman" pitchFamily="18" charset="0"/>
                <a:cs typeface="Times New Roman" pitchFamily="18" charset="0"/>
              </a:rPr>
              <a:t>Тулунских</a:t>
            </a:r>
            <a:r>
              <a:rPr lang="ru-RU" sz="1600" dirty="0">
                <a:solidFill>
                  <a:schemeClr val="bg1"/>
                </a:solidFill>
                <a:latin typeface="Times New Roman" pitchFamily="18" charset="0"/>
                <a:cs typeface="Times New Roman" pitchFamily="18" charset="0"/>
              </a:rPr>
              <a:t> сел в обиходе местных жителей до сих пор хранят названия тех волостей, откуда прибыли крестьянские семьи для освоения здешних земель. За короткое время они раскорчевали леса, построили жилье, напахали земельные угодья и положили начало сельскохозяйственному производству. </a:t>
            </a:r>
          </a:p>
        </p:txBody>
      </p:sp>
      <p:sp>
        <p:nvSpPr>
          <p:cNvPr id="5" name="Номер слайда 4"/>
          <p:cNvSpPr>
            <a:spLocks noGrp="1"/>
          </p:cNvSpPr>
          <p:nvPr>
            <p:ph type="sldNum" sz="quarter" idx="12"/>
          </p:nvPr>
        </p:nvSpPr>
        <p:spPr>
          <a:xfrm>
            <a:off x="7884368" y="6492875"/>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7</a:t>
            </a:fld>
            <a:endParaRPr lang="ru-RU" sz="1200" dirty="0">
              <a:solidFill>
                <a:schemeClr val="bg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24" y="4113924"/>
            <a:ext cx="3816424" cy="2708920"/>
          </a:xfrm>
          <a:prstGeom prst="rect">
            <a:avLst/>
          </a:prstGeom>
          <a:ln>
            <a:noFill/>
          </a:ln>
          <a:effectLst>
            <a:softEdge rad="112500"/>
          </a:effectLst>
        </p:spPr>
      </p:pic>
    </p:spTree>
    <p:extLst>
      <p:ext uri="{BB962C8B-B14F-4D97-AF65-F5344CB8AC3E}">
        <p14:creationId xmlns:p14="http://schemas.microsoft.com/office/powerpoint/2010/main" val="4948062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7884368" y="6473072"/>
            <a:ext cx="569493" cy="384928"/>
          </a:xfrm>
        </p:spPr>
        <p:txBody>
          <a:bodyPr/>
          <a:lstStyle/>
          <a:p>
            <a:pPr algn="ctr"/>
            <a:fld id="{6B54CF04-829E-4533-9E22-1DEDBBC55A26}" type="slidenum">
              <a:rPr lang="ru-RU" sz="1200" smtClean="0">
                <a:solidFill>
                  <a:schemeClr val="bg1"/>
                </a:solidFill>
              </a:rPr>
              <a:pPr algn="ctr"/>
              <a:t>8</a:t>
            </a:fld>
            <a:endParaRPr lang="ru-RU" sz="1200" dirty="0">
              <a:solidFill>
                <a:schemeClr val="bg1"/>
              </a:solidFill>
            </a:endParaRPr>
          </a:p>
        </p:txBody>
      </p:sp>
      <p:sp>
        <p:nvSpPr>
          <p:cNvPr id="5" name="Объект 1"/>
          <p:cNvSpPr txBox="1">
            <a:spLocks/>
          </p:cNvSpPr>
          <p:nvPr/>
        </p:nvSpPr>
        <p:spPr>
          <a:xfrm>
            <a:off x="827584" y="260648"/>
            <a:ext cx="7488832" cy="345638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450000" algn="just">
              <a:spcBef>
                <a:spcPts val="0"/>
              </a:spcBef>
              <a:spcAft>
                <a:spcPts val="0"/>
              </a:spcAft>
              <a:buFont typeface="Arial"/>
              <a:buNone/>
            </a:pPr>
            <a:r>
              <a:rPr lang="ru-RU" sz="1600" dirty="0">
                <a:solidFill>
                  <a:schemeClr val="bg1"/>
                </a:solidFill>
                <a:latin typeface="Times New Roman" pitchFamily="18" charset="0"/>
                <a:cs typeface="Times New Roman" pitchFamily="18" charset="0"/>
              </a:rPr>
              <a:t>Кто знает, как бы складывалась судьба нашей территории, не будь революционных перемен. Судьбой было суждено пройти коллективизацию, установление Советской власти, репрессии и Великую Отечественную Войну, появление МТС и укрупнение колхозов, создание местной и крупной промышленности, закрытие многих предприятий в </a:t>
            </a:r>
            <a:r>
              <a:rPr lang="ru-RU" sz="1600" dirty="0" err="1">
                <a:solidFill>
                  <a:schemeClr val="bg1"/>
                </a:solidFill>
                <a:latin typeface="Times New Roman" pitchFamily="18" charset="0"/>
                <a:cs typeface="Times New Roman" pitchFamily="18" charset="0"/>
              </a:rPr>
              <a:t>перестроечно</a:t>
            </a:r>
            <a:r>
              <a:rPr lang="ru-RU" sz="1600" dirty="0">
                <a:solidFill>
                  <a:schemeClr val="bg1"/>
                </a:solidFill>
                <a:latin typeface="Times New Roman" pitchFamily="18" charset="0"/>
                <a:cs typeface="Times New Roman" pitchFamily="18" charset="0"/>
              </a:rPr>
              <a:t>-реформаторский период и вхождение общества в формацию рыночных отношений. Все это было, как и был момент официального образования  </a:t>
            </a:r>
            <a:r>
              <a:rPr lang="ru-RU" sz="1600" dirty="0" err="1">
                <a:solidFill>
                  <a:schemeClr val="bg1"/>
                </a:solidFill>
                <a:latin typeface="Times New Roman" pitchFamily="18" charset="0"/>
                <a:cs typeface="Times New Roman" pitchFamily="18" charset="0"/>
              </a:rPr>
              <a:t>Тулунского</a:t>
            </a:r>
            <a:r>
              <a:rPr lang="ru-RU" sz="1600" dirty="0">
                <a:solidFill>
                  <a:schemeClr val="bg1"/>
                </a:solidFill>
                <a:latin typeface="Times New Roman" pitchFamily="18" charset="0"/>
                <a:cs typeface="Times New Roman" pitchFamily="18" charset="0"/>
              </a:rPr>
              <a:t> района. </a:t>
            </a:r>
          </a:p>
          <a:p>
            <a:pPr marL="0" indent="450000" algn="just">
              <a:spcBef>
                <a:spcPts val="0"/>
              </a:spcBef>
              <a:spcAft>
                <a:spcPts val="0"/>
              </a:spcAft>
              <a:buFont typeface="Arial"/>
              <a:buNone/>
            </a:pPr>
            <a:r>
              <a:rPr lang="ru-RU" sz="1600" dirty="0">
                <a:solidFill>
                  <a:schemeClr val="bg1"/>
                </a:solidFill>
                <a:latin typeface="Times New Roman" pitchFamily="18" charset="0"/>
                <a:cs typeface="Times New Roman" pitchFamily="18" charset="0"/>
              </a:rPr>
              <a:t>В архивных документах этот факт обозначен следующим образом: «</a:t>
            </a:r>
            <a:r>
              <a:rPr lang="ru-RU" sz="1600" b="1" dirty="0">
                <a:solidFill>
                  <a:schemeClr val="bg1"/>
                </a:solidFill>
                <a:latin typeface="Times New Roman" pitchFamily="18" charset="0"/>
                <a:cs typeface="Times New Roman" pitchFamily="18" charset="0"/>
              </a:rPr>
              <a:t>28 июня 1926 года </a:t>
            </a:r>
            <a:r>
              <a:rPr lang="ru-RU" sz="1600" dirty="0">
                <a:solidFill>
                  <a:schemeClr val="bg1"/>
                </a:solidFill>
                <a:latin typeface="Times New Roman" pitchFamily="18" charset="0"/>
                <a:cs typeface="Times New Roman" pitchFamily="18" charset="0"/>
              </a:rPr>
              <a:t>Постановлением ВЦИК Иркутская губерния была упразднена, на ее территории образованы четыре округа в составе Сибирского края: Тулунский с центром в с. Тулуне в пределах бывших </a:t>
            </a:r>
            <a:r>
              <a:rPr lang="ru-RU" sz="1600" dirty="0" err="1">
                <a:solidFill>
                  <a:schemeClr val="bg1"/>
                </a:solidFill>
                <a:latin typeface="Times New Roman" pitchFamily="18" charset="0"/>
                <a:cs typeface="Times New Roman" pitchFamily="18" charset="0"/>
              </a:rPr>
              <a:t>Тулунского</a:t>
            </a:r>
            <a:r>
              <a:rPr lang="ru-RU" sz="1600" dirty="0">
                <a:solidFill>
                  <a:schemeClr val="bg1"/>
                </a:solidFill>
                <a:latin typeface="Times New Roman" pitchFamily="18" charset="0"/>
                <a:cs typeface="Times New Roman" pitchFamily="18" charset="0"/>
              </a:rPr>
              <a:t> и части </a:t>
            </a:r>
            <a:r>
              <a:rPr lang="ru-RU" sz="1600" dirty="0" err="1">
                <a:solidFill>
                  <a:schemeClr val="bg1"/>
                </a:solidFill>
                <a:latin typeface="Times New Roman" pitchFamily="18" charset="0"/>
                <a:cs typeface="Times New Roman" pitchFamily="18" charset="0"/>
              </a:rPr>
              <a:t>Зиминского</a:t>
            </a:r>
            <a:r>
              <a:rPr lang="ru-RU" sz="1600" dirty="0">
                <a:solidFill>
                  <a:schemeClr val="bg1"/>
                </a:solidFill>
                <a:latin typeface="Times New Roman" pitchFamily="18" charset="0"/>
                <a:cs typeface="Times New Roman" pitchFamily="18" charset="0"/>
              </a:rPr>
              <a:t> (</a:t>
            </a:r>
            <a:r>
              <a:rPr lang="ru-RU" sz="1600" dirty="0" err="1">
                <a:solidFill>
                  <a:schemeClr val="bg1"/>
                </a:solidFill>
                <a:latin typeface="Times New Roman" pitchFamily="18" charset="0"/>
                <a:cs typeface="Times New Roman" pitchFamily="18" charset="0"/>
              </a:rPr>
              <a:t>Кимильтейская</a:t>
            </a:r>
            <a:r>
              <a:rPr lang="ru-RU" sz="1600" dirty="0">
                <a:solidFill>
                  <a:schemeClr val="bg1"/>
                </a:solidFill>
                <a:latin typeface="Times New Roman" pitchFamily="18" charset="0"/>
                <a:cs typeface="Times New Roman" pitchFamily="18" charset="0"/>
              </a:rPr>
              <a:t> и </a:t>
            </a:r>
            <a:r>
              <a:rPr lang="ru-RU" sz="1600" dirty="0" err="1">
                <a:solidFill>
                  <a:schemeClr val="bg1"/>
                </a:solidFill>
                <a:latin typeface="Times New Roman" pitchFamily="18" charset="0"/>
                <a:cs typeface="Times New Roman" pitchFamily="18" charset="0"/>
              </a:rPr>
              <a:t>Зиминская</a:t>
            </a:r>
            <a:r>
              <a:rPr lang="ru-RU" sz="1600" dirty="0">
                <a:solidFill>
                  <a:schemeClr val="bg1"/>
                </a:solidFill>
                <a:latin typeface="Times New Roman" pitchFamily="18" charset="0"/>
                <a:cs typeface="Times New Roman" pitchFamily="18" charset="0"/>
              </a:rPr>
              <a:t>  волости), включающий районы с центрами - Тулунский - с. Тулун.</a:t>
            </a:r>
          </a:p>
        </p:txBody>
      </p:sp>
      <p:pic>
        <p:nvPicPr>
          <p:cNvPr id="6" name="Рисунок 5"/>
          <p:cNvPicPr>
            <a:picLocks noChangeAspect="1"/>
          </p:cNvPicPr>
          <p:nvPr/>
        </p:nvPicPr>
        <p:blipFill>
          <a:blip r:embed="rId2"/>
          <a:stretch>
            <a:fillRect/>
          </a:stretch>
        </p:blipFill>
        <p:spPr>
          <a:xfrm>
            <a:off x="5004048" y="3501008"/>
            <a:ext cx="3312368" cy="2376264"/>
          </a:xfrm>
          <a:prstGeom prst="rect">
            <a:avLst/>
          </a:prstGeom>
          <a:ln>
            <a:noFill/>
          </a:ln>
          <a:effectLst>
            <a:softEdge rad="112500"/>
          </a:effectLst>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5" y="4221089"/>
            <a:ext cx="3600400" cy="2636912"/>
          </a:xfrm>
          <a:prstGeom prst="rect">
            <a:avLst/>
          </a:prstGeom>
          <a:ln>
            <a:noFill/>
          </a:ln>
          <a:effectLst>
            <a:softEdge rad="112500"/>
          </a:effectLst>
        </p:spPr>
      </p:pic>
    </p:spTree>
    <p:extLst>
      <p:ext uri="{BB962C8B-B14F-4D97-AF65-F5344CB8AC3E}">
        <p14:creationId xmlns:p14="http://schemas.microsoft.com/office/powerpoint/2010/main" val="3058758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0"/>
            <a:ext cx="9144000" cy="548680"/>
          </a:xfrm>
        </p:spPr>
        <p:txBody>
          <a:bodyPr>
            <a:noAutofit/>
          </a:bodyPr>
          <a:lstStyle/>
          <a:p>
            <a:pPr algn="ctr"/>
            <a:r>
              <a:rPr lang="ru-RU" sz="2400" b="1" dirty="0" smtClean="0">
                <a:solidFill>
                  <a:schemeClr val="accent5">
                    <a:lumMod val="75000"/>
                  </a:schemeClr>
                </a:solidFill>
                <a:latin typeface="Times New Roman" panose="02020603050405020304" pitchFamily="18" charset="0"/>
                <a:cs typeface="Times New Roman" panose="02020603050405020304" pitchFamily="18" charset="0"/>
              </a:rPr>
              <a:t>3</a:t>
            </a:r>
            <a:r>
              <a:rPr lang="ru-RU" sz="2400" b="1" dirty="0" smtClean="0">
                <a:solidFill>
                  <a:schemeClr val="accent5">
                    <a:lumMod val="75000"/>
                  </a:schemeClr>
                </a:solidFill>
                <a:effectLst/>
                <a:latin typeface="Times New Roman" panose="02020603050405020304" pitchFamily="18" charset="0"/>
                <a:cs typeface="Times New Roman" panose="02020603050405020304" pitchFamily="18" charset="0"/>
              </a:rPr>
              <a:t>. </a:t>
            </a:r>
            <a:r>
              <a:rPr lang="ru-RU" sz="2400" b="1" dirty="0">
                <a:solidFill>
                  <a:schemeClr val="accent5">
                    <a:lumMod val="75000"/>
                  </a:schemeClr>
                </a:solidFill>
                <a:effectLst/>
                <a:latin typeface="Times New Roman" panose="02020603050405020304" pitchFamily="18" charset="0"/>
                <a:cs typeface="Times New Roman" panose="02020603050405020304" pitchFamily="18" charset="0"/>
              </a:rPr>
              <a:t>Общие сведения</a:t>
            </a:r>
          </a:p>
        </p:txBody>
      </p:sp>
      <p:sp>
        <p:nvSpPr>
          <p:cNvPr id="2" name="Объект 1"/>
          <p:cNvSpPr>
            <a:spLocks noGrp="1"/>
          </p:cNvSpPr>
          <p:nvPr>
            <p:ph idx="1"/>
          </p:nvPr>
        </p:nvSpPr>
        <p:spPr>
          <a:xfrm>
            <a:off x="827584" y="548681"/>
            <a:ext cx="7488832" cy="3528392"/>
          </a:xfrm>
        </p:spPr>
        <p:txBody>
          <a:bodyPr>
            <a:noAutofit/>
          </a:bodyPr>
          <a:lstStyle/>
          <a:p>
            <a:pPr marL="0" indent="450000" algn="just">
              <a:lnSpc>
                <a:spcPct val="100000"/>
              </a:lnSpc>
              <a:spcBef>
                <a:spcPts val="0"/>
              </a:spcBef>
              <a:spcAft>
                <a:spcPts val="0"/>
              </a:spcAft>
              <a:buClr>
                <a:srgbClr val="98C723"/>
              </a:buClr>
              <a:buNone/>
            </a:pPr>
            <a:r>
              <a:rPr lang="ru-RU" sz="1600" dirty="0">
                <a:solidFill>
                  <a:schemeClr val="bg1"/>
                </a:solidFill>
                <a:latin typeface="Times New Roman" panose="02020603050405020304" pitchFamily="18" charset="0"/>
                <a:cs typeface="Times New Roman" panose="02020603050405020304" pitchFamily="18" charset="0"/>
              </a:rPr>
              <a:t>Муниципальное образование «Тулунский район» - муниципальный район Иркутской области с административным центром в г. Тулуне, объединяющий </a:t>
            </a:r>
            <a:r>
              <a:rPr lang="ru-RU" sz="1600" dirty="0" smtClean="0">
                <a:solidFill>
                  <a:schemeClr val="bg1"/>
                </a:solidFill>
                <a:latin typeface="Times New Roman" panose="02020603050405020304" pitchFamily="18" charset="0"/>
                <a:cs typeface="Times New Roman" panose="02020603050405020304" pitchFamily="18" charset="0"/>
              </a:rPr>
              <a:t>85 </a:t>
            </a:r>
            <a:r>
              <a:rPr lang="ru-RU" sz="1600" dirty="0">
                <a:solidFill>
                  <a:schemeClr val="bg1"/>
                </a:solidFill>
                <a:latin typeface="Times New Roman" panose="02020603050405020304" pitchFamily="18" charset="0"/>
                <a:cs typeface="Times New Roman" panose="02020603050405020304" pitchFamily="18" charset="0"/>
              </a:rPr>
              <a:t>населенных пунктов, и в пределах которого осуществляют местное самоуправление 24 сельских поселения. </a:t>
            </a:r>
          </a:p>
          <a:p>
            <a:pPr marL="0" lvl="0" indent="450000" algn="just">
              <a:lnSpc>
                <a:spcPct val="100000"/>
              </a:lnSpc>
              <a:spcBef>
                <a:spcPts val="0"/>
              </a:spcBef>
              <a:spcAft>
                <a:spcPts val="0"/>
              </a:spcAft>
              <a:buClr>
                <a:srgbClr val="98C723"/>
              </a:buClr>
              <a:buNone/>
            </a:pPr>
            <a:r>
              <a:rPr lang="ru-RU" sz="1600" dirty="0">
                <a:solidFill>
                  <a:schemeClr val="bg1"/>
                </a:solidFill>
                <a:latin typeface="Times New Roman"/>
                <a:ea typeface="Times New Roman"/>
              </a:rPr>
              <a:t>Тулунский район расположен на западе Иркутской области и граничит с </a:t>
            </a:r>
            <a:r>
              <a:rPr lang="ru-RU" sz="1600" dirty="0" err="1">
                <a:solidFill>
                  <a:schemeClr val="bg1"/>
                </a:solidFill>
                <a:latin typeface="Times New Roman"/>
                <a:ea typeface="Times New Roman"/>
              </a:rPr>
              <a:t>Куйтунским</a:t>
            </a:r>
            <a:r>
              <a:rPr lang="ru-RU" sz="1600" dirty="0">
                <a:solidFill>
                  <a:schemeClr val="bg1"/>
                </a:solidFill>
                <a:latin typeface="Times New Roman"/>
                <a:ea typeface="Times New Roman"/>
              </a:rPr>
              <a:t>, </a:t>
            </a:r>
            <a:r>
              <a:rPr lang="ru-RU" sz="1600" dirty="0" err="1">
                <a:solidFill>
                  <a:schemeClr val="bg1"/>
                </a:solidFill>
                <a:latin typeface="Times New Roman"/>
                <a:ea typeface="Times New Roman"/>
              </a:rPr>
              <a:t>Зиминским</a:t>
            </a:r>
            <a:r>
              <a:rPr lang="ru-RU" sz="1600" dirty="0">
                <a:solidFill>
                  <a:schemeClr val="bg1"/>
                </a:solidFill>
                <a:latin typeface="Times New Roman"/>
                <a:ea typeface="Times New Roman"/>
              </a:rPr>
              <a:t>, </a:t>
            </a:r>
            <a:r>
              <a:rPr lang="ru-RU" sz="1600" dirty="0" err="1">
                <a:solidFill>
                  <a:schemeClr val="bg1"/>
                </a:solidFill>
                <a:latin typeface="Times New Roman"/>
                <a:ea typeface="Times New Roman"/>
              </a:rPr>
              <a:t>Нижнеудинским</a:t>
            </a:r>
            <a:r>
              <a:rPr lang="ru-RU" sz="1600" dirty="0">
                <a:solidFill>
                  <a:schemeClr val="bg1"/>
                </a:solidFill>
                <a:latin typeface="Times New Roman"/>
                <a:ea typeface="Times New Roman"/>
              </a:rPr>
              <a:t> и, отнесенным к северным районам, Братским районами. По отрогам </a:t>
            </a:r>
            <a:r>
              <a:rPr lang="ru-RU" sz="1600" dirty="0" err="1">
                <a:solidFill>
                  <a:schemeClr val="bg1"/>
                </a:solidFill>
                <a:latin typeface="Times New Roman"/>
                <a:ea typeface="Times New Roman"/>
              </a:rPr>
              <a:t>Окинского</a:t>
            </a:r>
            <a:r>
              <a:rPr lang="ru-RU" sz="1600" dirty="0">
                <a:solidFill>
                  <a:schemeClr val="bg1"/>
                </a:solidFill>
                <a:latin typeface="Times New Roman"/>
                <a:ea typeface="Times New Roman"/>
              </a:rPr>
              <a:t> хребта, на южной оконечности, район граничит с Республикой Бурятия, а по реке Ока – еще и с </a:t>
            </a:r>
            <a:r>
              <a:rPr lang="ru-RU" sz="1600" dirty="0" err="1">
                <a:solidFill>
                  <a:schemeClr val="bg1"/>
                </a:solidFill>
                <a:latin typeface="Times New Roman"/>
                <a:ea typeface="Times New Roman"/>
              </a:rPr>
              <a:t>Заларинским</a:t>
            </a:r>
            <a:r>
              <a:rPr lang="ru-RU" sz="1600" dirty="0">
                <a:solidFill>
                  <a:schemeClr val="bg1"/>
                </a:solidFill>
                <a:latin typeface="Times New Roman"/>
                <a:ea typeface="Times New Roman"/>
              </a:rPr>
              <a:t> районом.</a:t>
            </a:r>
          </a:p>
          <a:p>
            <a:pPr marL="0" lvl="0" indent="450000" algn="just">
              <a:lnSpc>
                <a:spcPct val="100000"/>
              </a:lnSpc>
              <a:spcBef>
                <a:spcPts val="0"/>
              </a:spcBef>
              <a:spcAft>
                <a:spcPts val="0"/>
              </a:spcAft>
              <a:buClr>
                <a:srgbClr val="98C723"/>
              </a:buClr>
              <a:buNone/>
            </a:pPr>
            <a:r>
              <a:rPr lang="ru-RU" sz="1600" dirty="0">
                <a:solidFill>
                  <a:schemeClr val="bg1"/>
                </a:solidFill>
                <a:latin typeface="Times New Roman"/>
                <a:ea typeface="Times New Roman"/>
              </a:rPr>
              <a:t>Площадь </a:t>
            </a:r>
            <a:r>
              <a:rPr lang="ru-RU" sz="1600" dirty="0" err="1">
                <a:solidFill>
                  <a:schemeClr val="bg1"/>
                </a:solidFill>
                <a:latin typeface="Times New Roman"/>
                <a:ea typeface="Times New Roman"/>
              </a:rPr>
              <a:t>Тулунского</a:t>
            </a:r>
            <a:r>
              <a:rPr lang="ru-RU" sz="1600" dirty="0">
                <a:solidFill>
                  <a:schemeClr val="bg1"/>
                </a:solidFill>
                <a:latin typeface="Times New Roman"/>
                <a:ea typeface="Times New Roman"/>
              </a:rPr>
              <a:t> района составляет 13,5 тыс. км</a:t>
            </a:r>
            <a:r>
              <a:rPr lang="ru-RU" sz="1600" baseline="30000" dirty="0">
                <a:solidFill>
                  <a:schemeClr val="bg1"/>
                </a:solidFill>
                <a:latin typeface="Times New Roman"/>
                <a:ea typeface="Times New Roman"/>
              </a:rPr>
              <a:t>2</a:t>
            </a:r>
            <a:r>
              <a:rPr lang="ru-RU" sz="1600" dirty="0">
                <a:solidFill>
                  <a:schemeClr val="bg1"/>
                </a:solidFill>
                <a:latin typeface="Times New Roman"/>
                <a:ea typeface="Times New Roman"/>
              </a:rPr>
              <a:t>. </a:t>
            </a:r>
          </a:p>
          <a:p>
            <a:pPr marL="0" indent="450000" algn="just">
              <a:lnSpc>
                <a:spcPct val="100000"/>
              </a:lnSpc>
              <a:spcBef>
                <a:spcPts val="0"/>
              </a:spcBef>
              <a:spcAft>
                <a:spcPts val="0"/>
              </a:spcAft>
              <a:buNone/>
            </a:pPr>
            <a:r>
              <a:rPr lang="ru-RU" sz="1600" dirty="0">
                <a:solidFill>
                  <a:schemeClr val="bg1"/>
                </a:solidFill>
                <a:latin typeface="Times New Roman"/>
                <a:ea typeface="Times New Roman"/>
              </a:rPr>
              <a:t>Численность населения на </a:t>
            </a:r>
            <a:r>
              <a:rPr lang="ru-RU" sz="1600" dirty="0" smtClean="0">
                <a:solidFill>
                  <a:schemeClr val="bg1"/>
                </a:solidFill>
                <a:latin typeface="Times New Roman"/>
                <a:ea typeface="Times New Roman"/>
              </a:rPr>
              <a:t>01.01.2024 </a:t>
            </a:r>
            <a:r>
              <a:rPr lang="ru-RU" sz="1600" dirty="0">
                <a:solidFill>
                  <a:schemeClr val="bg1"/>
                </a:solidFill>
                <a:latin typeface="Times New Roman"/>
                <a:ea typeface="Times New Roman"/>
              </a:rPr>
              <a:t>г. - </a:t>
            </a:r>
            <a:r>
              <a:rPr lang="ru-RU" sz="1600" dirty="0" smtClean="0">
                <a:solidFill>
                  <a:schemeClr val="bg1"/>
                </a:solidFill>
                <a:latin typeface="Times New Roman"/>
                <a:ea typeface="Times New Roman"/>
              </a:rPr>
              <a:t>19137 человек (по данным </a:t>
            </a:r>
            <a:r>
              <a:rPr lang="ru-RU" sz="1600" dirty="0" err="1" smtClean="0">
                <a:solidFill>
                  <a:schemeClr val="bg1"/>
                </a:solidFill>
                <a:latin typeface="Times New Roman"/>
                <a:ea typeface="Times New Roman"/>
              </a:rPr>
              <a:t>Иркутстстата</a:t>
            </a:r>
            <a:r>
              <a:rPr lang="ru-RU" sz="1600" dirty="0" smtClean="0">
                <a:solidFill>
                  <a:schemeClr val="bg1"/>
                </a:solidFill>
                <a:latin typeface="Times New Roman"/>
                <a:ea typeface="Times New Roman"/>
              </a:rPr>
              <a:t>).</a:t>
            </a:r>
            <a:endParaRPr lang="ru-RU" sz="1600" dirty="0">
              <a:solidFill>
                <a:schemeClr val="bg1"/>
              </a:solidFill>
              <a:latin typeface="Times New Roman"/>
              <a:ea typeface="Times New Roman"/>
            </a:endParaRPr>
          </a:p>
          <a:p>
            <a:pPr marL="0" indent="450000" algn="just">
              <a:lnSpc>
                <a:spcPct val="100000"/>
              </a:lnSpc>
              <a:spcBef>
                <a:spcPts val="0"/>
              </a:spcBef>
              <a:spcAft>
                <a:spcPts val="0"/>
              </a:spcAft>
              <a:buNone/>
            </a:pPr>
            <a:r>
              <a:rPr lang="ru-RU" sz="1600" dirty="0">
                <a:solidFill>
                  <a:schemeClr val="bg1"/>
                </a:solidFill>
                <a:latin typeface="Times New Roman" pitchFamily="18" charset="0"/>
                <a:cs typeface="Times New Roman" pitchFamily="18" charset="0"/>
              </a:rPr>
              <a:t>Автомобильный код региона : 38  85  138</a:t>
            </a:r>
          </a:p>
          <a:p>
            <a:pPr marL="0" indent="450000" algn="just">
              <a:lnSpc>
                <a:spcPct val="100000"/>
              </a:lnSpc>
              <a:spcBef>
                <a:spcPts val="0"/>
              </a:spcBef>
              <a:spcAft>
                <a:spcPts val="0"/>
              </a:spcAft>
              <a:buNone/>
            </a:pPr>
            <a:r>
              <a:rPr lang="ru-RU" sz="1600" dirty="0">
                <a:solidFill>
                  <a:schemeClr val="bg1"/>
                </a:solidFill>
                <a:latin typeface="Times New Roman" pitchFamily="18" charset="0"/>
                <a:cs typeface="Times New Roman" pitchFamily="18" charset="0"/>
              </a:rPr>
              <a:t>Телефонный код: 395-30</a:t>
            </a:r>
          </a:p>
          <a:p>
            <a:pPr marL="0" indent="450000" algn="just">
              <a:lnSpc>
                <a:spcPct val="100000"/>
              </a:lnSpc>
              <a:spcBef>
                <a:spcPts val="0"/>
              </a:spcBef>
              <a:spcAft>
                <a:spcPts val="0"/>
              </a:spcAft>
              <a:buNone/>
            </a:pPr>
            <a:r>
              <a:rPr lang="ru-RU" sz="1600" dirty="0">
                <a:solidFill>
                  <a:schemeClr val="bg1"/>
                </a:solidFill>
                <a:latin typeface="Times New Roman" pitchFamily="18" charset="0"/>
                <a:cs typeface="Times New Roman" pitchFamily="18" charset="0"/>
              </a:rPr>
              <a:t>Часовой пояс: </a:t>
            </a:r>
            <a:r>
              <a:rPr lang="en-US" sz="1600" dirty="0">
                <a:solidFill>
                  <a:schemeClr val="bg1"/>
                </a:solidFill>
                <a:latin typeface="Times New Roman" pitchFamily="18" charset="0"/>
                <a:cs typeface="Times New Roman" pitchFamily="18" charset="0"/>
              </a:rPr>
              <a:t>MSK</a:t>
            </a:r>
            <a:r>
              <a:rPr lang="ru-RU" sz="1600" dirty="0">
                <a:solidFill>
                  <a:schemeClr val="bg1"/>
                </a:solidFill>
                <a:latin typeface="Times New Roman" pitchFamily="18" charset="0"/>
                <a:cs typeface="Times New Roman" pitchFamily="18" charset="0"/>
              </a:rPr>
              <a:t> +5</a:t>
            </a:r>
          </a:p>
        </p:txBody>
      </p:sp>
      <p:sp>
        <p:nvSpPr>
          <p:cNvPr id="4" name="Номер слайда 3"/>
          <p:cNvSpPr>
            <a:spLocks noGrp="1"/>
          </p:cNvSpPr>
          <p:nvPr>
            <p:ph type="sldNum" sz="quarter" idx="12"/>
          </p:nvPr>
        </p:nvSpPr>
        <p:spPr>
          <a:xfrm>
            <a:off x="7884368" y="6492874"/>
            <a:ext cx="578317" cy="365125"/>
          </a:xfrm>
        </p:spPr>
        <p:txBody>
          <a:bodyPr/>
          <a:lstStyle/>
          <a:p>
            <a:pPr algn="ctr"/>
            <a:fld id="{6B54CF04-829E-4533-9E22-1DEDBBC55A26}" type="slidenum">
              <a:rPr lang="ru-RU" sz="1200" smtClean="0">
                <a:solidFill>
                  <a:schemeClr val="bg1"/>
                </a:solidFill>
                <a:latin typeface="Times New Roman" panose="02020603050405020304" pitchFamily="18" charset="0"/>
                <a:cs typeface="Times New Roman" panose="02020603050405020304" pitchFamily="18" charset="0"/>
              </a:rPr>
              <a:pPr algn="ctr"/>
              <a:t>9</a:t>
            </a:fld>
            <a:endParaRPr lang="ru-RU" sz="1200" dirty="0">
              <a:solidFill>
                <a:schemeClr val="bg1"/>
              </a:solidFill>
              <a:latin typeface="Times New Roman" panose="02020603050405020304" pitchFamily="18" charset="0"/>
              <a:cs typeface="Times New Roman" panose="02020603050405020304" pitchFamily="18" charset="0"/>
            </a:endParaRPr>
          </a:p>
        </p:txBody>
      </p:sp>
      <p:pic>
        <p:nvPicPr>
          <p:cNvPr id="1031" name="Picture 7" descr="http://tulunr.irkobl.ru/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3126572"/>
            <a:ext cx="2820033" cy="371703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a:stretch>
            <a:fillRect/>
          </a:stretch>
        </p:blipFill>
        <p:spPr>
          <a:xfrm>
            <a:off x="1403648" y="4221088"/>
            <a:ext cx="3672408" cy="2448272"/>
          </a:xfrm>
          <a:prstGeom prst="rect">
            <a:avLst/>
          </a:prstGeom>
          <a:ln>
            <a:noFill/>
          </a:ln>
          <a:effectLst>
            <a:softEdge rad="112500"/>
          </a:effectLst>
        </p:spPr>
      </p:pic>
    </p:spTree>
    <p:extLst>
      <p:ext uri="{BB962C8B-B14F-4D97-AF65-F5344CB8AC3E}">
        <p14:creationId xmlns:p14="http://schemas.microsoft.com/office/powerpoint/2010/main" val="13266422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Контур">
  <a:themeElements>
    <a:clrScheme name="Контур">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Контур">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онтур">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Контур</Template>
  <TotalTime>14949</TotalTime>
  <Words>8293</Words>
  <Application>Microsoft Office PowerPoint</Application>
  <PresentationFormat>Экран (4:3)</PresentationFormat>
  <Paragraphs>1338</Paragraphs>
  <Slides>66</Slides>
  <Notes>31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66</vt:i4>
      </vt:variant>
    </vt:vector>
  </HeadingPairs>
  <TitlesOfParts>
    <vt:vector size="75" baseType="lpstr">
      <vt:lpstr>Arial</vt:lpstr>
      <vt:lpstr>Calibri</vt:lpstr>
      <vt:lpstr>Courier New</vt:lpstr>
      <vt:lpstr>Times New Roman</vt:lpstr>
      <vt:lpstr>Trebuchet MS</vt:lpstr>
      <vt:lpstr>Tw Cen MT</vt:lpstr>
      <vt:lpstr>Wingdings</vt:lpstr>
      <vt:lpstr>Wingdings 3</vt:lpstr>
      <vt:lpstr>Контур</vt:lpstr>
      <vt:lpstr>Инвестиционный профиль муниципального образования  «Тулунский район» 2024 год</vt:lpstr>
      <vt:lpstr>Уважаемые инвесторы, представители бизнеса!</vt:lpstr>
      <vt:lpstr>Содержание</vt:lpstr>
      <vt:lpstr>Презентация PowerPoint</vt:lpstr>
      <vt:lpstr>1. Конкурентные преимущества района</vt:lpstr>
      <vt:lpstr>Презентация PowerPoint</vt:lpstr>
      <vt:lpstr>2. Историческая справка</vt:lpstr>
      <vt:lpstr>Презентация PowerPoint</vt:lpstr>
      <vt:lpstr>3. Общие сведения</vt:lpstr>
      <vt:lpstr>4. Климатические условия</vt:lpstr>
      <vt:lpstr>5. Транспортная инфраструктура</vt:lpstr>
      <vt:lpstr>Презентация PowerPoint</vt:lpstr>
      <vt:lpstr>Презентация PowerPoint</vt:lpstr>
      <vt:lpstr>ПЕРЕЧЕНЬ месторождений и проявлений  на территории Тулунского района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8. Промышленность</vt:lpstr>
      <vt:lpstr>9. Сельское хозяйство</vt:lpstr>
      <vt:lpstr>Показатели развития сельскохозяйственного ПРОИЗВОДСТВА за 2023 год</vt:lpstr>
      <vt:lpstr>Презентация PowerPoint</vt:lpstr>
      <vt:lpstr>10. Малый и средний бизнес</vt:lpstr>
      <vt:lpstr>Презентация PowerPoint</vt:lpstr>
      <vt:lpstr>11. Бюджет</vt:lpstr>
      <vt:lpstr>12. Социальная сфера</vt:lpstr>
      <vt:lpstr>13. Кадровый потенциал</vt:lpstr>
      <vt:lpstr>14. Демографическая ситуация</vt:lpstr>
      <vt:lpstr>15. Институциональная среда</vt:lpstr>
      <vt:lpstr>16. Опорная территория развития </vt:lpstr>
      <vt:lpstr>17. Реализуемые инвестиционные проекты</vt:lpstr>
      <vt:lpstr>18. Развитие транспортной инфраструктуры</vt:lpstr>
      <vt:lpstr>19. Меры государственной поддержки</vt:lpstr>
      <vt:lpstr>20. Инфраструктура поддержки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21. Объекты для инвесторов</vt:lpstr>
      <vt:lpstr>Характеристика производственной площадки</vt:lpstr>
      <vt:lpstr>Презентация PowerPoint</vt:lpstr>
      <vt:lpstr>23. Предложения инвесторам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23. Контакты Администрации  Тулунского муниципального района</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Молоцило</cp:lastModifiedBy>
  <cp:revision>1554</cp:revision>
  <cp:lastPrinted>2024-08-16T07:03:23Z</cp:lastPrinted>
  <dcterms:created xsi:type="dcterms:W3CDTF">2018-10-07T05:55:32Z</dcterms:created>
  <dcterms:modified xsi:type="dcterms:W3CDTF">2024-08-16T07:05:41Z</dcterms:modified>
</cp:coreProperties>
</file>